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1163" r:id="rId3"/>
    <p:sldId id="1189" r:id="rId4"/>
    <p:sldId id="1181" r:id="rId5"/>
    <p:sldId id="1184" r:id="rId6"/>
    <p:sldId id="989" r:id="rId7"/>
    <p:sldId id="1038" r:id="rId8"/>
    <p:sldId id="1039" r:id="rId9"/>
    <p:sldId id="1040" r:id="rId10"/>
    <p:sldId id="1041" r:id="rId11"/>
    <p:sldId id="1042" r:id="rId12"/>
    <p:sldId id="1043" r:id="rId13"/>
    <p:sldId id="1044" r:id="rId14"/>
    <p:sldId id="1045" r:id="rId15"/>
    <p:sldId id="1046" r:id="rId16"/>
    <p:sldId id="1047" r:id="rId17"/>
    <p:sldId id="1048" r:id="rId18"/>
    <p:sldId id="1049" r:id="rId19"/>
    <p:sldId id="1050" r:id="rId20"/>
    <p:sldId id="1051" r:id="rId21"/>
    <p:sldId id="1052" r:id="rId22"/>
    <p:sldId id="1053" r:id="rId23"/>
    <p:sldId id="1054" r:id="rId24"/>
    <p:sldId id="1055" r:id="rId25"/>
    <p:sldId id="1056" r:id="rId26"/>
    <p:sldId id="1057" r:id="rId27"/>
    <p:sldId id="1058" r:id="rId28"/>
    <p:sldId id="1059" r:id="rId29"/>
    <p:sldId id="1060" r:id="rId30"/>
    <p:sldId id="1061" r:id="rId31"/>
    <p:sldId id="1062" r:id="rId32"/>
    <p:sldId id="1065" r:id="rId33"/>
    <p:sldId id="1063" r:id="rId34"/>
    <p:sldId id="1064" r:id="rId35"/>
    <p:sldId id="1066" r:id="rId36"/>
    <p:sldId id="1067" r:id="rId37"/>
    <p:sldId id="1068" r:id="rId38"/>
    <p:sldId id="1069" r:id="rId39"/>
    <p:sldId id="1070" r:id="rId40"/>
    <p:sldId id="1071" r:id="rId41"/>
    <p:sldId id="1072" r:id="rId42"/>
    <p:sldId id="1073" r:id="rId43"/>
    <p:sldId id="951" r:id="rId44"/>
    <p:sldId id="1193" r:id="rId45"/>
    <p:sldId id="1075" r:id="rId46"/>
    <p:sldId id="1076" r:id="rId47"/>
    <p:sldId id="1195" r:id="rId48"/>
    <p:sldId id="1078" r:id="rId49"/>
    <p:sldId id="1081" r:id="rId50"/>
    <p:sldId id="1082" r:id="rId51"/>
    <p:sldId id="1083" r:id="rId52"/>
    <p:sldId id="1084" r:id="rId53"/>
    <p:sldId id="1085" r:id="rId54"/>
    <p:sldId id="1086" r:id="rId55"/>
    <p:sldId id="1088" r:id="rId56"/>
    <p:sldId id="1089" r:id="rId57"/>
    <p:sldId id="1090" r:id="rId58"/>
    <p:sldId id="1091" r:id="rId59"/>
    <p:sldId id="1092" r:id="rId60"/>
    <p:sldId id="1093" r:id="rId61"/>
    <p:sldId id="1094" r:id="rId62"/>
    <p:sldId id="1095" r:id="rId63"/>
    <p:sldId id="1096" r:id="rId64"/>
    <p:sldId id="1097" r:id="rId65"/>
    <p:sldId id="1098" r:id="rId66"/>
    <p:sldId id="1099" r:id="rId67"/>
    <p:sldId id="1100" r:id="rId68"/>
    <p:sldId id="1101" r:id="rId69"/>
    <p:sldId id="1196" r:id="rId70"/>
    <p:sldId id="1198" r:id="rId71"/>
    <p:sldId id="1199" r:id="rId72"/>
    <p:sldId id="1200" r:id="rId73"/>
    <p:sldId id="1201" r:id="rId74"/>
    <p:sldId id="1202" r:id="rId75"/>
    <p:sldId id="1203" r:id="rId76"/>
    <p:sldId id="1204" r:id="rId77"/>
    <p:sldId id="1205" r:id="rId78"/>
    <p:sldId id="1206" r:id="rId79"/>
    <p:sldId id="1110" r:id="rId80"/>
    <p:sldId id="1111" r:id="rId81"/>
    <p:sldId id="1112" r:id="rId82"/>
    <p:sldId id="1190" r:id="rId8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FFFFA7"/>
    <a:srgbClr val="FF6600"/>
    <a:srgbClr val="C20EB9"/>
    <a:srgbClr val="C8FBC5"/>
    <a:srgbClr val="C7FCC6"/>
    <a:srgbClr val="BDD7EE"/>
    <a:srgbClr val="CDFDCB"/>
    <a:srgbClr val="E3F3CE"/>
    <a:srgbClr val="CAE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53" d="100"/>
          <a:sy n="53" d="100"/>
        </p:scale>
        <p:origin x="90" y="5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56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60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76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81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78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57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46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80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162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57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63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3A0E9-9D73-0060-E382-7B5DF9F7C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10186-B984-285B-20A9-21A3444D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FB9D7-14C0-DB32-4CD4-C7E83A11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82C48-E859-E4A9-7053-D6E74C16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C6C6A-786D-0422-9B7B-808539E7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05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6E31F-9E96-2747-3A3F-33602BEC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48D4-9284-7C7E-4EF0-60DBEE14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4EA98-BFC1-C290-8A6D-12F88034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15CBB-D2D1-C2A4-E771-1E216841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ECF25-EE40-40B6-6EC3-784DDC27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592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2E4D-3497-7F46-BFEF-E9F6D41D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A4CBF-18BD-CC78-4660-E79CD91E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EF54E-9D03-321A-4619-995CEC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C5356-0DCC-AE4C-CB4B-2328B987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E6B54-2E11-A8FE-CF29-8F4639D1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695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2387-3D64-B2C5-9799-BD49F959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56733-097E-B79A-ED46-B47C11DCB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69B442-AF22-BEAD-0CEE-23F3CAF7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4440C6-7240-63DE-CF30-1B8DBE6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751936-8E0D-A06C-F44C-72AC6F60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D187C-2B4E-C1E6-7A2F-6BED7C6B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396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B18CA-F23D-966F-EDAE-81C3E997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9131F-874B-2A0E-87D3-8DB94A47B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B1CE4-EAD9-0A66-6AF3-7F68FABBB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6BB8D-35D3-A931-AEDE-0F2FD04FB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9A2D63-A465-E1F4-F596-9D474D995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C49EFA-49E9-AF37-4748-470295D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BFDD3-E481-605A-D835-189A4662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1D72C4-A035-CCB3-8721-C07D0347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984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DFB8-9DA7-FA18-28AE-409841AB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2D5BB-622C-2888-9CC6-A4A88C6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3C7475-CE8D-1E67-FC45-9AEA108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C0533-2DCA-8FD0-E1C7-FA06D9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997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EC3F24-D79B-6AEA-5ACB-4E01DF6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EA2D3C-E8AB-F923-A69E-C12D1F9F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47E46-FC3B-E754-03C9-25787A1E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72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47B6-7937-84A0-B787-9A95A960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5F2C9-BB15-6517-7B6D-11F34A6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3DD8F5-CCC8-29A3-3276-8E057D0F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236A3-CC14-384D-A12E-6559735E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A6A5B-7E85-7C87-1C5E-85E64D4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63575-F67A-A9EE-7FD1-FAFEFE06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843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4479B-FA30-AC1A-FC53-4F5ABCA9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8CE85-E5E4-27F1-B46D-3C4C5EBB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06D2D-0BBE-BD95-081C-E5D3CEEF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2A32B-4E77-2AC9-C63B-74F5735C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14223C-3AB3-41F2-2B8E-036368BE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3EFD38-0F53-920F-9323-E60E276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707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158F8-96FB-1EA7-EFE8-74E7A741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448837-9C53-6D83-8726-28C8AE24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1EF8C-866B-2665-DB21-4B9571F1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1A758-7D75-3485-2380-E62ABF6B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4AF53-45B2-2B20-24BF-8DF224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790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CD076-6D41-0707-4316-39A6F7E72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8ACD0-DFEE-3546-122F-4F62FE069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03E7-9D05-8FC8-6B21-A847369F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C144A-D8DB-58A3-442E-C738412F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0190-A2EC-BDEA-0416-7AA7D32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23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21.04.2025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0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8118C-B957-F76F-61F9-95B63A81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EF9ABF-7D26-D461-729E-A61D476E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50BC-3212-CF47-25EC-33780F2C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9224-4E9A-4B5C-B360-15769A09E6D3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0DACE-5E2A-5FF4-D26C-31373B251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828FF-A0C9-3C78-D77C-EA42F8A8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88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9703F9-E39A-C347-B77C-2BF497674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258C94-7F59-FC9C-8315-E0FD9AD46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21</a:t>
            </a:r>
            <a:r>
              <a:rPr lang="ru-RU" sz="4400" b="1" dirty="0">
                <a:solidFill>
                  <a:srgbClr val="0070C0"/>
                </a:solidFill>
              </a:rPr>
              <a:t> апреля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3E6039-A176-FBF1-2D56-38A48CF46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826400"/>
              </p:ext>
            </p:extLst>
          </p:nvPr>
        </p:nvGraphicFramePr>
        <p:xfrm>
          <a:off x="1796242" y="2606768"/>
          <a:ext cx="8635020" cy="4037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04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891712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218788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221092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2672862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  <a:gridCol w="505358">
                  <a:extLst>
                    <a:ext uri="{9D8B030D-6E8A-4147-A177-3AD203B41FA5}">
                      <a16:colId xmlns:a16="http://schemas.microsoft.com/office/drawing/2014/main" val="2850029080"/>
                    </a:ext>
                  </a:extLst>
                </a:gridCol>
                <a:gridCol w="781904">
                  <a:extLst>
                    <a:ext uri="{9D8B030D-6E8A-4147-A177-3AD203B41FA5}">
                      <a16:colId xmlns:a16="http://schemas.microsoft.com/office/drawing/2014/main" val="2217361660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Доклад Масленица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ГлобУрКит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Раббота</a:t>
                      </a:r>
                      <a:r>
                        <a:rPr lang="ru-RU" dirty="0"/>
                        <a:t> на уроке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безПрез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#</a:t>
                      </a:r>
                      <a:r>
                        <a:rPr lang="ru-RU" dirty="0"/>
                        <a:t>* </a:t>
                      </a:r>
                      <a:r>
                        <a:rPr lang="ru-RU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+#*\\ </a:t>
                      </a:r>
                      <a:r>
                        <a:rPr lang="en-US" b="1" dirty="0"/>
                        <a:t>88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++</a:t>
                      </a:r>
                      <a:r>
                        <a:rPr lang="ru-RU" dirty="0"/>
                        <a:t>+\\++\\+\\\++++\+++++++++++\+++++++++++\\+\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7E7EBA-54F5-2A31-ED6D-7B1F0ABA8F04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02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6C913-47CC-3F47-DBA5-79BDF1CFD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66404F-3C2C-0DF1-B7CE-FB93A065F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Задание на 31 марта 2025 г. ():</a:t>
            </a:r>
          </a:p>
          <a:p>
            <a:endParaRPr lang="ru-RU" dirty="0"/>
          </a:p>
          <a:p>
            <a:r>
              <a:rPr lang="ru-RU" dirty="0"/>
              <a:t>1. Тест.......</a:t>
            </a:r>
          </a:p>
          <a:p>
            <a:r>
              <a:rPr lang="ru-RU" dirty="0"/>
              <a:t>2. Доклад-презентация на тему «Как глобализация повлияла на уровень благосостояния китайского общества». Серьезный доклад, с численными данными и под. Обязательно в конце высказать своё мнение о том, больше пользы или вреда принесла глобализация Китаю.</a:t>
            </a:r>
          </a:p>
          <a:p>
            <a:r>
              <a:rPr lang="ru-RU" dirty="0"/>
              <a:t>3. Презентация. Масленица. Как я провела Масленицу. Короткая презентация, простым языком, с парой фотографий.</a:t>
            </a:r>
          </a:p>
        </p:txBody>
      </p:sp>
    </p:spTree>
    <p:extLst>
      <p:ext uri="{BB962C8B-B14F-4D97-AF65-F5344CB8AC3E}">
        <p14:creationId xmlns:p14="http://schemas.microsoft.com/office/powerpoint/2010/main" val="4282954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0924B45-A165-AECF-2E77-38415A11E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0" y="2014849"/>
            <a:ext cx="11087100" cy="1706546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структура общества.</a:t>
            </a:r>
            <a:b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Богатые и бедные, средний класс.</a:t>
            </a:r>
            <a:endParaRPr lang="ru-RU" sz="5400" b="1" dirty="0">
              <a:solidFill>
                <a:srgbClr val="0048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FEEA1D3-155C-32FE-4767-62BFBE5E7DD7}"/>
              </a:ext>
            </a:extLst>
          </p:cNvPr>
          <p:cNvSpPr txBox="1">
            <a:spLocks/>
          </p:cNvSpPr>
          <p:nvPr/>
        </p:nvSpPr>
        <p:spPr>
          <a:xfrm>
            <a:off x="1374460" y="295444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Темы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292DB-81E6-350C-07E3-C2507F3BC084}"/>
              </a:ext>
            </a:extLst>
          </p:cNvPr>
          <p:cNvSpPr txBox="1">
            <a:spLocks/>
          </p:cNvSpPr>
          <p:nvPr/>
        </p:nvSpPr>
        <p:spPr>
          <a:xfrm>
            <a:off x="552450" y="4233941"/>
            <a:ext cx="11087100" cy="1414150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745225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апреля 2025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9 (стр.127—132):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текст, ответьте на вопросы.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Выполните лексические задания после текста (2—7).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Повторите падежные формы существительных (8). 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Задание 11 (стр. 134) — подготовьте связный рассказ, используя данные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246335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949912"/>
            <a:ext cx="11087100" cy="541113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/>
            <a:r>
              <a:rPr lang="ru-RU" b="1" i="0" u="none" strike="noStrike" baseline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Вопросы к тексту «Российский средний класс».</a:t>
            </a:r>
          </a:p>
          <a:p>
            <a:pPr algn="l"/>
            <a:endParaRPr lang="ru-RU" b="0" i="0" u="none" strike="noStrike" baseline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1.  Какие функции выполняет в обществе средний класс?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2.  Кто представлял средний класс в Советском Союзе?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3.  Какой критерий принадлежности к среднему классу является доминирующим</a:t>
            </a:r>
            <a:b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    </a:t>
            </a:r>
            <a:r>
              <a:rPr lang="ru-RU" b="0" i="0" u="none" strike="noStrike" baseline="0">
                <a:solidFill>
                  <a:prstClr val="black"/>
                </a:solidFill>
                <a:latin typeface="Times New Roman" panose="02020603050405020304" pitchFamily="18" charset="0"/>
              </a:rPr>
              <a:t>на Западе </a:t>
            </a: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и какой важен в России?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4. Что включается в стоимость потребительской корзины?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5. С чем учёные-социологи связывают появление среднего класса?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6. Люди с каким социальным статусом представляют сегодня российский</a:t>
            </a:r>
            <a:b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    средний класс?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7. Люди какого возраста входят в российский средний класс?</a:t>
            </a:r>
          </a:p>
          <a:p>
            <a:pPr algn="l"/>
            <a:r>
              <a:rPr lang="ru-RU" b="0" i="0" u="none" strike="noStrike" baseline="0" dirty="0">
                <a:solidFill>
                  <a:prstClr val="black"/>
                </a:solidFill>
                <a:latin typeface="Times New Roman" panose="02020603050405020304" pitchFamily="18" charset="0"/>
              </a:rPr>
              <a:t>8.  Каковы две важнейшие жизненные ценности российского среднего класса?</a:t>
            </a:r>
          </a:p>
          <a:p>
            <a:pPr indent="450215" algn="just">
              <a:lnSpc>
                <a:spcPct val="150000"/>
              </a:lnSpc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5EC12-8F6B-6118-9708-0BC41AA495A3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92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Социальная структура общества:</a:t>
            </a:r>
            <a:b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средний класс</a:t>
            </a:r>
          </a:p>
        </p:txBody>
      </p:sp>
    </p:spTree>
    <p:extLst>
      <p:ext uri="{BB962C8B-B14F-4D97-AF65-F5344CB8AC3E}">
        <p14:creationId xmlns:p14="http://schemas.microsoft.com/office/powerpoint/2010/main" val="2954897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188B93B-3198-E571-45A9-DEBB2ED2788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9 (стр.127—132), з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адание 11 (стр. 134) — подготовьте связный рассказ, используя данные вопросы.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Существует ли в вашей стране средний класс? Какую часть населения вашей страны он составляет?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Люди каких групп и профессий представляют средний класс в вашей стране? Являются ли пенсионеры в вашей стране представителями среднего класса?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 Каков средний возраст представителей среднего класса в вашей стране? Где они живут: в столице, в больших городах, в сельской местности?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Каковы жизненные ценности среднего класса в вашей стране? Что для этих людей является самым важным в жизни — богатство, работа, семья?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Согласны ли вы с точкой зрения учёных-социологов о том, что средний класс является основой демократического общества? Аргументируйте свою точку зрения.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592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502834"/>
            <a:ext cx="11087100" cy="1414150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17912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1414150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552450" y="1665755"/>
            <a:ext cx="11487150" cy="373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04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040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сделали важное научное открытие, ... опасную болезнь можно по­бедить.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месяц шли сильные дожди, ... началось наводнение.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Компакт-диск с концертом известного пианиста был выпушен неболь­шим тиражом, ... он сразу стал большой редкостью у любителей классической музыки.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73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040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сделали важное научное открытие,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опасную болезнь можно по­бедить.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месяц шли сильные дожди, ... началось наводнение.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Компакт-диск с концертом известного пианиста был выпушен неболь­шим тиражом, ... он сразу стал большой редкостью у любителей классической музыки.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726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сделали важное научное открытие,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опасную болезнь можно по­бедить.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месяц шли сильные дожди,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 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началось наводнение.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Компакт-диск с концертом известного пианиста был выпушен неболь­шим тиражом, ... он сразу стал большой редкостью у любителей классической музыки.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18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сделали важное научное открытие,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опасную болезнь можно по­бедить.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месяц шли сильные дожди,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 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началось наводнение.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Компакт-диск с концертом известного пианиста был выпушен неболь­шим тиражом,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сразу стал большой редкостью у любителей классической музыки.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153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Сельское население в России продолжает сокращаться, ... огромные терри­тории страны пустеют.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 посоветовал мне приобрести новый учебник, ... я купил его.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двух стран подписали договор о сотрудничестве, ... отноше­ния между этими странами в области экономики и культуры успешно развива­ются.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289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Сельское население в России продолжает сокращаться,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огромные терри­тории страны пустеют.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 посоветовал мне приобрести новый учебник, ... я купил его.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двух стран подписали договор о сотрудничестве, ... отноше­ния между этими странами в области экономики и культуры успешно развива­ются.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81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Сельское население в России продолжает сокращаться,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огромные терри­тории страны пустеют.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 посоветовал мне приобрести новый учебник,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купил его.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двух стран подписали договор о сотрудничестве, ... отноше­ния между этими странами в области экономики и культуры успешно развива­ются.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427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Сельское население в России продолжает сокращаться,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огромные терри­тории страны пустеют.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 посоветовал мне приобрести новый учебник,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купил его.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двух стран подписали договор о сотрудничестве,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отноше­ния между этими странами в области экономики и культуры успешно развива­ются.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094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2906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Премьер-министр страны заболел, ... официальный визит был отложен.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студент всегда отличался талантом и трудолюбием, ... он стал извест­ным ученым.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очень рассеянный человек,... он и потерял очки.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052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2906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Премьер-министр страны заболел,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поэтому/в результате чего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официальный визит был отложен.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студент всегда отличался талантом и трудолюбием, ... он стал извест­ным ученым.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очень рассеянный человек,... он и потерял очки.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72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2906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Премьер-министр страны заболел,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поэтому/в результате чего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официальный визит был отложен.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студент всегда отличался талантом и трудолюбием,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стал извест­ным ученым.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очень рассеянный человек,... он и потерял очки.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98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2906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Премьер-министр страны заболел,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поэтому/в результате чего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официальный визит был отложен.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студент всегда отличался талантом и трудолюбием,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стал извест­ным ученым.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очень рассеянный человек,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и потерял очки.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522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434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Изобретение Интернета стало великим открытием, ... посылать письма по почте стало бессмысленным.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оказалась очень сложной, ... специалистам потребовалось много времени для её решения.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Национальная валюта России укрепилась, ... граждане страны предпочита­ют хранить сбережения в национальной валюте, а не в долларах США.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73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434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Изобретение Интернета стало великим открытием,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посылать письма по почте стало бессмысленным.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оказалась очень сложной, ... специалистам потребовалось много времени для её решения.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Национальная валюта России укрепилась, ... граждане страны предпочита­ют хранить сбережения в национальной валюте, а не в долларах США.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018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434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Изобретение Интернета стало великим открытием,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посылать письма по почте стало бессмысленным.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оказалась очень сложной,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специалистам потребовалось много времени для её решения.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Национальная валюта России укрепилась, ... граждане страны предпочита­ют хранить сбережения в национальной валюте, а не в долларах США.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98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192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употребив соответствующие стилю (публици­стическому, научному или официально-деловому) союзы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.... мы не поедем за город.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 по радио обещали сильные дожди,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не поедем за город.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60EAA-22BC-13F0-CAB0-CEA709668EF1}"/>
              </a:ext>
            </a:extLst>
          </p:cNvPr>
          <p:cNvSpPr txBox="1"/>
          <p:nvPr/>
        </p:nvSpPr>
        <p:spPr>
          <a:xfrm>
            <a:off x="266178" y="2779605"/>
            <a:ext cx="11659644" cy="3434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Изобретение Интернета стало великим открытием,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посылать письма по почте стало бессмысленным.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оказалась очень сложной,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специалистам потребовалось много времени для её решения.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12.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Национальная валюта России укрепилась,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поэтому/благодаря че­му/ 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граждане страны предпочита­ют хранить сбережения в национальной валюте, а не в долларах США.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66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1064712"/>
            <a:ext cx="11487150" cy="373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786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37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поздно. Нам пора уходить.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 поддерживает политику президента страны. Рейтинг президента вы­сокий.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Ураган «Катрина» обрушился на побережье США. Города и посёлки у моря были разрушены.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082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37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поздно,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нам пора уходить.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 поддерживает политику президента страны. Рейтинг президента вы­сокий.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Ураган «Катрина» обрушился на побережье США. Города и посёлки у моря были разрушены.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570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37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поздно,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нам пора уходить.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 поддерживает политику президента страны,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че­му/в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рейтинг президента вы­сокий.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Ураган «Катрина» обрушился на побережье США. Города и посёлки у моря были разрушены.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4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37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поздно,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поэтому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нам пора уходить.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 поддерживает политику президента страны,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че­му/в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рейтинг президента вы­сокий.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Ураган «Катрина» обрушился на побережье США,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города и посёлки у моря были разрушены.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12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Руководство фирмы проводило эффективную маркетинговую политику. По результатам года фирма получила большую прибыль.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Радиостанция «Эхо Москвы» предлагает актуальную информацию о собы­тиях в России и за рубежом. Популярность этой радиостанции очень высока.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Молодёжь активно пользуется услугами Интернета. Интерес молодёжи к чтению художественной литературы падает.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229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Руководство фирмы проводило эффективную маркетинговую политику,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результатам года фирма получила большую прибыль.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Радиостанция «Эхо Москвы» предлагает актуальную информацию о собы­тиях в России и за рубежом. Популярность этой радиостанции очень высока.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Молодёжь активно пользуется услугами Интернета. Интерес молодёжи к чтению художественной литературы падает.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55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805482"/>
            <a:ext cx="11647118" cy="3501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Руководство фирмы проводило эффективную маркетинговую политику,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результатам года фирма получила большую прибыль.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Радиостанция «Эхо Москвы» предлагает актуальную информацию о собы­тиях в России и за рубежом,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поэтому/благодаря че­му/в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популярность этой радиостанции очень высока.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Молодёжь активно пользуется услугами Интернета. Интерес молодёжи к чтению художественной литературы падает.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08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3962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Руководство фирмы проводило эффективную маркетинговую политику,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lang="ru-RU" sz="2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результатам года фирма получила большую прибыль.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Радиостанция «Эхо Москвы» предлагает актуальную информацию о собы­тиях в России и за рубежом,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поэтому/благодаря че­му/в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популярность этой радиостанции очень высока.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Молодёжь активно пользуется услугами Интернета,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поэтому/в результате чего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интерес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молодёжи к чтению художественной литературы падает.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639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349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Студентка очень волновалась на экзамене. Она плохо сдала экзамен.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Футболисты сборной команды много готовились к соревнованиям. На чем­пионате по футболу сборная команда страны заняла призовое место.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соседние страны нашли компромисс в урегулировании пограничного конфликта. Делегации стран подписали соглашение о совместной границе.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795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4020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Студентка очень волновалась на экзамене,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плохо сдала экзамен.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Футболисты сборной команды много готовились к соревнованиям. На чем­пионате по футболу сборная команда страны заняла призовое место.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соседние страны нашли компромисс в урегулировании пограничного конфликта. Делегации стран подписали соглашение о совместной границе.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38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347365"/>
            <a:ext cx="12039600" cy="4514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Студентка очень волновалась на экзамене,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плохо сдала экзамен.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Футболисты сборной команды много готовились к соревнованиям,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чем­пионате по футболу сборная команда страны заняла призовое место.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соседние страны нашли компромисс в урегулировании пограничного конфликта. Делегации стран подписали соглашение о совместной границе.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821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347365"/>
            <a:ext cx="12039600" cy="4580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Студентка очень волновалась на экзамене,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плохо сдала экзамен.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Футболисты сборной команды много готовились к соревнованиям,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чем­пионате по футболу сборная команда страны заняла призовое место.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соседние страны нашли компромисс в урегулировании пограничного конфликта,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че­му/в результате чего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делегации стран подписали соглашение о совместной границе.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107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4165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болезни. Болезнь может быть побеждена.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него тяжёлый характер. У него нет друзей.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эффективно провело финансовую реформу. Инфляция в стра­не значительно снизилась.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348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4165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болезни,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болезнь может быть побеждена.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него тяжёлый характер. У него нет друзей.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эффективно провело финансовую реформу. Инфляция в стра­не значительно снизилась.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301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4165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болезни,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болезнь может быть побеждена.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него тяжёлый характер,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него нет друзей.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эффективно провело финансовую реформу. Инфляция в стра­не значительно снизилась.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9027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100" cy="42588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причинно-следственных и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CC5FF-E48D-31DD-BAB6-2284713C2C6B}"/>
              </a:ext>
            </a:extLst>
          </p:cNvPr>
          <p:cNvSpPr txBox="1"/>
          <p:nvPr/>
        </p:nvSpPr>
        <p:spPr>
          <a:xfrm>
            <a:off x="152400" y="425885"/>
            <a:ext cx="11487150" cy="2158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объединив два простых предложения в од­но сложное и употребив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соответствующие стилю (публици­стическому, научному или официально-деловому) союзы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поэтому, благодаря че­му, в результате чего.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темно. Туристы потеряли дорогу.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Было очень темно,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поэтому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туристы потеряли дорогу.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9C52C-FF43-5363-6788-78AFFACF4D26}"/>
              </a:ext>
            </a:extLst>
          </p:cNvPr>
          <p:cNvSpPr txBox="1"/>
          <p:nvPr/>
        </p:nvSpPr>
        <p:spPr>
          <a:xfrm>
            <a:off x="152400" y="2584168"/>
            <a:ext cx="12039600" cy="4062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Учёные работают над созданием вакцины против болезни,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че­му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болезнь может быть побеждена.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него тяжёлый характер,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него нет друзей.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эффективно провело финансовую реформу,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благодаря че­му/результате чего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инфляция в стра­не значительно снизилась.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162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7D4C98-C532-4357-F212-A348CFDAB602}"/>
              </a:ext>
            </a:extLst>
          </p:cNvPr>
          <p:cNvSpPr txBox="1"/>
          <p:nvPr/>
        </p:nvSpPr>
        <p:spPr>
          <a:xfrm>
            <a:off x="152400" y="155283"/>
            <a:ext cx="11887200" cy="6547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следствие действия, изменив соответствующее сложное предло­жение со значением причины.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Оттого что книга стоила слишком дорого, я её не купил.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Книга стоила слишком дорого, поэтому я её не купил.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тому что врачи помогли больному, он быстро поправился.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 того что в горах было очень темно, пришлось ехать медленно по гор­ной дороге.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как было очень жарко, всем хотелось пить.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Оттого что он регулярно занимается спортом, у него хорошая спортивная фигура.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Она совершила эту ошибку, потому что была молода и неопытна.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Из-за того что произошло сильное наводнение, в этом районе были разру­шены дома и мост.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быстро заснул, потому что очень устал на работе.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того что состоялась официальная встреча лидеров двух госу­дарств, отношения между этими странами улучшились.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как она стеснялась в незнакомой компании, она мало беседовала с дру­гими гостями.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Вследствие того что руководство компании не отличалось высоким профес­сионализмом, компания разорилась, не выдержав конкуренции.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того что правительство приняло необходимые меры, полити­ческий кризис в стране был преодолён.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12.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связи с тем что погодные условия были неблагоприятными, вылет само­лёта задержали на два часа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262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8F561-F21E-A73E-FD6E-AB080E20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754310-FAD3-7818-4FC2-AA38F2AEC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224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144966" y="200722"/>
            <a:ext cx="11831444" cy="6456556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Ему нравится читать газеты. В них он находит много интересной информации.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Студентка хорошо сдала экзамены. Она много занималась.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Студент не смог перевести текст. Многие слова ему были неизвестны.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Я часто хожу в кино. Я люблю смотреть разные фильмы.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Весь день шёл сильный дождь. Мы не поехали за город.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Террористы совершили террористический акт. Туристы не поехали отдыхать в эту страну.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Спортсмен победил на международных соревнованиях. Все поздравили его с победой.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В воскресенье родители повели детей в зоопарк. Дети очень любят животных.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9. Я опоздал на работу. На улице была транспортная пробка.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10. Компания успешно вышла на мировой рынок.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Новый менеджер стал её руководителем.</a:t>
            </a:r>
          </a:p>
        </p:txBody>
      </p:sp>
    </p:spTree>
    <p:extLst>
      <p:ext uri="{BB962C8B-B14F-4D97-AF65-F5344CB8AC3E}">
        <p14:creationId xmlns:p14="http://schemas.microsoft.com/office/powerpoint/2010/main" val="1321693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F7DF0F0-34F1-DC71-13B5-F1A7446C076E}"/>
              </a:ext>
            </a:extLst>
          </p:cNvPr>
          <p:cNvSpPr txBox="1">
            <a:spLocks/>
          </p:cNvSpPr>
          <p:nvPr/>
        </p:nvSpPr>
        <p:spPr>
          <a:xfrm>
            <a:off x="144966" y="200722"/>
            <a:ext cx="11831444" cy="6456556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1.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Ему нравится читать газеты. В них он находит много интересной информации.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2. Студентка хорошо сдала экзамены. Она много занималась.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Студент не смог перевести текст. Многие слова ему были неизвестны.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4. Я часто хожу в кино. Я люблю смотреть разные фильмы.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5. Весь день шёл сильный дождь. Мы не поехали за город.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6. Террористы совершили террористический акт. Туристы не поехали отдыхать в эту страну.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7. Спортсмен победил на международных соревнованиях. Все поздравили его с победой.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8.  В воскресенье родители повели детей в зоопарк. Дети очень любят животных.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9. Я опоздал на работу. На улице была транспортная пробка.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10. Компания успешно вышла на мировой рынок.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Новый менеджер стал её руководителем.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E6E88B7C-1680-3572-9AD0-213DF6B421E0}"/>
              </a:ext>
            </a:extLst>
          </p:cNvPr>
          <p:cNvCxnSpPr>
            <a:cxnSpLocks/>
          </p:cNvCxnSpPr>
          <p:nvPr/>
        </p:nvCxnSpPr>
        <p:spPr>
          <a:xfrm>
            <a:off x="3679902" y="568712"/>
            <a:ext cx="110397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33F511B-9770-96BE-D88A-006C3C44EB4E}"/>
              </a:ext>
            </a:extLst>
          </p:cNvPr>
          <p:cNvSpPr txBox="1"/>
          <p:nvPr/>
        </p:nvSpPr>
        <p:spPr>
          <a:xfrm>
            <a:off x="3657600" y="200722"/>
            <a:ext cx="1126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потому что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C7492-87DB-0B1D-2420-C9B2D8FFB713}"/>
              </a:ext>
            </a:extLst>
          </p:cNvPr>
          <p:cNvSpPr txBox="1"/>
          <p:nvPr/>
        </p:nvSpPr>
        <p:spPr>
          <a:xfrm>
            <a:off x="5326565" y="200721"/>
            <a:ext cx="112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поэтому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C6604A6-2154-5D85-5B94-14F6732022A5}"/>
              </a:ext>
            </a:extLst>
          </p:cNvPr>
          <p:cNvCxnSpPr/>
          <p:nvPr/>
        </p:nvCxnSpPr>
        <p:spPr>
          <a:xfrm flipH="1">
            <a:off x="5326565" y="568712"/>
            <a:ext cx="1007328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102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679195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C8205-C407-6001-80AC-2A98DC0AA5EE}"/>
              </a:ext>
            </a:extLst>
          </p:cNvPr>
          <p:cNvSpPr txBox="1"/>
          <p:nvPr/>
        </p:nvSpPr>
        <p:spPr>
          <a:xfrm>
            <a:off x="434897" y="1679207"/>
            <a:ext cx="11519210" cy="3825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Условные отношения выражаются в русском языке разными способами: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в простом предложении с помощью предлогов (предложно-падежных конс­трукций);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в сложном (сложноподчинённом) предложении с помощью специальных союзов.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433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276458" y="1445210"/>
            <a:ext cx="11363092" cy="4834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простом предложении условные отношения выражаются при помо­щи следующих предложно-падежных конструкций: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Предлог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П. п. существительного.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Вопрос:        при каком условии?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Данная конструкция является стилистически нейтральной и употребляется во всех стилях речи для выражения условия.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покупке телевизора необходимо оформить гарантию.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поддержке друзей работа идёт успешней.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плохом самочувствии нужно обратиться к врачу.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73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276458" y="1445210"/>
            <a:ext cx="11363092" cy="4165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Предлог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Р. п. существительного.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    без чего? без какого условия?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Данная конструкция является стилистически нейтральной и употребляется во всех стилях речи для выражения условия.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больших усилий даже талантливый человек не достигнет успеха.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Без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труда не вынешь и рыбку из пруда.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5120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122663" y="1069364"/>
            <a:ext cx="11942957" cy="5546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Предлоги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Р. п. существительного.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           в каком случае? в случае чего?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Times New Roman" panose="02020603050405020304" pitchFamily="18" charset="0"/>
              </a:rPr>
              <a:t>при каком условии? при условии чего?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В случае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аварии на дороге на место происшествия приезжает ми­лиция.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При наличии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заграничного паспорта и визы можно поехать в Россию.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При отсутствии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билета невозможно полететь на самолёте.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Предлоги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употребляются в официаль­но-деловом стиле речи.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7132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122663" y="1069364"/>
            <a:ext cx="11942957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EAD3D-7113-00BC-8D59-04F17DF06E14}"/>
              </a:ext>
            </a:extLst>
          </p:cNvPr>
          <p:cNvSpPr txBox="1"/>
          <p:nvPr/>
        </p:nvSpPr>
        <p:spPr>
          <a:xfrm>
            <a:off x="2762716" y="1874628"/>
            <a:ext cx="6127594" cy="322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Простые предложения, выражающие условие, можно заменить синонимичными сложными предложениями. При этом необходимо учитывать следующее.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27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122663" y="1069364"/>
            <a:ext cx="11942957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2663" y="1512588"/>
            <a:ext cx="11797992" cy="5094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конструкциях простого предложения с предлогами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отглаголь­ное существительное заменяется однокоренным глаголом в сложном предложении.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При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первых признаков заболевания обратитесь к врачу.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появились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первые признаки заболевания, обратитесь к врачу.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обнаружении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чужих вещей в автобусе сообщите водителю.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обнаружили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чужие вещи в автобусе, сообщите об этом водителю.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В случае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повторного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опоздания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работу сотрудник будет уволен.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сотрудник повторно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опоздает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работу, он будет уволен.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3570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122662" y="992458"/>
            <a:ext cx="11942957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2662" y="1512588"/>
            <a:ext cx="11942957" cy="5297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конструкциях простого предложения с предлогами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существи­тельные с модальным значением </a:t>
            </a: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необходимость, возможность, уверенность, согла­сие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заменяются однокоренными словами </a:t>
            </a:r>
            <a:r>
              <a:rPr kumimoji="0" lang="ru-RU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необходимо, возможно, уверен (-а, -ы), со­гласен (согласна, -ы).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При необходимости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получить банковскую квитанцию нажмите соответствующую кнопку на экране банкомата.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необходимо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получить банковскую квитанцию, нажмите со­ответствующую кнопку на экране банкомата.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При возможности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позвонить из-за границы, пожалуйста, позвони.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возможно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позвонить из-за границы, пожалуйста, позвони.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Только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уверенности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успехе эксперимент можно проводить.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только вы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уверены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успехе, эксперимент можно проводить.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В случае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полного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согласия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двух сторон можно подписывать до­говор.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 стороны полностью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согласны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можно подписывать до­говор.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1965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122662" y="992458"/>
            <a:ext cx="11942957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249043" y="1905419"/>
            <a:ext cx="11942957" cy="4589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 простого предложения с предлогами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за­меняются в сложном предложении конструкцией «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нет (не было, не будет)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согласия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обеих сторон договор не действителен.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нет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согласия обеих сторон, договор не действителен.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паспорта нельзя купить билет на самолёт.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нет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паспорта, нельзя купить билет на самолёт.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1594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4889A-98A8-7655-387D-DBA518D1AF38}"/>
              </a:ext>
            </a:extLst>
          </p:cNvPr>
          <p:cNvSpPr txBox="1"/>
          <p:nvPr/>
        </p:nvSpPr>
        <p:spPr>
          <a:xfrm>
            <a:off x="122662" y="992458"/>
            <a:ext cx="11942957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249043" y="1905419"/>
            <a:ext cx="11942957" cy="4589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Конструкция простого предложения с предлогом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заменяется в сложном предложении конструкцией «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есть (будет)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 можно купить билет на ближайший рейс са­молёта.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Если есть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места, можно купить билет на ближайший рейс самолёта.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06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249043" y="1905419"/>
            <a:ext cx="11942957" cy="3232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условие, употребив слова в скобках в правильной форме.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случае... (пожар) звоните по номеру 01.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пожара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звоните по номеру 01.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292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(водительские права) 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(заключение договора) 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(возникновение конфликта) 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(вступительные экзамены) 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отсутствии... (счёт в банке) 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(технические проблемы) 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3430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(заключение договора) 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(возникновение конфликта) 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(вступительные экзамены) 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отсутствии... (счёт в банке) 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(технические проблемы) 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0888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(возникновение конфликта) 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(вступительные экзамены) 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отсутствии... (счёт в банке) 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(технические проблемы) 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3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(вступительные экзамены) 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отсутствии... (счёт в банке) 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(технические проблемы) 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787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отсутствии... (счёт в банке) 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(технические проблемы) 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898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(технические проблемы) 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0401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(необходимость)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1066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Без... (знание иностранного языка) 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4909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знания иностранного языка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... (упорные тренировки) 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328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знания иностранного языка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упорных тренировок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 (принятие решения) 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7476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знания иностранного языка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упорных тренировок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принятии решения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... (опасность)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1364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знания иностранного языка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упорных тренировок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принятии решения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...(переход)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391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17FB5-6C34-0BC8-258B-DE93F7350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86364F3-1EBF-0ED3-2D6B-79E241448D39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простом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568280-D16E-406C-CCF0-EC9BD7E1ECAF}"/>
              </a:ext>
            </a:extLst>
          </p:cNvPr>
          <p:cNvSpPr txBox="1"/>
          <p:nvPr/>
        </p:nvSpPr>
        <p:spPr>
          <a:xfrm>
            <a:off x="124521" y="925664"/>
            <a:ext cx="11942957" cy="594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водительских прав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управлять машиной.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заключении договора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обеих сторон ставят на нём подписи.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возникновения конфликта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решать его мирным спо­собом.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вступительных экзаменов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поступить в университет невозможно.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счёта в банке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не можете получить банковский кредит.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проблем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 самолета задерживается.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 мне.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знания иностранного языка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 жить в чужой стране.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упорных тренировок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невозможно стать чемпионом.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принятии решения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выслушать разные мнения.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позвоните в милицию.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переходе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улицы будьте осторожны.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3769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BED928-02DC-E35E-711E-E4E8B82BB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5EBDC9B-49BE-2044-3720-9C5A69BF4A5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29606A-FB77-9460-BA0D-CFF8D25A5B9D}"/>
              </a:ext>
            </a:extLst>
          </p:cNvPr>
          <p:cNvSpPr txBox="1"/>
          <p:nvPr/>
        </p:nvSpPr>
        <p:spPr>
          <a:xfrm>
            <a:off x="124522" y="925664"/>
            <a:ext cx="1046554" cy="165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Баско. Стр. 137—139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C03DFB-F73F-B585-0D1A-DE0D3260C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494" y="1037063"/>
            <a:ext cx="8397431" cy="578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427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1E3F1-0DB9-9B40-618E-B19C1447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D42F773-95B1-3723-FD17-E1B716B81B8F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90ADC9-DB3C-81EB-D4A0-7917500CA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37" y="1060448"/>
            <a:ext cx="11923463" cy="28277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0A9A10-9E32-E41C-F1AF-6431FFACD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4369481"/>
            <a:ext cx="11091179" cy="16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117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40A25B-E818-F6BA-890F-427C7657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B00C7A9-B080-1497-3EA9-B7541A7778FB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1503CD-7B9A-723A-2783-B65B8C5D1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72" y="1656882"/>
            <a:ext cx="11922728" cy="459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777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E173C-3DDB-6831-3E3D-ED0F2779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B8D7C4-2DA7-3F2A-9A49-50491D4801E2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FCB022-D76C-94B8-48DE-057664AB0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2083"/>
            <a:ext cx="11983453" cy="426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723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7E476-76C1-6FB8-A1A7-27BD38A6D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37C8DBA-FA0F-4C22-1A13-D07CAB9E4FBB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8D023E-BEDB-C1CF-85C5-E9D7E0B64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2628"/>
            <a:ext cx="12192000" cy="433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231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DB00B-DC4D-EEA7-73FD-F75563035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00822E2-35C8-CD9F-6D1E-4484D09AD811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5DEDCB-D037-3614-010D-80F571E96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95223"/>
            <a:ext cx="12192001" cy="193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101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B3EEE-5D52-689E-E34F-3DBF7757A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59C7317-A297-379E-873B-43BEF447EFA9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69F09F-5EC4-0317-C42B-022DDD73D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62" y="1037063"/>
            <a:ext cx="6352675" cy="1007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DE3094-D6CC-2AF6-7907-5CE11F1CD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1478"/>
            <a:ext cx="12192000" cy="457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315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0799A-7A1C-5E73-C94F-213B17B84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0AFD50F-C63F-2E13-EB22-EF90A6A8E5DC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3F9C61-1870-7F6D-D640-1656D4765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62" y="1037063"/>
            <a:ext cx="6352675" cy="1007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852D7E-BC32-FE83-5DB8-ECC350D86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7138"/>
            <a:ext cx="12192000" cy="30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765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68EE4-1B6C-5704-8F6F-BA9E56C5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DF47219-1263-12E9-6D92-71D49AF4F4EB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324D31-45D2-50D8-4357-46DDA2AF1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62" y="1037063"/>
            <a:ext cx="6352675" cy="1007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3AFA18-1C92-2B41-ACD1-A8BDE4390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59187"/>
            <a:ext cx="12192000" cy="306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898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917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условие, употребив глагол в скобках в правильной форме.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он поступил в аспирантуру, он ... учёным (стать). —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он поступил в аспирантуру, он стал бы учёным.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тебе нравятся картины этого художника, обязательно... на его выстав­ку, (пойти)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я ... плавать, я регулярно ходил бы в бассейн, (любить)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он пригласил меня в театр, я ... с удовольствием, (пойти)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4.... я с ним о его проблеме, не случилась бы беда, (поговорить)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мы не спешили, мы ... на вокзал, (опоздать)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... к бабушке на каникулы, если бы не заболел, (поехать)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бы ... ученым, если бы у меня был талант от природы, (стать)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не ... о природе, она погибнет, (заботиться)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не совет родителей, я не ... учиться на медицинский факультет, (пойти)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10. ...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билеты заранее, мы попали бы на концерт этого музыканта, (ку­пить)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F6D0E9-CA92-72FF-DBD5-1B877952E5C6}"/>
              </a:ext>
            </a:extLst>
          </p:cNvPr>
          <p:cNvSpPr txBox="1"/>
          <p:nvPr/>
        </p:nvSpPr>
        <p:spPr>
          <a:xfrm>
            <a:off x="7867650" y="2057400"/>
            <a:ext cx="39433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>                                                    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 пойди/сходи/надо пойти…</a:t>
            </a:r>
          </a:p>
          <a:p>
            <a:endParaRPr lang="ru-RU" sz="2000" i="1" dirty="0">
              <a:solidFill>
                <a:srgbClr val="0070C0"/>
              </a:solidFill>
            </a:endParaRPr>
          </a:p>
          <a:p>
            <a:r>
              <a:rPr lang="ru-RU" sz="2000" i="1" dirty="0">
                <a:solidFill>
                  <a:srgbClr val="0070C0"/>
                </a:solidFill>
              </a:rPr>
              <a:t>любил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пошёл бы</a:t>
            </a:r>
          </a:p>
          <a:p>
            <a:endParaRPr lang="ru-RU" sz="2000" i="1" dirty="0">
              <a:solidFill>
                <a:srgbClr val="0070C0"/>
              </a:solidFill>
            </a:endParaRPr>
          </a:p>
          <a:p>
            <a:r>
              <a:rPr lang="ru-RU" sz="2000" b="1" i="1" dirty="0">
                <a:solidFill>
                  <a:srgbClr val="0070C0"/>
                </a:solidFill>
              </a:rPr>
              <a:t>Поговори</a:t>
            </a:r>
            <a:r>
              <a:rPr lang="ru-RU" sz="2000" i="1" dirty="0">
                <a:solidFill>
                  <a:srgbClr val="0070C0"/>
                </a:solidFill>
              </a:rPr>
              <a:t> = Если бы я поговорил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опоздали бы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поехал бы</a:t>
            </a:r>
          </a:p>
          <a:p>
            <a:endParaRPr lang="ru-RU" sz="2000" i="1" dirty="0">
              <a:solidFill>
                <a:srgbClr val="0070C0"/>
              </a:solidFill>
            </a:endParaRPr>
          </a:p>
          <a:p>
            <a:r>
              <a:rPr lang="ru-RU" sz="2000" i="1" dirty="0">
                <a:solidFill>
                  <a:srgbClr val="0070C0"/>
                </a:solidFill>
              </a:rPr>
              <a:t>стал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заботиться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пошел бы</a:t>
            </a:r>
          </a:p>
          <a:p>
            <a:endParaRPr lang="ru-RU" sz="2000" i="1" dirty="0">
              <a:solidFill>
                <a:srgbClr val="0070C0"/>
              </a:solidFill>
            </a:endParaRPr>
          </a:p>
          <a:p>
            <a:r>
              <a:rPr lang="ru-RU" sz="2000" i="1" dirty="0">
                <a:solidFill>
                  <a:srgbClr val="0070C0"/>
                </a:solidFill>
              </a:rPr>
              <a:t>                 </a:t>
            </a:r>
            <a:r>
              <a:rPr lang="ru-RU" sz="2000" b="1" i="1" dirty="0">
                <a:solidFill>
                  <a:srgbClr val="0070C0"/>
                </a:solidFill>
              </a:rPr>
              <a:t>Купи = </a:t>
            </a:r>
            <a:r>
              <a:rPr lang="ru-RU" sz="2000" i="1" dirty="0">
                <a:solidFill>
                  <a:srgbClr val="0070C0"/>
                </a:solidFill>
              </a:rPr>
              <a:t>Если бы он купил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8547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457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Укажите на реальное и нереальное условие, объединив два простых предло­жения в одно сложное.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Модель: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субботу будет дождь. Мы не поедем на дачу. —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 субботу будет дождь, мы не поедем на дачу. Если бы в субботу был дождь, мы бы не поехали на дачу.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 любишь мороженое. Я куплю тебе его.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любим туризм. Мы ходим в горы.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тебя есть время. Посмотри этот фильм.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хотите быть здоровым. Вы бросите курить.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хотите быть здоровыми. Вам надо заниматься спортом.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будет много денег. Я буду путешествовать по миру.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 интересуешься французской культурой. Тебе нужно изучать француз­ский язык.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поступлю в университет. Я приглашу друзей на вечеринку.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понимают друг друга. Нет конфликтов и обид.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куплю машину. Я повезу тебя путешествовать по России.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B9C485-2C40-6680-32F7-2C42E82D0B4D}"/>
              </a:ext>
            </a:extLst>
          </p:cNvPr>
          <p:cNvSpPr txBox="1"/>
          <p:nvPr/>
        </p:nvSpPr>
        <p:spPr>
          <a:xfrm>
            <a:off x="4972050" y="2133600"/>
            <a:ext cx="7095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Если ты любишь мороженое, я куплю тебе его</a:t>
            </a:r>
            <a:r>
              <a:rPr lang="ru-RU" dirty="0"/>
              <a:t>./ </a:t>
            </a:r>
          </a:p>
          <a:p>
            <a:r>
              <a:rPr lang="ru-RU" dirty="0">
                <a:solidFill>
                  <a:srgbClr val="FF0000"/>
                </a:solidFill>
              </a:rPr>
              <a:t>Если бы ты любил мороженое, я купила бы тебе его.</a:t>
            </a:r>
          </a:p>
          <a:p>
            <a:r>
              <a:rPr lang="ru-RU" dirty="0">
                <a:solidFill>
                  <a:srgbClr val="FF0000"/>
                </a:solidFill>
              </a:rPr>
              <a:t>Если бы мы любили туризм, мы ходили бы в горы.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Люби мы туризм, мы ходили бы в горы.</a:t>
            </a:r>
          </a:p>
          <a:p>
            <a:r>
              <a:rPr lang="ru-RU" dirty="0">
                <a:solidFill>
                  <a:srgbClr val="00B050"/>
                </a:solidFill>
              </a:rPr>
              <a:t>Если у тебя есть/будет время, посмотри этот фильм.</a:t>
            </a:r>
          </a:p>
          <a:p>
            <a:r>
              <a:rPr lang="ru-RU" dirty="0">
                <a:solidFill>
                  <a:srgbClr val="00B050"/>
                </a:solidFill>
              </a:rPr>
              <a:t>Если вы хотите быть здоровым, вы бросите курить. / </a:t>
            </a:r>
            <a:r>
              <a:rPr lang="ru-RU" dirty="0">
                <a:solidFill>
                  <a:srgbClr val="FF0000"/>
                </a:solidFill>
              </a:rPr>
              <a:t>Если бы вы  хотели быть здоровым, вы бы бросили курить.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0660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CAE8AA"/>
            </a:gs>
            <a:gs pos="30000">
              <a:srgbClr val="FFFFF7"/>
            </a:gs>
            <a:gs pos="60000">
              <a:srgbClr val="C0FCC0"/>
            </a:gs>
            <a:gs pos="96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134825-56C9-71D8-E2BE-8FCEC83D056A}"/>
              </a:ext>
            </a:extLst>
          </p:cNvPr>
          <p:cNvSpPr txBox="1">
            <a:spLocks/>
          </p:cNvSpPr>
          <p:nvPr/>
        </p:nvSpPr>
        <p:spPr>
          <a:xfrm>
            <a:off x="552450" y="134844"/>
            <a:ext cx="11087100" cy="902219"/>
          </a:xfrm>
          <a:prstGeom prst="rect">
            <a:avLst/>
          </a:prstGeom>
          <a:gradFill>
            <a:gsLst>
              <a:gs pos="17000">
                <a:srgbClr val="CAE8AA"/>
              </a:gs>
              <a:gs pos="44000">
                <a:srgbClr val="E3F3CE"/>
              </a:gs>
              <a:gs pos="71000">
                <a:srgbClr val="CDFDCB"/>
              </a:gs>
              <a:gs pos="91000">
                <a:srgbClr val="BDD7EE"/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Выражение условных  отношений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(в сложном предложении)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2411-C4F2-4FD0-2C33-669680EC40DC}"/>
              </a:ext>
            </a:extLst>
          </p:cNvPr>
          <p:cNvSpPr txBox="1"/>
          <p:nvPr/>
        </p:nvSpPr>
        <p:spPr>
          <a:xfrm>
            <a:off x="124521" y="925664"/>
            <a:ext cx="11942957" cy="5445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Закончите сложные предложения, выражающие условие.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у меня будет свободное время,...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я жил вместе с родителями,...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встреча состоится,...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все учились на своих ошибках,...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друг долгое время не пишет мне,...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не твоя помощь,...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для поездки в Италию не нужна была виза, 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не моё упрямство,...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лето будет жарким,...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я выиграю в лотерею миллион,...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AC50F4-AF84-B594-376A-D84387F37E33}"/>
              </a:ext>
            </a:extLst>
          </p:cNvPr>
          <p:cNvSpPr txBox="1"/>
          <p:nvPr/>
        </p:nvSpPr>
        <p:spPr>
          <a:xfrm>
            <a:off x="5410200" y="1409700"/>
            <a:ext cx="6657278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i="1" dirty="0"/>
              <a:t>я буду смотреть фильм.</a:t>
            </a:r>
          </a:p>
          <a:p>
            <a:endParaRPr lang="ru-RU" i="1" dirty="0"/>
          </a:p>
          <a:p>
            <a:r>
              <a:rPr lang="ru-RU" i="1" dirty="0"/>
              <a:t>я бы хотела смотреть фильмы каждый день с ними.</a:t>
            </a:r>
          </a:p>
          <a:p>
            <a:endParaRPr lang="ru-RU" i="1" dirty="0"/>
          </a:p>
          <a:p>
            <a:r>
              <a:rPr lang="ru-RU" i="1" dirty="0"/>
              <a:t>я уеду .</a:t>
            </a:r>
            <a:endParaRPr lang="ru-RU" sz="1100" i="1" dirty="0"/>
          </a:p>
          <a:p>
            <a:r>
              <a:rPr lang="ru-RU" sz="1100" i="1" dirty="0"/>
              <a:t>      </a:t>
            </a:r>
          </a:p>
          <a:p>
            <a:r>
              <a:rPr lang="ru-RU" i="1" dirty="0"/>
              <a:t>        вы бы сдали экзамен.</a:t>
            </a:r>
          </a:p>
          <a:p>
            <a:endParaRPr lang="ru-RU" i="1" dirty="0"/>
          </a:p>
          <a:p>
            <a:r>
              <a:rPr lang="ru-RU" i="1" dirty="0"/>
              <a:t>         я не  пишу тебе.</a:t>
            </a:r>
          </a:p>
          <a:p>
            <a:endParaRPr lang="ru-RU" i="1" dirty="0"/>
          </a:p>
          <a:p>
            <a:r>
              <a:rPr lang="ru-RU" i="1" dirty="0"/>
              <a:t> я бы не победила на этом конкурсе.</a:t>
            </a:r>
          </a:p>
          <a:p>
            <a:r>
              <a:rPr lang="ru-RU" i="1" dirty="0"/>
              <a:t>                                     я бы поехала.</a:t>
            </a:r>
          </a:p>
          <a:p>
            <a:endParaRPr lang="ru-RU" i="1" dirty="0"/>
          </a:p>
          <a:p>
            <a:r>
              <a:rPr lang="ru-RU" i="1" dirty="0"/>
              <a:t>я бы сдала экзамен с первого раза.</a:t>
            </a:r>
          </a:p>
          <a:p>
            <a:endParaRPr lang="ru-RU" i="1" dirty="0"/>
          </a:p>
          <a:p>
            <a:r>
              <a:rPr lang="ru-RU" i="1" dirty="0"/>
              <a:t>я полечу в Германию.</a:t>
            </a:r>
          </a:p>
          <a:p>
            <a:endParaRPr lang="ru-RU" i="1" dirty="0"/>
          </a:p>
          <a:p>
            <a:r>
              <a:rPr lang="ru-RU" i="1" dirty="0"/>
              <a:t>    я куплю дачу.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9642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4B2D1"/>
            </a:gs>
            <a:gs pos="19000">
              <a:srgbClr val="FCCFCC"/>
            </a:gs>
            <a:gs pos="44000">
              <a:srgbClr val="FFFFF7"/>
            </a:gs>
            <a:gs pos="59000">
              <a:srgbClr val="FDD3CB"/>
            </a:gs>
            <a:gs pos="99435">
              <a:srgbClr val="C7FCC6"/>
            </a:gs>
            <a:gs pos="7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DDBBB4-78AD-B7B1-AE4D-36CA15155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A025A2E-941E-6F33-2F66-E872A415AB4B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3867E45F-C794-6F7D-D73E-DE05F39176E0}"/>
              </a:ext>
            </a:extLst>
          </p:cNvPr>
          <p:cNvSpPr txBox="1">
            <a:spLocks/>
          </p:cNvSpPr>
          <p:nvPr/>
        </p:nvSpPr>
        <p:spPr>
          <a:xfrm>
            <a:off x="530087" y="1073555"/>
            <a:ext cx="11131826" cy="5218592"/>
          </a:xfrm>
          <a:prstGeom prst="rect">
            <a:avLst/>
          </a:prstGeom>
          <a:gradFill flip="none" rotWithShape="1">
            <a:gsLst>
              <a:gs pos="6000">
                <a:srgbClr val="F4B2D1"/>
              </a:gs>
              <a:gs pos="17000">
                <a:srgbClr val="FBCACD"/>
              </a:gs>
              <a:gs pos="43000">
                <a:srgbClr val="FEE5DD"/>
              </a:gs>
              <a:gs pos="97175">
                <a:srgbClr val="C8FBC5"/>
              </a:gs>
              <a:gs pos="66000">
                <a:srgbClr val="E5CCB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48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 апреля 2025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Задание 4 на стр. 126.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Задание 3 на стр. 137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                               3 на стр. 139—140,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                               4 на стр. 140.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Тесты (см. сайт)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88459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3311</TotalTime>
  <Words>8616</Words>
  <Application>Microsoft Office PowerPoint</Application>
  <PresentationFormat>Широкоэкранный</PresentationFormat>
  <Paragraphs>705</Paragraphs>
  <Slides>81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81</vt:i4>
      </vt:variant>
    </vt:vector>
  </HeadingPairs>
  <TitlesOfParts>
    <vt:vector size="88" baseType="lpstr">
      <vt:lpstr>Batang</vt:lpstr>
      <vt:lpstr>Arial</vt:lpstr>
      <vt:lpstr>Calibri</vt:lpstr>
      <vt:lpstr>Calibri Light</vt:lpstr>
      <vt:lpstr>Times New Roman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Гусева</dc:creator>
  <cp:lastModifiedBy>Гусева</cp:lastModifiedBy>
  <cp:revision>76</cp:revision>
  <dcterms:created xsi:type="dcterms:W3CDTF">2023-10-31T12:26:48Z</dcterms:created>
  <dcterms:modified xsi:type="dcterms:W3CDTF">2025-04-21T18:48:39Z</dcterms:modified>
</cp:coreProperties>
</file>