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1163" r:id="rId2"/>
    <p:sldId id="1189" r:id="rId3"/>
    <p:sldId id="1181" r:id="rId4"/>
    <p:sldId id="1176" r:id="rId5"/>
    <p:sldId id="999" r:id="rId6"/>
    <p:sldId id="1018" r:id="rId7"/>
    <p:sldId id="1021" r:id="rId8"/>
    <p:sldId id="1020" r:id="rId9"/>
    <p:sldId id="1019" r:id="rId10"/>
    <p:sldId id="1022" r:id="rId11"/>
    <p:sldId id="1016" r:id="rId12"/>
    <p:sldId id="1023" r:id="rId13"/>
    <p:sldId id="1024" r:id="rId14"/>
    <p:sldId id="1025" r:id="rId15"/>
    <p:sldId id="1026" r:id="rId16"/>
    <p:sldId id="1027" r:id="rId17"/>
    <p:sldId id="1030" r:id="rId18"/>
    <p:sldId id="1031" r:id="rId19"/>
    <p:sldId id="1190" r:id="rId20"/>
    <p:sldId id="1017" r:id="rId21"/>
    <p:sldId id="1183" r:id="rId22"/>
    <p:sldId id="1006" r:id="rId23"/>
    <p:sldId id="1007" r:id="rId24"/>
    <p:sldId id="1008" r:id="rId25"/>
    <p:sldId id="1009" r:id="rId26"/>
    <p:sldId id="1010" r:id="rId27"/>
    <p:sldId id="1011" r:id="rId28"/>
    <p:sldId id="1012" r:id="rId29"/>
    <p:sldId id="1013" r:id="rId30"/>
    <p:sldId id="1014" r:id="rId31"/>
    <p:sldId id="1184" r:id="rId3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A3E"/>
    <a:srgbClr val="FFFFA7"/>
    <a:srgbClr val="FF6600"/>
    <a:srgbClr val="C20EB9"/>
    <a:srgbClr val="C8FBC5"/>
    <a:srgbClr val="C7FCC6"/>
    <a:srgbClr val="BDD7EE"/>
    <a:srgbClr val="CDFDCB"/>
    <a:srgbClr val="E3F3CE"/>
    <a:srgbClr val="CAE8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15" autoAdjust="0"/>
    <p:restoredTop sz="94660"/>
  </p:normalViewPr>
  <p:slideViewPr>
    <p:cSldViewPr snapToGrid="0">
      <p:cViewPr varScale="1">
        <p:scale>
          <a:sx n="51" d="100"/>
          <a:sy n="51" d="100"/>
        </p:scale>
        <p:origin x="38" y="15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B14198-FF43-42C2-8A1C-332B4B67F12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48075F1-0165-4A76-B99E-098B8DFD7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1A1C264-2DC8-4969-8265-01E386973A9B}"/>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5" name="Нижний колонтитул 4">
            <a:extLst>
              <a:ext uri="{FF2B5EF4-FFF2-40B4-BE49-F238E27FC236}">
                <a16:creationId xmlns:a16="http://schemas.microsoft.com/office/drawing/2014/main" id="{8D5B609D-FA39-4ADC-99B6-70C6C09678AF}"/>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108EFEFA-D9DB-401A-BF6B-D38C13FEB01A}"/>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13656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0E6B22-44FA-49A8-8E7B-BB5FE162756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6A3DFB9-9DD5-4872-8182-256F03961BF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8669BC-B49E-4E43-9F36-55989A189069}"/>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5" name="Нижний колонтитул 4">
            <a:extLst>
              <a:ext uri="{FF2B5EF4-FFF2-40B4-BE49-F238E27FC236}">
                <a16:creationId xmlns:a16="http://schemas.microsoft.com/office/drawing/2014/main" id="{9834318F-BF55-4907-839B-256ADF3DF92C}"/>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BCC612F-25E7-4CE4-BE8A-5BA8EE7A2EED}"/>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546607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714EBE-8C9F-4485-B979-81002B19FCD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0A87CA4-C752-4059-AAE0-4601C5CAD4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3DCBAD4-6BA2-4253-80B5-2F5BE8AF859F}"/>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5" name="Нижний колонтитул 4">
            <a:extLst>
              <a:ext uri="{FF2B5EF4-FFF2-40B4-BE49-F238E27FC236}">
                <a16:creationId xmlns:a16="http://schemas.microsoft.com/office/drawing/2014/main" id="{4FE2CE19-0135-42BD-996C-11E1147E2261}"/>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D2EDBB46-B6DF-4280-B4AB-ED7BD02726F4}"/>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2137765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CB953A-2FDC-4BE5-876E-E2C594EE8B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BC4DF32-F905-413F-B0B8-41473437F4D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811D6AF-F1B5-4CC7-A741-8EBE1D7DBDE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91CD605-2BC1-4129-AEE8-E774F611B93B}"/>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6" name="Нижний колонтитул 5">
            <a:extLst>
              <a:ext uri="{FF2B5EF4-FFF2-40B4-BE49-F238E27FC236}">
                <a16:creationId xmlns:a16="http://schemas.microsoft.com/office/drawing/2014/main" id="{924F2319-2A40-4984-8574-5FEB7CAD0125}"/>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6D9C40D7-5BAF-4270-8CE1-6303653B68B9}"/>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617818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D84EEC-DCCF-45A6-882F-BCA0C1D13C4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847E649-1310-4F3F-9FD2-005B381639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D44D03C-F10E-43A9-A116-8EA3FA7BBFB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0239B4A-666C-4579-90A7-A9664C5CC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96330B4-A370-4F8B-A9A4-F8A3EE66449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0EA78D1-03C4-4BAD-8550-DDA8DC66D900}"/>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8" name="Нижний колонтитул 7">
            <a:extLst>
              <a:ext uri="{FF2B5EF4-FFF2-40B4-BE49-F238E27FC236}">
                <a16:creationId xmlns:a16="http://schemas.microsoft.com/office/drawing/2014/main" id="{C47B3121-6647-4C32-BCA1-60CC95218BB2}"/>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a16="http://schemas.microsoft.com/office/drawing/2014/main" id="{5017F065-06C2-4159-ADA1-34B0483300E4}"/>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4292789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B4D12F-E62C-433F-AA1E-14241D92D02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34E0F16-3E5B-47D7-A845-78D5B4AEA97D}"/>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4" name="Нижний колонтитул 3">
            <a:extLst>
              <a:ext uri="{FF2B5EF4-FFF2-40B4-BE49-F238E27FC236}">
                <a16:creationId xmlns:a16="http://schemas.microsoft.com/office/drawing/2014/main" id="{7D1D54F8-A16B-405F-A2BD-050A22E17900}"/>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id="{BAE257A7-719A-4F8F-AE0A-2D6EB331D1C1}"/>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913575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D7AA893-0166-4675-9604-75B9551653F0}"/>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3" name="Нижний колонтитул 2">
            <a:extLst>
              <a:ext uri="{FF2B5EF4-FFF2-40B4-BE49-F238E27FC236}">
                <a16:creationId xmlns:a16="http://schemas.microsoft.com/office/drawing/2014/main" id="{11FA7D23-6A09-44B4-8568-15E194B7CD81}"/>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a16="http://schemas.microsoft.com/office/drawing/2014/main" id="{B489DC2C-CD86-45BF-A10D-8DA3D0F8385D}"/>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405464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34B5D-22D6-44FA-A24C-A7B078D621F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22A7DBB-3B22-4E83-B579-4EBB40A62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3E53DC5-860C-4259-8C1A-271355151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71A56BA-EC1C-4253-A981-3AD3D75D3F08}"/>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6" name="Нижний колонтитул 5">
            <a:extLst>
              <a:ext uri="{FF2B5EF4-FFF2-40B4-BE49-F238E27FC236}">
                <a16:creationId xmlns:a16="http://schemas.microsoft.com/office/drawing/2014/main" id="{FC4126DA-C43F-4D66-BA63-EAC1C2D517CD}"/>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091BAECF-E405-464B-AA37-779F412C0D6B}"/>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20180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28AB4-2AC7-4329-9771-C2BD3F73EC1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43CD201-6119-42B3-91C7-6D4C4B410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DC211200-E56D-47CD-B918-48ECC5010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E4EC426-977F-40E6-8B80-8F41F452E1BD}"/>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6" name="Нижний колонтитул 5">
            <a:extLst>
              <a:ext uri="{FF2B5EF4-FFF2-40B4-BE49-F238E27FC236}">
                <a16:creationId xmlns:a16="http://schemas.microsoft.com/office/drawing/2014/main" id="{0458586B-5C1B-4211-A541-797EE66B2164}"/>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B5CB118D-5EDA-4429-A205-625DEDE672B8}"/>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471162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113A95-397F-4583-A8B6-1C6168FAC68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09F7A88-4F17-4CB4-9D01-9D6BCB12176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55F725-3FC7-48D4-BC1D-FE05D184B326}"/>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5" name="Нижний колонтитул 4">
            <a:extLst>
              <a:ext uri="{FF2B5EF4-FFF2-40B4-BE49-F238E27FC236}">
                <a16:creationId xmlns:a16="http://schemas.microsoft.com/office/drawing/2014/main" id="{950EA37A-597E-4514-B52D-4409C3662A22}"/>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A6698EC-E5E0-4DA0-805A-F7014EB9B99A}"/>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2326575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BED0AD1-C749-461F-A7F1-F50BAD3CAF7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8A3A140-F8D1-4661-80A6-620FDED0F3C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BA225AF-7050-4EAE-BC74-6A93F349E5EA}"/>
              </a:ext>
            </a:extLst>
          </p:cNvPr>
          <p:cNvSpPr>
            <a:spLocks noGrp="1"/>
          </p:cNvSpPr>
          <p:nvPr>
            <p:ph type="dt" sz="half" idx="10"/>
          </p:nvPr>
        </p:nvSpPr>
        <p:spPr/>
        <p:txBody>
          <a:bodyPr/>
          <a:lstStyle/>
          <a:p>
            <a:fld id="{C9155DB8-9FC6-4630-879A-BA4A1977F5D3}" type="datetimeFigureOut">
              <a:rPr lang="ru-RU" smtClean="0"/>
              <a:t>14.04.2025</a:t>
            </a:fld>
            <a:endParaRPr lang="ru-RU" dirty="0"/>
          </a:p>
        </p:txBody>
      </p:sp>
      <p:sp>
        <p:nvSpPr>
          <p:cNvPr id="5" name="Нижний колонтитул 4">
            <a:extLst>
              <a:ext uri="{FF2B5EF4-FFF2-40B4-BE49-F238E27FC236}">
                <a16:creationId xmlns:a16="http://schemas.microsoft.com/office/drawing/2014/main" id="{C6CDC3CC-9E55-42FA-9DD3-7C8C0CACD56A}"/>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AD69F6DD-4743-4EF2-8104-26E27FF9BD3C}"/>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835637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2000">
              <a:srgbClr val="E6F1B4"/>
            </a:gs>
            <a:gs pos="30000">
              <a:srgbClr val="FFFFF7"/>
            </a:gs>
            <a:gs pos="60000">
              <a:srgbClr val="FFFFBD"/>
            </a:gs>
            <a:gs pos="96000">
              <a:srgbClr val="E5CBB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42E459-D29C-4A17-BB3D-B306ADBD6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122AD0-9756-4183-9B5D-20093C2420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4BD3439-76CA-4CCF-9B26-63058BCCB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55DB8-9FC6-4630-879A-BA4A1977F5D3}" type="datetimeFigureOut">
              <a:rPr lang="ru-RU" smtClean="0"/>
              <a:t>14.04.2025</a:t>
            </a:fld>
            <a:endParaRPr lang="ru-RU" dirty="0"/>
          </a:p>
        </p:txBody>
      </p:sp>
      <p:sp>
        <p:nvSpPr>
          <p:cNvPr id="5" name="Нижний колонтитул 4">
            <a:extLst>
              <a:ext uri="{FF2B5EF4-FFF2-40B4-BE49-F238E27FC236}">
                <a16:creationId xmlns:a16="http://schemas.microsoft.com/office/drawing/2014/main" id="{98A39940-40C7-4F89-988F-DFFA708F6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a16="http://schemas.microsoft.com/office/drawing/2014/main" id="{F4DCF00C-F30C-44ED-9332-5273EA8CBA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C1761-18E9-469D-B1A0-D487E690270A}" type="slidenum">
              <a:rPr lang="ru-RU" smtClean="0"/>
              <a:t>‹#›</a:t>
            </a:fld>
            <a:endParaRPr lang="ru-RU" dirty="0"/>
          </a:p>
        </p:txBody>
      </p:sp>
    </p:spTree>
    <p:extLst>
      <p:ext uri="{BB962C8B-B14F-4D97-AF65-F5344CB8AC3E}">
        <p14:creationId xmlns:p14="http://schemas.microsoft.com/office/powerpoint/2010/main" val="14599032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a:extLst>
            <a:ext uri="{FF2B5EF4-FFF2-40B4-BE49-F238E27FC236}">
              <a16:creationId xmlns:a16="http://schemas.microsoft.com/office/drawing/2014/main" id="{249703F9-E39A-C347-B77C-2BF497674BF1}"/>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2D258C94-7F59-FC9C-8315-E0FD9AD4690F}"/>
              </a:ext>
            </a:extLst>
          </p:cNvPr>
          <p:cNvSpPr>
            <a:spLocks noGrp="1"/>
          </p:cNvSpPr>
          <p:nvPr>
            <p:ph type="subTitle" idx="1"/>
          </p:nvPr>
        </p:nvSpPr>
        <p:spPr>
          <a:xfrm>
            <a:off x="1524000" y="1297617"/>
            <a:ext cx="9144000" cy="5218592"/>
          </a:xfrm>
          <a:gradFill flip="none" rotWithShape="1">
            <a:gsLst>
              <a:gs pos="11000">
                <a:srgbClr val="F4B2D1"/>
              </a:gs>
              <a:gs pos="39000">
                <a:srgbClr val="FBCACD"/>
              </a:gs>
              <a:gs pos="66000">
                <a:srgbClr val="FEE5DD"/>
              </a:gs>
              <a:gs pos="99000">
                <a:srgbClr val="E5CCB1"/>
              </a:gs>
            </a:gsLst>
            <a:lin ang="16200000" scaled="1"/>
            <a:tileRect/>
          </a:gradFill>
        </p:spPr>
        <p:txBody>
          <a:bodyPr>
            <a:normAutofit/>
          </a:bodyPr>
          <a:lstStyle/>
          <a:p>
            <a:r>
              <a:rPr lang="ru-RU" sz="4400" b="1" dirty="0">
                <a:solidFill>
                  <a:srgbClr val="0070C0"/>
                </a:solidFill>
              </a:rPr>
              <a:t>14 апреля 2025 года</a:t>
            </a:r>
          </a:p>
          <a:p>
            <a:r>
              <a:rPr lang="ru-RU" sz="4400" b="1" dirty="0">
                <a:solidFill>
                  <a:srgbClr val="002060"/>
                </a:solidFill>
              </a:rPr>
              <a:t>19:00—</a:t>
            </a:r>
            <a:r>
              <a:rPr lang="en-US" sz="4400" b="1" dirty="0">
                <a:solidFill>
                  <a:srgbClr val="002060"/>
                </a:solidFill>
              </a:rPr>
              <a:t>2</a:t>
            </a:r>
            <a:r>
              <a:rPr lang="ru-RU" sz="4400" b="1" dirty="0">
                <a:solidFill>
                  <a:srgbClr val="002060"/>
                </a:solidFill>
              </a:rPr>
              <a:t>2:00</a:t>
            </a:r>
          </a:p>
        </p:txBody>
      </p:sp>
      <p:graphicFrame>
        <p:nvGraphicFramePr>
          <p:cNvPr id="4" name="Таблица 4">
            <a:extLst>
              <a:ext uri="{FF2B5EF4-FFF2-40B4-BE49-F238E27FC236}">
                <a16:creationId xmlns:a16="http://schemas.microsoft.com/office/drawing/2014/main" id="{813E6039-A176-FBF1-2D56-38A48CF46A0C}"/>
              </a:ext>
            </a:extLst>
          </p:cNvPr>
          <p:cNvGraphicFramePr>
            <a:graphicFrameLocks noGrp="1"/>
          </p:cNvGraphicFramePr>
          <p:nvPr>
            <p:extLst>
              <p:ext uri="{D42A27DB-BD31-4B8C-83A1-F6EECF244321}">
                <p14:modId xmlns:p14="http://schemas.microsoft.com/office/powerpoint/2010/main" val="1941282541"/>
              </p:ext>
            </p:extLst>
          </p:nvPr>
        </p:nvGraphicFramePr>
        <p:xfrm>
          <a:off x="1796242" y="2606768"/>
          <a:ext cx="8622828" cy="4037076"/>
        </p:xfrm>
        <a:graphic>
          <a:graphicData uri="http://schemas.openxmlformats.org/drawingml/2006/table">
            <a:tbl>
              <a:tblPr firstRow="1" bandRow="1">
                <a:tableStyleId>{5C22544A-7EE6-4342-B048-85BDC9FD1C3A}</a:tableStyleId>
              </a:tblPr>
              <a:tblGrid>
                <a:gridCol w="428298">
                  <a:extLst>
                    <a:ext uri="{9D8B030D-6E8A-4147-A177-3AD203B41FA5}">
                      <a16:colId xmlns:a16="http://schemas.microsoft.com/office/drawing/2014/main" val="2160995786"/>
                    </a:ext>
                  </a:extLst>
                </a:gridCol>
                <a:gridCol w="1889041">
                  <a:extLst>
                    <a:ext uri="{9D8B030D-6E8A-4147-A177-3AD203B41FA5}">
                      <a16:colId xmlns:a16="http://schemas.microsoft.com/office/drawing/2014/main" val="3468181548"/>
                    </a:ext>
                  </a:extLst>
                </a:gridCol>
                <a:gridCol w="218479">
                  <a:extLst>
                    <a:ext uri="{9D8B030D-6E8A-4147-A177-3AD203B41FA5}">
                      <a16:colId xmlns:a16="http://schemas.microsoft.com/office/drawing/2014/main" val="3199610148"/>
                    </a:ext>
                  </a:extLst>
                </a:gridCol>
                <a:gridCol w="1636034">
                  <a:extLst>
                    <a:ext uri="{9D8B030D-6E8A-4147-A177-3AD203B41FA5}">
                      <a16:colId xmlns:a16="http://schemas.microsoft.com/office/drawing/2014/main" val="3211027152"/>
                    </a:ext>
                  </a:extLst>
                </a:gridCol>
                <a:gridCol w="1264023">
                  <a:extLst>
                    <a:ext uri="{9D8B030D-6E8A-4147-A177-3AD203B41FA5}">
                      <a16:colId xmlns:a16="http://schemas.microsoft.com/office/drawing/2014/main" val="1808112758"/>
                    </a:ext>
                  </a:extLst>
                </a:gridCol>
                <a:gridCol w="1590607">
                  <a:extLst>
                    <a:ext uri="{9D8B030D-6E8A-4147-A177-3AD203B41FA5}">
                      <a16:colId xmlns:a16="http://schemas.microsoft.com/office/drawing/2014/main" val="2036350298"/>
                    </a:ext>
                  </a:extLst>
                </a:gridCol>
                <a:gridCol w="815546">
                  <a:extLst>
                    <a:ext uri="{9D8B030D-6E8A-4147-A177-3AD203B41FA5}">
                      <a16:colId xmlns:a16="http://schemas.microsoft.com/office/drawing/2014/main" val="2850029080"/>
                    </a:ext>
                  </a:extLst>
                </a:gridCol>
                <a:gridCol w="780800">
                  <a:extLst>
                    <a:ext uri="{9D8B030D-6E8A-4147-A177-3AD203B41FA5}">
                      <a16:colId xmlns:a16="http://schemas.microsoft.com/office/drawing/2014/main" val="2217361660"/>
                    </a:ext>
                  </a:extLst>
                </a:gridCol>
              </a:tblGrid>
              <a:tr h="631469">
                <a:tc>
                  <a:txBody>
                    <a:bodyPr/>
                    <a:lstStyle/>
                    <a:p>
                      <a:endParaRPr lang="ru-RU" dirty="0"/>
                    </a:p>
                  </a:txBody>
                  <a:tcPr>
                    <a:solidFill>
                      <a:srgbClr val="E5CCB1"/>
                    </a:solidFill>
                  </a:tcPr>
                </a:tc>
                <a:tc>
                  <a:txBody>
                    <a:bodyPr/>
                    <a:lstStyle/>
                    <a:p>
                      <a:endParaRPr lang="ru-RU" dirty="0"/>
                    </a:p>
                  </a:txBody>
                  <a:tcPr>
                    <a:solidFill>
                      <a:srgbClr val="E5CCB1"/>
                    </a:solidFill>
                  </a:tcPr>
                </a:tc>
                <a:tc>
                  <a:txBody>
                    <a:bodyPr/>
                    <a:lstStyle/>
                    <a:p>
                      <a:pPr algn="ctr"/>
                      <a:endParaRPr lang="ru-RU" dirty="0"/>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accent1">
                              <a:lumMod val="50000"/>
                            </a:schemeClr>
                          </a:solidFill>
                        </a:rPr>
                        <a:t>Доклад Масленица</a:t>
                      </a:r>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dirty="0" err="1">
                          <a:solidFill>
                            <a:schemeClr val="tx1"/>
                          </a:solidFill>
                        </a:rPr>
                        <a:t>ГлобУрКит</a:t>
                      </a:r>
                      <a:endParaRPr lang="ru-RU" dirty="0">
                        <a:solidFill>
                          <a:schemeClr val="tx1"/>
                        </a:solidFill>
                      </a:endParaRPr>
                    </a:p>
                  </a:txBody>
                  <a:tcPr>
                    <a:solidFill>
                      <a:srgbClr val="E5CCB1"/>
                    </a:solidFill>
                  </a:tcPr>
                </a:tc>
                <a:tc>
                  <a:txBody>
                    <a:bodyPr/>
                    <a:lstStyle/>
                    <a:p>
                      <a:pPr algn="ctr"/>
                      <a:r>
                        <a:rPr lang="ru-RU" dirty="0"/>
                        <a:t>ДЗ 3 и 4</a:t>
                      </a:r>
                    </a:p>
                  </a:txBody>
                  <a:tcPr>
                    <a:solidFill>
                      <a:srgbClr val="E5CCB1"/>
                    </a:solidFill>
                  </a:tcPr>
                </a:tc>
                <a:tc>
                  <a:txBody>
                    <a:bodyPr/>
                    <a:lstStyle/>
                    <a:p>
                      <a:pPr algn="ctr"/>
                      <a:r>
                        <a:rPr lang="ru-RU" dirty="0" err="1"/>
                        <a:t>сравн</a:t>
                      </a:r>
                      <a:r>
                        <a:rPr lang="ru-RU" dirty="0"/>
                        <a:t> </a:t>
                      </a:r>
                      <a:r>
                        <a:rPr lang="ru-RU" dirty="0" err="1"/>
                        <a:t>тх</a:t>
                      </a:r>
                      <a:endParaRPr lang="ru-RU" dirty="0"/>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E5CCB1"/>
                    </a:solidFill>
                  </a:tcPr>
                </a:tc>
                <a:extLst>
                  <a:ext uri="{0D108BD9-81ED-4DB2-BD59-A6C34878D82A}">
                    <a16:rowId xmlns:a16="http://schemas.microsoft.com/office/drawing/2014/main" val="200665465"/>
                  </a:ext>
                </a:extLst>
              </a:tr>
              <a:tr h="414909">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lnSpc>
                          <a:spcPct val="107000"/>
                        </a:lnSpc>
                        <a:spcAft>
                          <a:spcPts val="800"/>
                        </a:spcAft>
                      </a:pPr>
                      <a:endParaRPr lang="ru-RU" sz="1800" kern="1200" dirty="0">
                        <a:solidFill>
                          <a:schemeClr val="dk1"/>
                        </a:solidFill>
                        <a:latin typeface="+mn-lt"/>
                        <a:ea typeface="+mn-ea"/>
                        <a:cs typeface="+mn-cs"/>
                      </a:endParaRPr>
                    </a:p>
                  </a:txBody>
                  <a:tcPr marL="68580" marR="68580" marT="0" marB="0">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extLst>
                  <a:ext uri="{0D108BD9-81ED-4DB2-BD59-A6C34878D82A}">
                    <a16:rowId xmlns:a16="http://schemas.microsoft.com/office/drawing/2014/main" val="1618360270"/>
                  </a:ext>
                </a:extLst>
              </a:tr>
              <a:tr h="414909">
                <a:tc>
                  <a:txBody>
                    <a:bodyPr/>
                    <a:lstStyle/>
                    <a:p>
                      <a:r>
                        <a:rPr lang="ru-RU" dirty="0"/>
                        <a:t>2.</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Бу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Фаньюе</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229146136"/>
                  </a:ext>
                </a:extLst>
              </a:tr>
              <a:tr h="414909">
                <a:tc>
                  <a:txBody>
                    <a:bodyPr/>
                    <a:lstStyle/>
                    <a:p>
                      <a:r>
                        <a:rPr lang="ru-RU" dirty="0"/>
                        <a:t>3.</a:t>
                      </a:r>
                    </a:p>
                  </a:txBody>
                  <a:tcPr/>
                </a:tc>
                <a:tc>
                  <a:txBody>
                    <a:bodyPr/>
                    <a:lstStyle/>
                    <a:p>
                      <a:pPr>
                        <a:lnSpc>
                          <a:spcPct val="107000"/>
                        </a:lnSpc>
                        <a:spcAft>
                          <a:spcPts val="800"/>
                        </a:spcAft>
                      </a:pPr>
                      <a:r>
                        <a:rPr lang="ru-RU" sz="1800" dirty="0" err="1">
                          <a:effectLst/>
                          <a:latin typeface="Calibri" panose="020F0502020204030204" pitchFamily="34" charset="0"/>
                          <a:ea typeface="Calibri" panose="020F0502020204030204" pitchFamily="34" charset="0"/>
                          <a:cs typeface="Times New Roman" panose="02020603050405020304" pitchFamily="18" charset="0"/>
                        </a:rPr>
                        <a:t>Ляо</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Лимэй</a:t>
                      </a:r>
                      <a:r>
                        <a:rPr lang="ru-RU" sz="1800" dirty="0">
                          <a:effectLst/>
                          <a:latin typeface="Calibri" panose="020F0502020204030204" pitchFamily="34" charset="0"/>
                          <a:ea typeface="Calibri" panose="020F0502020204030204" pitchFamily="34" charset="0"/>
                          <a:cs typeface="Times New Roman" panose="02020603050405020304" pitchFamily="18" charset="0"/>
                        </a:rPr>
                        <a:t> 316</a:t>
                      </a:r>
                    </a:p>
                  </a:txBody>
                  <a:tcPr marL="68580" marR="68580" marT="0" marB="0"/>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013890930"/>
                  </a:ext>
                </a:extLst>
              </a:tr>
              <a:tr h="414909">
                <a:tc>
                  <a:txBody>
                    <a:bodyPr/>
                    <a:lstStyle/>
                    <a:p>
                      <a:r>
                        <a:rPr lang="ru-RU" dirty="0"/>
                        <a:t>4.</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Сюй Иян 317</a:t>
                      </a: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962172000"/>
                  </a:ext>
                </a:extLst>
              </a:tr>
              <a:tr h="414909">
                <a:tc>
                  <a:txBody>
                    <a:bodyPr/>
                    <a:lstStyle/>
                    <a:p>
                      <a:r>
                        <a:rPr lang="ru-RU" dirty="0"/>
                        <a:t>5.</a:t>
                      </a:r>
                    </a:p>
                  </a:txBody>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Ху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Идун</a:t>
                      </a:r>
                      <a:r>
                        <a:rPr lang="ru-RU" sz="1800" dirty="0">
                          <a:effectLst/>
                          <a:latin typeface="Calibri" panose="020F0502020204030204" pitchFamily="34" charset="0"/>
                          <a:ea typeface="Calibri" panose="020F0502020204030204" pitchFamily="34" charset="0"/>
                          <a:cs typeface="Times New Roman" panose="02020603050405020304" pitchFamily="18" charset="0"/>
                        </a:rPr>
                        <a:t> 315</a:t>
                      </a:r>
                    </a:p>
                  </a:txBody>
                  <a:tcPr marL="68580" marR="68580" marT="0" marB="0"/>
                </a:tc>
                <a:tc>
                  <a:txBody>
                    <a:bodyPr/>
                    <a:lstStyle/>
                    <a:p>
                      <a:r>
                        <a:rPr lang="ru-RU"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err="1"/>
                        <a:t>безПрез</a:t>
                      </a:r>
                      <a:r>
                        <a:rPr lang="ru-RU" dirty="0"/>
                        <a:t> </a:t>
                      </a:r>
                      <a:r>
                        <a:rPr lang="en-US" dirty="0"/>
                        <a:t>#</a:t>
                      </a:r>
                      <a:r>
                        <a:rPr lang="ru-RU" dirty="0"/>
                        <a:t>* 85</a:t>
                      </a:r>
                    </a:p>
                  </a:txBody>
                  <a:tcPr/>
                </a:tc>
                <a:tc>
                  <a:txBody>
                    <a:bodyPr/>
                    <a:lstStyle/>
                    <a:p>
                      <a:endParaRPr lang="ru-RU" dirty="0"/>
                    </a:p>
                  </a:txBody>
                  <a:tcPr/>
                </a:tc>
                <a:tc>
                  <a:txBody>
                    <a:bodyPr/>
                    <a:lstStyle/>
                    <a:p>
                      <a:r>
                        <a:rPr lang="ru-RU" dirty="0"/>
                        <a:t>+++++++++\+++++++\+ - - </a:t>
                      </a:r>
                    </a:p>
                  </a:txBody>
                  <a:tcPr/>
                </a:tc>
                <a:tc>
                  <a:txBody>
                    <a:bodyPr/>
                    <a:lstStyle/>
                    <a:p>
                      <a:r>
                        <a:rPr lang="ru-RU" dirty="0"/>
                        <a:t>++++</a:t>
                      </a:r>
                    </a:p>
                  </a:txBody>
                  <a:tcPr/>
                </a:tc>
                <a:tc>
                  <a:txBody>
                    <a:bodyPr/>
                    <a:lstStyle/>
                    <a:p>
                      <a:r>
                        <a:rPr lang="ru-RU"/>
                        <a:t>88</a:t>
                      </a:r>
                      <a:endParaRPr lang="ru-RU" dirty="0"/>
                    </a:p>
                  </a:txBody>
                  <a:tcPr/>
                </a:tc>
                <a:extLst>
                  <a:ext uri="{0D108BD9-81ED-4DB2-BD59-A6C34878D82A}">
                    <a16:rowId xmlns:a16="http://schemas.microsoft.com/office/drawing/2014/main" val="654065070"/>
                  </a:ext>
                </a:extLst>
              </a:tr>
              <a:tr h="318066">
                <a:tc>
                  <a:txBody>
                    <a:bodyPr/>
                    <a:lstStyle/>
                    <a:p>
                      <a:r>
                        <a:rPr lang="en-US" dirty="0"/>
                        <a:t>6</a:t>
                      </a:r>
                      <a:r>
                        <a:rPr lang="ru-RU" dirty="0"/>
                        <a:t>.</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Чжан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Ихань</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028913392"/>
                  </a:ext>
                </a:extLst>
              </a:tr>
              <a:tr h="318066">
                <a:tc>
                  <a:txBody>
                    <a:bodyPr/>
                    <a:lstStyle/>
                    <a:p>
                      <a:pPr marL="0" algn="l" defTabSz="914400" rtl="0" eaLnBrk="1" latinLnBrk="0" hangingPunct="1"/>
                      <a:r>
                        <a:rPr lang="en-US" sz="1800" kern="1200" dirty="0">
                          <a:solidFill>
                            <a:schemeClr val="dk1"/>
                          </a:solidFill>
                          <a:latin typeface="+mn-lt"/>
                          <a:ea typeface="+mn-ea"/>
                          <a:cs typeface="+mn-cs"/>
                        </a:rPr>
                        <a:t>7.</a:t>
                      </a:r>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lnSpc>
                          <a:spcPct val="107000"/>
                        </a:lnSpc>
                        <a:spcAft>
                          <a:spcPts val="800"/>
                        </a:spcAft>
                      </a:pPr>
                      <a:r>
                        <a:rPr lang="ru-RU" sz="1800" kern="1200" dirty="0">
                          <a:solidFill>
                            <a:schemeClr val="dk1"/>
                          </a:solidFill>
                          <a:latin typeface="+mn-lt"/>
                          <a:ea typeface="+mn-ea"/>
                          <a:cs typeface="+mn-cs"/>
                        </a:rPr>
                        <a:t>Чжэн </a:t>
                      </a:r>
                      <a:r>
                        <a:rPr lang="ru-RU" sz="1800" kern="1200" dirty="0" err="1">
                          <a:solidFill>
                            <a:schemeClr val="dk1"/>
                          </a:solidFill>
                          <a:latin typeface="+mn-lt"/>
                          <a:ea typeface="+mn-ea"/>
                          <a:cs typeface="+mn-cs"/>
                        </a:rPr>
                        <a:t>Инжун</a:t>
                      </a:r>
                      <a:r>
                        <a:rPr lang="ru-RU" sz="1800" kern="1200" dirty="0">
                          <a:solidFill>
                            <a:schemeClr val="dk1"/>
                          </a:solidFill>
                          <a:latin typeface="+mn-lt"/>
                          <a:ea typeface="+mn-ea"/>
                          <a:cs typeface="+mn-cs"/>
                        </a:rPr>
                        <a:t> 315</a:t>
                      </a:r>
                    </a:p>
                  </a:txBody>
                  <a:tcPr marL="68580" marR="68580" marT="0" marB="0">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extLst>
                  <a:ext uri="{0D108BD9-81ED-4DB2-BD59-A6C34878D82A}">
                    <a16:rowId xmlns:a16="http://schemas.microsoft.com/office/drawing/2014/main" val="2942503826"/>
                  </a:ext>
                </a:extLst>
              </a:tr>
              <a:tr h="303446">
                <a:tc>
                  <a:txBody>
                    <a:bodyPr/>
                    <a:lstStyle/>
                    <a:p>
                      <a:endParaRPr lang="ru-RU" dirty="0"/>
                    </a:p>
                  </a:txBody>
                  <a:tcPr>
                    <a:solidFill>
                      <a:srgbClr val="F0F6C1"/>
                    </a:solidFill>
                  </a:tcPr>
                </a:tc>
                <a:tc>
                  <a:txBody>
                    <a:bodyPr/>
                    <a:lstStyle/>
                    <a:p>
                      <a:pPr>
                        <a:lnSpc>
                          <a:spcPct val="107000"/>
                        </a:lnSpc>
                        <a:spcAft>
                          <a:spcPts val="800"/>
                        </a:spcAft>
                      </a:pPr>
                      <a:endParaRPr lang="ru-RU" sz="2000" i="0" kern="1200" dirty="0">
                        <a:solidFill>
                          <a:srgbClr val="96A6BC"/>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075591194"/>
                  </a:ext>
                </a:extLst>
              </a:tr>
            </a:tbl>
          </a:graphicData>
        </a:graphic>
      </p:graphicFrame>
      <p:sp>
        <p:nvSpPr>
          <p:cNvPr id="5" name="Заголовок 1">
            <a:extLst>
              <a:ext uri="{FF2B5EF4-FFF2-40B4-BE49-F238E27FC236}">
                <a16:creationId xmlns:a16="http://schemas.microsoft.com/office/drawing/2014/main" id="{E27E7EBA-54F5-2A31-ED6D-7B1F0ABA8F04}"/>
              </a:ext>
            </a:extLst>
          </p:cNvPr>
          <p:cNvSpPr txBox="1">
            <a:spLocks/>
          </p:cNvSpPr>
          <p:nvPr/>
        </p:nvSpPr>
        <p:spPr>
          <a:xfrm>
            <a:off x="1287262" y="-247941"/>
            <a:ext cx="9144000" cy="167872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t>3 курс </a:t>
            </a:r>
            <a:b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ru-RU" sz="4900" b="0" i="0" u="none" strike="noStrike" kern="1200" cap="none" spc="0" normalizeH="0" baseline="0" noProof="0" dirty="0">
                <a:ln>
                  <a:noFill/>
                </a:ln>
                <a:solidFill>
                  <a:prstClr val="black"/>
                </a:solidFill>
                <a:effectLst/>
                <a:uLnTx/>
                <a:uFillTx/>
                <a:latin typeface="Calibri Light" panose="020F0302020204030204"/>
                <a:ea typeface="+mj-ea"/>
                <a:cs typeface="+mj-cs"/>
              </a:rPr>
              <a:t>специалисты-психологи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15022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A6C913-47CC-3F47-DBA5-79BDF1CFD93C}"/>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3566404F-3C2C-0DF1-B7CE-FB93A065F08A}"/>
              </a:ext>
            </a:extLst>
          </p:cNvPr>
          <p:cNvSpPr>
            <a:spLocks noGrp="1"/>
          </p:cNvSpPr>
          <p:nvPr>
            <p:ph idx="1"/>
          </p:nvPr>
        </p:nvSpPr>
        <p:spPr/>
        <p:txBody>
          <a:bodyPr>
            <a:normAutofit lnSpcReduction="10000"/>
          </a:bodyPr>
          <a:lstStyle/>
          <a:p>
            <a:r>
              <a:rPr lang="ru-RU" dirty="0"/>
              <a:t>Задание на 31 марта 2025 г. ():</a:t>
            </a:r>
          </a:p>
          <a:p>
            <a:endParaRPr lang="ru-RU" dirty="0"/>
          </a:p>
          <a:p>
            <a:r>
              <a:rPr lang="ru-RU" dirty="0"/>
              <a:t>1. Тест.......</a:t>
            </a:r>
          </a:p>
          <a:p>
            <a:r>
              <a:rPr lang="ru-RU" dirty="0"/>
              <a:t>2. Доклад-презентация на тему «Как глобализация повлияла на уровень благосостояния китайского общества». Серьезный доклад, с численными данными и под. Обязательно в конце высказать своё мнение о том, больше пользы или вреда принесла глобализация Китаю.</a:t>
            </a:r>
          </a:p>
          <a:p>
            <a:r>
              <a:rPr lang="ru-RU" dirty="0"/>
              <a:t>3. Презентация. Масленица. Как я провела Масленицу. Короткая презентация, простым языком, с парой фотографий.</a:t>
            </a:r>
          </a:p>
        </p:txBody>
      </p:sp>
    </p:spTree>
    <p:extLst>
      <p:ext uri="{BB962C8B-B14F-4D97-AF65-F5344CB8AC3E}">
        <p14:creationId xmlns:p14="http://schemas.microsoft.com/office/powerpoint/2010/main" val="4282954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7" name="Подзаголовок 2">
            <a:extLst>
              <a:ext uri="{FF2B5EF4-FFF2-40B4-BE49-F238E27FC236}">
                <a16:creationId xmlns:a16="http://schemas.microsoft.com/office/drawing/2014/main" id="{E0924B45-A165-AECF-2E77-38415A11E5B3}"/>
              </a:ext>
            </a:extLst>
          </p:cNvPr>
          <p:cNvSpPr>
            <a:spLocks noGrp="1"/>
          </p:cNvSpPr>
          <p:nvPr>
            <p:ph type="subTitle" idx="1"/>
          </p:nvPr>
        </p:nvSpPr>
        <p:spPr>
          <a:xfrm>
            <a:off x="552450" y="2014849"/>
            <a:ext cx="11087100" cy="1706546"/>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r>
              <a:rPr lang="ru-RU" sz="5400" b="1" dirty="0">
                <a:effectLst>
                  <a:outerShdw blurRad="38100" dist="38100" dir="2700000" algn="tl">
                    <a:srgbClr val="000000">
                      <a:alpha val="43137"/>
                    </a:srgbClr>
                  </a:outerShdw>
                </a:effectLst>
              </a:rPr>
              <a:t>Социальная структура общества.</a:t>
            </a:r>
            <a:br>
              <a:rPr lang="ru-RU" sz="5400" b="1" dirty="0">
                <a:effectLst>
                  <a:outerShdw blurRad="38100" dist="38100" dir="2700000" algn="tl">
                    <a:srgbClr val="000000">
                      <a:alpha val="43137"/>
                    </a:srgbClr>
                  </a:outerShdw>
                </a:effectLst>
              </a:rPr>
            </a:br>
            <a:r>
              <a:rPr lang="ru-RU" sz="5400" b="1" dirty="0">
                <a:effectLst>
                  <a:outerShdw blurRad="38100" dist="38100" dir="2700000" algn="tl">
                    <a:srgbClr val="000000">
                      <a:alpha val="43137"/>
                    </a:srgbClr>
                  </a:outerShdw>
                </a:effectLst>
              </a:rPr>
              <a:t>Богатые и бедные, средний класс.</a:t>
            </a:r>
            <a:endParaRPr lang="ru-RU" sz="5400" b="1" dirty="0">
              <a:solidFill>
                <a:srgbClr val="00487E"/>
              </a:solidFill>
              <a:effectLst>
                <a:outerShdw blurRad="38100" dist="38100" dir="2700000" algn="tl">
                  <a:srgbClr val="000000">
                    <a:alpha val="43137"/>
                  </a:srgbClr>
                </a:outerShdw>
              </a:effectLst>
            </a:endParaRPr>
          </a:p>
        </p:txBody>
      </p:sp>
      <p:sp>
        <p:nvSpPr>
          <p:cNvPr id="8" name="Заголовок 1">
            <a:extLst>
              <a:ext uri="{FF2B5EF4-FFF2-40B4-BE49-F238E27FC236}">
                <a16:creationId xmlns:a16="http://schemas.microsoft.com/office/drawing/2014/main" id="{2FEEA1D3-155C-32FE-4767-62BFBE5E7DD7}"/>
              </a:ext>
            </a:extLst>
          </p:cNvPr>
          <p:cNvSpPr txBox="1">
            <a:spLocks/>
          </p:cNvSpPr>
          <p:nvPr/>
        </p:nvSpPr>
        <p:spPr>
          <a:xfrm>
            <a:off x="1374460" y="295444"/>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Темы</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Заголовок 1">
            <a:extLst>
              <a:ext uri="{FF2B5EF4-FFF2-40B4-BE49-F238E27FC236}">
                <a16:creationId xmlns:a16="http://schemas.microsoft.com/office/drawing/2014/main" id="{EC4292DB-81E6-350C-07E3-C2507F3BC084}"/>
              </a:ext>
            </a:extLst>
          </p:cNvPr>
          <p:cNvSpPr txBox="1">
            <a:spLocks/>
          </p:cNvSpPr>
          <p:nvPr/>
        </p:nvSpPr>
        <p:spPr>
          <a:xfrm>
            <a:off x="552450" y="4233941"/>
            <a:ext cx="11087100" cy="1414150"/>
          </a:xfrm>
          <a:prstGeom prst="rect">
            <a:avLst/>
          </a:prstGeom>
          <a:gradFill>
            <a:gsLst>
              <a:gs pos="17000">
                <a:srgbClr val="CAE8AA"/>
              </a:gs>
              <a:gs pos="44000">
                <a:srgbClr val="E3F3CE"/>
              </a:gs>
              <a:gs pos="71000">
                <a:srgbClr val="CDFDCB"/>
              </a:gs>
              <a:gs pos="91000">
                <a:srgbClr val="BDD7EE"/>
              </a:gs>
            </a:gsLst>
            <a:lin ang="5400000" scaled="1"/>
          </a:gra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4400" b="1" i="0" u="none" strike="noStrike" kern="1200" cap="none" spc="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Batang" panose="02030600000101010101" pitchFamily="18" charset="-127"/>
                <a:ea typeface="Batang" panose="02030600000101010101" pitchFamily="18" charset="-127"/>
                <a:cs typeface="+mj-cs"/>
              </a:rPr>
              <a:t>Выражение причинно-следственных и условных  отношений</a:t>
            </a:r>
          </a:p>
        </p:txBody>
      </p:sp>
    </p:spTree>
    <p:extLst>
      <p:ext uri="{BB962C8B-B14F-4D97-AF65-F5344CB8AC3E}">
        <p14:creationId xmlns:p14="http://schemas.microsoft.com/office/powerpoint/2010/main" val="745225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id="{4188B93B-3198-E571-45A9-DEBB2ED27887}"/>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Домашнее задание на</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530087" y="1073555"/>
            <a:ext cx="11131826" cy="5218592"/>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00487E"/>
                </a:solidFill>
                <a:effectLst/>
                <a:uLnTx/>
                <a:uFillTx/>
                <a:latin typeface="Calibri" panose="020F0502020204030204"/>
                <a:ea typeface="+mn-ea"/>
                <a:cs typeface="+mn-cs"/>
              </a:rPr>
              <a:t>1</a:t>
            </a:r>
            <a:r>
              <a:rPr kumimoji="0" lang="ru-RU" sz="4800" b="1" i="0" u="none" strike="noStrike" kern="1200" cap="none" spc="0" normalizeH="0" baseline="0" noProof="0" dirty="0">
                <a:ln>
                  <a:noFill/>
                </a:ln>
                <a:solidFill>
                  <a:srgbClr val="00487E"/>
                </a:solidFill>
                <a:effectLst/>
                <a:uLnTx/>
                <a:uFillTx/>
                <a:latin typeface="Calibri" panose="020F0502020204030204"/>
                <a:ea typeface="+mn-ea"/>
                <a:cs typeface="+mn-cs"/>
              </a:rPr>
              <a:t>4</a:t>
            </a:r>
            <a:r>
              <a:rPr kumimoji="0" lang="en-US" sz="4800" b="1" i="0" u="none" strike="noStrike" kern="1200" cap="none" spc="0" normalizeH="0" baseline="0" noProof="0" dirty="0">
                <a:ln>
                  <a:noFill/>
                </a:ln>
                <a:solidFill>
                  <a:srgbClr val="00487E"/>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487E"/>
                </a:solidFill>
                <a:effectLst/>
                <a:uLnTx/>
                <a:uFillTx/>
                <a:latin typeface="Calibri" panose="020F0502020204030204"/>
                <a:ea typeface="+mn-ea"/>
                <a:cs typeface="+mn-cs"/>
              </a:rPr>
              <a:t>апреля</a:t>
            </a:r>
            <a:r>
              <a:rPr kumimoji="0" lang="en-US" sz="4800" b="1" i="0" u="none" strike="noStrike" kern="1200" cap="none" spc="0" normalizeH="0" baseline="0" noProof="0" dirty="0">
                <a:ln>
                  <a:noFill/>
                </a:ln>
                <a:solidFill>
                  <a:srgbClr val="00487E"/>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487E"/>
                </a:solidFill>
                <a:effectLst/>
                <a:uLnTx/>
                <a:uFillTx/>
                <a:latin typeface="Calibri" panose="020F0502020204030204"/>
                <a:ea typeface="+mn-ea"/>
                <a:cs typeface="+mn-cs"/>
              </a:rPr>
              <a:t>2025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1000"/>
              </a:spcBef>
              <a:spcAft>
                <a:spcPts val="12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1. Баско, стр. 122, задания 3 и 4.</a:t>
            </a:r>
          </a:p>
          <a:p>
            <a:pPr marL="0" marR="0" lvl="0" indent="0" algn="l" defTabSz="914400" rtl="0" eaLnBrk="1" fontAlgn="auto" latinLnBrk="0" hangingPunct="1">
              <a:lnSpc>
                <a:spcPct val="150000"/>
              </a:lnSpc>
              <a:spcBef>
                <a:spcPts val="1000"/>
              </a:spcBef>
              <a:spcAft>
                <a:spcPts val="12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ru-RU" sz="3600" dirty="0">
                <a:solidFill>
                  <a:prstClr val="black"/>
                </a:solidFill>
                <a:latin typeface="Calibri" panose="020F0502020204030204"/>
              </a:rPr>
              <a:t>2</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Текст «Средний класс в России» (см. страницу «Темы и тексты»).</a:t>
            </a:r>
          </a:p>
        </p:txBody>
      </p:sp>
    </p:spTree>
    <p:extLst>
      <p:ext uri="{BB962C8B-B14F-4D97-AF65-F5344CB8AC3E}">
        <p14:creationId xmlns:p14="http://schemas.microsoft.com/office/powerpoint/2010/main" val="409893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409677" y="2130641"/>
            <a:ext cx="5261113" cy="4170384"/>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 </a:t>
            </a:r>
          </a:p>
        </p:txBody>
      </p:sp>
      <p:pic>
        <p:nvPicPr>
          <p:cNvPr id="5" name="Рисунок 4">
            <a:extLst>
              <a:ext uri="{FF2B5EF4-FFF2-40B4-BE49-F238E27FC236}">
                <a16:creationId xmlns:a16="http://schemas.microsoft.com/office/drawing/2014/main" id="{4E2DE8FC-4DC1-8FFE-39A8-C2D94618E88C}"/>
              </a:ext>
            </a:extLst>
          </p:cNvPr>
          <p:cNvPicPr>
            <a:picLocks noChangeAspect="1"/>
          </p:cNvPicPr>
          <p:nvPr/>
        </p:nvPicPr>
        <p:blipFill>
          <a:blip r:embed="rId2"/>
          <a:stretch>
            <a:fillRect/>
          </a:stretch>
        </p:blipFill>
        <p:spPr>
          <a:xfrm>
            <a:off x="-1" y="0"/>
            <a:ext cx="6400800" cy="6292147"/>
          </a:xfrm>
          <a:prstGeom prst="rect">
            <a:avLst/>
          </a:prstGeom>
        </p:spPr>
      </p:pic>
    </p:spTree>
    <p:extLst>
      <p:ext uri="{BB962C8B-B14F-4D97-AF65-F5344CB8AC3E}">
        <p14:creationId xmlns:p14="http://schemas.microsoft.com/office/powerpoint/2010/main" val="84459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409677" y="2130641"/>
            <a:ext cx="5261113" cy="4170384"/>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 выздоровел благодаря тому, что ему помогли врачи.</a:t>
            </a:r>
          </a:p>
        </p:txBody>
      </p:sp>
      <p:pic>
        <p:nvPicPr>
          <p:cNvPr id="5" name="Рисунок 4">
            <a:extLst>
              <a:ext uri="{FF2B5EF4-FFF2-40B4-BE49-F238E27FC236}">
                <a16:creationId xmlns:a16="http://schemas.microsoft.com/office/drawing/2014/main" id="{4E2DE8FC-4DC1-8FFE-39A8-C2D94618E88C}"/>
              </a:ext>
            </a:extLst>
          </p:cNvPr>
          <p:cNvPicPr>
            <a:picLocks noChangeAspect="1"/>
          </p:cNvPicPr>
          <p:nvPr/>
        </p:nvPicPr>
        <p:blipFill>
          <a:blip r:embed="rId2"/>
          <a:stretch>
            <a:fillRect/>
          </a:stretch>
        </p:blipFill>
        <p:spPr>
          <a:xfrm>
            <a:off x="-1" y="0"/>
            <a:ext cx="6400800" cy="6292147"/>
          </a:xfrm>
          <a:prstGeom prst="rect">
            <a:avLst/>
          </a:prstGeom>
        </p:spPr>
      </p:pic>
    </p:spTree>
    <p:extLst>
      <p:ext uri="{BB962C8B-B14F-4D97-AF65-F5344CB8AC3E}">
        <p14:creationId xmlns:p14="http://schemas.microsoft.com/office/powerpoint/2010/main" val="3310889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409677" y="2130641"/>
            <a:ext cx="5261113" cy="4170384"/>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 выздоровел благодаря тому, что ему помогли врачи.</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Из-за того, что проводили(</a:t>
            </a:r>
            <a:r>
              <a:rPr kumimoji="0" lang="ru-RU" sz="2000" b="0" i="0"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сь</a:t>
            </a: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реставрационные работы, музей был временно закрыт.</a:t>
            </a:r>
            <a:endParaRPr kumimoji="0" lang="ru-RU"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5" name="Рисунок 4">
            <a:extLst>
              <a:ext uri="{FF2B5EF4-FFF2-40B4-BE49-F238E27FC236}">
                <a16:creationId xmlns:a16="http://schemas.microsoft.com/office/drawing/2014/main" id="{4E2DE8FC-4DC1-8FFE-39A8-C2D94618E88C}"/>
              </a:ext>
            </a:extLst>
          </p:cNvPr>
          <p:cNvPicPr>
            <a:picLocks noChangeAspect="1"/>
          </p:cNvPicPr>
          <p:nvPr/>
        </p:nvPicPr>
        <p:blipFill>
          <a:blip r:embed="rId2"/>
          <a:stretch>
            <a:fillRect/>
          </a:stretch>
        </p:blipFill>
        <p:spPr>
          <a:xfrm>
            <a:off x="-1" y="0"/>
            <a:ext cx="6400800" cy="6292147"/>
          </a:xfrm>
          <a:prstGeom prst="rect">
            <a:avLst/>
          </a:prstGeom>
        </p:spPr>
      </p:pic>
    </p:spTree>
    <p:extLst>
      <p:ext uri="{BB962C8B-B14F-4D97-AF65-F5344CB8AC3E}">
        <p14:creationId xmlns:p14="http://schemas.microsoft.com/office/powerpoint/2010/main" val="775380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409677" y="2130641"/>
            <a:ext cx="5261113" cy="4170384"/>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 выздоровел благодаря тому, что ему помогли врачи.</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Из-за того, что проводили(</a:t>
            </a:r>
            <a:r>
              <a:rPr kumimoji="0" lang="ru-RU" sz="2000" b="0" i="0"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сь</a:t>
            </a: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реставрационные работы, музей был временно закрыт.</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В результате того что лидеры двух стран встретились, было подписано важное соглашение.</a:t>
            </a:r>
            <a:endParaRPr kumimoji="0" lang="ru-RU"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5" name="Рисунок 4">
            <a:extLst>
              <a:ext uri="{FF2B5EF4-FFF2-40B4-BE49-F238E27FC236}">
                <a16:creationId xmlns:a16="http://schemas.microsoft.com/office/drawing/2014/main" id="{4E2DE8FC-4DC1-8FFE-39A8-C2D94618E88C}"/>
              </a:ext>
            </a:extLst>
          </p:cNvPr>
          <p:cNvPicPr>
            <a:picLocks noChangeAspect="1"/>
          </p:cNvPicPr>
          <p:nvPr/>
        </p:nvPicPr>
        <p:blipFill>
          <a:blip r:embed="rId2"/>
          <a:stretch>
            <a:fillRect/>
          </a:stretch>
        </p:blipFill>
        <p:spPr>
          <a:xfrm>
            <a:off x="-1" y="0"/>
            <a:ext cx="6400800" cy="6292147"/>
          </a:xfrm>
          <a:prstGeom prst="rect">
            <a:avLst/>
          </a:prstGeom>
        </p:spPr>
      </p:pic>
    </p:spTree>
    <p:extLst>
      <p:ext uri="{BB962C8B-B14F-4D97-AF65-F5344CB8AC3E}">
        <p14:creationId xmlns:p14="http://schemas.microsoft.com/office/powerpoint/2010/main" val="3341426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409677" y="2130641"/>
            <a:ext cx="5261113" cy="4170384"/>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 выздоровел благодаря тому, что ему помогли врачи.</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Из-за того, что проводили(</a:t>
            </a:r>
            <a:r>
              <a:rPr kumimoji="0" lang="ru-RU" sz="2000" b="0" i="0"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сь</a:t>
            </a: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реставрационные работы, музей был временно закрыт.</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В результате того что лидеры двух стран встретились, было подписано важное соглашение.</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У девушки прекрасная фигура, благодаря тому, что она занимается спортом.</a:t>
            </a:r>
            <a:endParaRPr kumimoji="0" lang="ru-RU"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5" name="Рисунок 4">
            <a:extLst>
              <a:ext uri="{FF2B5EF4-FFF2-40B4-BE49-F238E27FC236}">
                <a16:creationId xmlns:a16="http://schemas.microsoft.com/office/drawing/2014/main" id="{4E2DE8FC-4DC1-8FFE-39A8-C2D94618E88C}"/>
              </a:ext>
            </a:extLst>
          </p:cNvPr>
          <p:cNvPicPr>
            <a:picLocks noChangeAspect="1"/>
          </p:cNvPicPr>
          <p:nvPr/>
        </p:nvPicPr>
        <p:blipFill>
          <a:blip r:embed="rId2"/>
          <a:stretch>
            <a:fillRect/>
          </a:stretch>
        </p:blipFill>
        <p:spPr>
          <a:xfrm>
            <a:off x="-1" y="0"/>
            <a:ext cx="6400800" cy="6292147"/>
          </a:xfrm>
          <a:prstGeom prst="rect">
            <a:avLst/>
          </a:prstGeom>
        </p:spPr>
      </p:pic>
    </p:spTree>
    <p:extLst>
      <p:ext uri="{BB962C8B-B14F-4D97-AF65-F5344CB8AC3E}">
        <p14:creationId xmlns:p14="http://schemas.microsoft.com/office/powerpoint/2010/main" val="3150130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409677" y="2130641"/>
            <a:ext cx="5261113" cy="4170384"/>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 выздоровел благодаря тому, что ему помогли врачи.</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Из-за того, что проводили(</a:t>
            </a:r>
            <a:r>
              <a:rPr kumimoji="0" lang="ru-RU" sz="2000" b="0" i="0"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сь</a:t>
            </a: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реставрационные работы, музей был временно закрыт.</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В результате того что лидеры двух стран встретились, было подписано важное соглашение.</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У девушки прекрасная фигура, благодаря тому что она занимается спортом.</a:t>
            </a:r>
          </a:p>
          <a:p>
            <a:pPr marL="742950" marR="0" lvl="0" indent="-7429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Студентка плохо отвечала на экзамене из-за того, что сильно волновалась. </a:t>
            </a:r>
          </a:p>
        </p:txBody>
      </p:sp>
      <p:pic>
        <p:nvPicPr>
          <p:cNvPr id="5" name="Рисунок 4">
            <a:extLst>
              <a:ext uri="{FF2B5EF4-FFF2-40B4-BE49-F238E27FC236}">
                <a16:creationId xmlns:a16="http://schemas.microsoft.com/office/drawing/2014/main" id="{4E2DE8FC-4DC1-8FFE-39A8-C2D94618E88C}"/>
              </a:ext>
            </a:extLst>
          </p:cNvPr>
          <p:cNvPicPr>
            <a:picLocks noChangeAspect="1"/>
          </p:cNvPicPr>
          <p:nvPr/>
        </p:nvPicPr>
        <p:blipFill>
          <a:blip r:embed="rId2"/>
          <a:stretch>
            <a:fillRect/>
          </a:stretch>
        </p:blipFill>
        <p:spPr>
          <a:xfrm>
            <a:off x="-1" y="0"/>
            <a:ext cx="6400800" cy="6292147"/>
          </a:xfrm>
          <a:prstGeom prst="rect">
            <a:avLst/>
          </a:prstGeom>
        </p:spPr>
      </p:pic>
    </p:spTree>
    <p:extLst>
      <p:ext uri="{BB962C8B-B14F-4D97-AF65-F5344CB8AC3E}">
        <p14:creationId xmlns:p14="http://schemas.microsoft.com/office/powerpoint/2010/main" val="2569830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400799" y="220717"/>
            <a:ext cx="5261113" cy="6071430"/>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36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3" name="Рисунок 2">
            <a:extLst>
              <a:ext uri="{FF2B5EF4-FFF2-40B4-BE49-F238E27FC236}">
                <a16:creationId xmlns:a16="http://schemas.microsoft.com/office/drawing/2014/main" id="{1F901A6E-DC29-20AD-6B83-9EB2A6E5629C}"/>
              </a:ext>
            </a:extLst>
          </p:cNvPr>
          <p:cNvPicPr>
            <a:picLocks noChangeAspect="1"/>
          </p:cNvPicPr>
          <p:nvPr/>
        </p:nvPicPr>
        <p:blipFill>
          <a:blip r:embed="rId2"/>
          <a:stretch>
            <a:fillRect/>
          </a:stretch>
        </p:blipFill>
        <p:spPr>
          <a:xfrm>
            <a:off x="85724" y="134007"/>
            <a:ext cx="6315075" cy="6158140"/>
          </a:xfrm>
          <a:prstGeom prst="rect">
            <a:avLst/>
          </a:prstGeom>
        </p:spPr>
      </p:pic>
    </p:spTree>
    <p:extLst>
      <p:ext uri="{BB962C8B-B14F-4D97-AF65-F5344CB8AC3E}">
        <p14:creationId xmlns:p14="http://schemas.microsoft.com/office/powerpoint/2010/main" val="158703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400799" y="220717"/>
            <a:ext cx="5261113" cy="6071430"/>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Благодаря тому, что друзья посоветовали ему поступить / </a:t>
            </a:r>
            <a:r>
              <a:rPr kumimoji="0" lang="ru-RU" sz="20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 поступил </a:t>
            </a: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в театральный институт, он стал знаменитым артистом.</a:t>
            </a:r>
          </a:p>
        </p:txBody>
      </p:sp>
      <p:pic>
        <p:nvPicPr>
          <p:cNvPr id="3" name="Рисунок 2">
            <a:extLst>
              <a:ext uri="{FF2B5EF4-FFF2-40B4-BE49-F238E27FC236}">
                <a16:creationId xmlns:a16="http://schemas.microsoft.com/office/drawing/2014/main" id="{1F901A6E-DC29-20AD-6B83-9EB2A6E5629C}"/>
              </a:ext>
            </a:extLst>
          </p:cNvPr>
          <p:cNvPicPr>
            <a:picLocks noChangeAspect="1"/>
          </p:cNvPicPr>
          <p:nvPr/>
        </p:nvPicPr>
        <p:blipFill>
          <a:blip r:embed="rId2"/>
          <a:stretch>
            <a:fillRect/>
          </a:stretch>
        </p:blipFill>
        <p:spPr>
          <a:xfrm>
            <a:off x="85724" y="134007"/>
            <a:ext cx="6315075" cy="6158140"/>
          </a:xfrm>
          <a:prstGeom prst="rect">
            <a:avLst/>
          </a:prstGeom>
        </p:spPr>
      </p:pic>
    </p:spTree>
    <p:extLst>
      <p:ext uri="{BB962C8B-B14F-4D97-AF65-F5344CB8AC3E}">
        <p14:creationId xmlns:p14="http://schemas.microsoft.com/office/powerpoint/2010/main" val="1466278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845163" y="220717"/>
            <a:ext cx="5261113" cy="6071430"/>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Благодаря тому, что друзья посоветовали ему поступить в театральный институт, он стал знаменитым артистом.</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Я быстро заснул, оттого что устал.</a:t>
            </a:r>
          </a:p>
        </p:txBody>
      </p:sp>
      <p:pic>
        <p:nvPicPr>
          <p:cNvPr id="3" name="Рисунок 2">
            <a:extLst>
              <a:ext uri="{FF2B5EF4-FFF2-40B4-BE49-F238E27FC236}">
                <a16:creationId xmlns:a16="http://schemas.microsoft.com/office/drawing/2014/main" id="{1F901A6E-DC29-20AD-6B83-9EB2A6E5629C}"/>
              </a:ext>
            </a:extLst>
          </p:cNvPr>
          <p:cNvPicPr>
            <a:picLocks noChangeAspect="1"/>
          </p:cNvPicPr>
          <p:nvPr/>
        </p:nvPicPr>
        <p:blipFill>
          <a:blip r:embed="rId2"/>
          <a:stretch>
            <a:fillRect/>
          </a:stretch>
        </p:blipFill>
        <p:spPr>
          <a:xfrm>
            <a:off x="85723" y="134007"/>
            <a:ext cx="6759439" cy="6158140"/>
          </a:xfrm>
          <a:prstGeom prst="rect">
            <a:avLst/>
          </a:prstGeom>
        </p:spPr>
      </p:pic>
    </p:spTree>
    <p:extLst>
      <p:ext uri="{BB962C8B-B14F-4D97-AF65-F5344CB8AC3E}">
        <p14:creationId xmlns:p14="http://schemas.microsoft.com/office/powerpoint/2010/main" val="646558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845163" y="220717"/>
            <a:ext cx="5261113" cy="6071430"/>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Благодаря тому, что друзья посоветовали ему поступить в театральный институт, он стал знаменитым артистом.</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Я быстро заснул, оттого что устал.</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Отношения между странами успешно развиваются, благодаря тому что был подписан договор о сотрудничестве.</a:t>
            </a:r>
          </a:p>
        </p:txBody>
      </p:sp>
      <p:pic>
        <p:nvPicPr>
          <p:cNvPr id="3" name="Рисунок 2">
            <a:extLst>
              <a:ext uri="{FF2B5EF4-FFF2-40B4-BE49-F238E27FC236}">
                <a16:creationId xmlns:a16="http://schemas.microsoft.com/office/drawing/2014/main" id="{1F901A6E-DC29-20AD-6B83-9EB2A6E5629C}"/>
              </a:ext>
            </a:extLst>
          </p:cNvPr>
          <p:cNvPicPr>
            <a:picLocks noChangeAspect="1"/>
          </p:cNvPicPr>
          <p:nvPr/>
        </p:nvPicPr>
        <p:blipFill>
          <a:blip r:embed="rId2"/>
          <a:stretch>
            <a:fillRect/>
          </a:stretch>
        </p:blipFill>
        <p:spPr>
          <a:xfrm>
            <a:off x="85724" y="134007"/>
            <a:ext cx="6759439" cy="6158140"/>
          </a:xfrm>
          <a:prstGeom prst="rect">
            <a:avLst/>
          </a:prstGeom>
        </p:spPr>
      </p:pic>
    </p:spTree>
    <p:extLst>
      <p:ext uri="{BB962C8B-B14F-4D97-AF65-F5344CB8AC3E}">
        <p14:creationId xmlns:p14="http://schemas.microsoft.com/office/powerpoint/2010/main" val="2462826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845163" y="220717"/>
            <a:ext cx="5261113" cy="6071430"/>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Благодаря тому, что друзья посоветовали ему поступить в театральный институт, он стал знаменитым артистом.</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Я быстро заснул, оттого что устал.</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Отношения между странами успешно развиваются, благодаря тому что был подписан договор о сотрудничестве.</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Она замолчала, оттого что смутилась.</a:t>
            </a:r>
            <a:endParaRPr kumimoji="0" lang="ru-RU"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3" name="Рисунок 2">
            <a:extLst>
              <a:ext uri="{FF2B5EF4-FFF2-40B4-BE49-F238E27FC236}">
                <a16:creationId xmlns:a16="http://schemas.microsoft.com/office/drawing/2014/main" id="{1F901A6E-DC29-20AD-6B83-9EB2A6E5629C}"/>
              </a:ext>
            </a:extLst>
          </p:cNvPr>
          <p:cNvPicPr>
            <a:picLocks noChangeAspect="1"/>
          </p:cNvPicPr>
          <p:nvPr/>
        </p:nvPicPr>
        <p:blipFill>
          <a:blip r:embed="rId2"/>
          <a:stretch>
            <a:fillRect/>
          </a:stretch>
        </p:blipFill>
        <p:spPr>
          <a:xfrm>
            <a:off x="85724" y="134007"/>
            <a:ext cx="6759439" cy="6158140"/>
          </a:xfrm>
          <a:prstGeom prst="rect">
            <a:avLst/>
          </a:prstGeom>
        </p:spPr>
      </p:pic>
    </p:spTree>
    <p:extLst>
      <p:ext uri="{BB962C8B-B14F-4D97-AF65-F5344CB8AC3E}">
        <p14:creationId xmlns:p14="http://schemas.microsoft.com/office/powerpoint/2010/main" val="2326958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845163" y="220717"/>
            <a:ext cx="5261113" cy="6071430"/>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Благодаря тому, что друзья посоветовали ему поступить в театральный институт, он стал знаменитым артистом.</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Я быстро заснул, оттого что устал.</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Отношения между странами успешно развиваются, благодаря тому что был подписан договор о сотрудничестве.</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Она замолчала, оттого что смутилась.</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Самолёт потерпел авиакатастрофу, из-за того, что пилот ошибся.</a:t>
            </a:r>
          </a:p>
        </p:txBody>
      </p:sp>
      <p:pic>
        <p:nvPicPr>
          <p:cNvPr id="3" name="Рисунок 2">
            <a:extLst>
              <a:ext uri="{FF2B5EF4-FFF2-40B4-BE49-F238E27FC236}">
                <a16:creationId xmlns:a16="http://schemas.microsoft.com/office/drawing/2014/main" id="{1F901A6E-DC29-20AD-6B83-9EB2A6E5629C}"/>
              </a:ext>
            </a:extLst>
          </p:cNvPr>
          <p:cNvPicPr>
            <a:picLocks noChangeAspect="1"/>
          </p:cNvPicPr>
          <p:nvPr/>
        </p:nvPicPr>
        <p:blipFill>
          <a:blip r:embed="rId2"/>
          <a:stretch>
            <a:fillRect/>
          </a:stretch>
        </p:blipFill>
        <p:spPr>
          <a:xfrm>
            <a:off x="85724" y="134007"/>
            <a:ext cx="6759439" cy="6158140"/>
          </a:xfrm>
          <a:prstGeom prst="rect">
            <a:avLst/>
          </a:prstGeom>
        </p:spPr>
      </p:pic>
    </p:spTree>
    <p:extLst>
      <p:ext uri="{BB962C8B-B14F-4D97-AF65-F5344CB8AC3E}">
        <p14:creationId xmlns:p14="http://schemas.microsoft.com/office/powerpoint/2010/main" val="4076397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845163" y="220717"/>
            <a:ext cx="5261113" cy="6071430"/>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Благодаря тому, что друзья посоветовали ему поступить в театральный институт, он стал знаменитым артистом.</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Я быстро заснул, оттого что устал.</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Отношения между странами успешно развиваются, благодаря тому что был подписан договор о сотрудничестве.</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Она замолчала, оттого что смутилась.</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Самолёт потерпел авиакатастрофу, из-за того, что пилот ошибся.</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В результате того, что правительство приняло срочные меры, кризис в стране был преодолён.</a:t>
            </a:r>
            <a:endParaRPr kumimoji="0" lang="ru-RU"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3" name="Рисунок 2">
            <a:extLst>
              <a:ext uri="{FF2B5EF4-FFF2-40B4-BE49-F238E27FC236}">
                <a16:creationId xmlns:a16="http://schemas.microsoft.com/office/drawing/2014/main" id="{1F901A6E-DC29-20AD-6B83-9EB2A6E5629C}"/>
              </a:ext>
            </a:extLst>
          </p:cNvPr>
          <p:cNvPicPr>
            <a:picLocks noChangeAspect="1"/>
          </p:cNvPicPr>
          <p:nvPr/>
        </p:nvPicPr>
        <p:blipFill>
          <a:blip r:embed="rId2"/>
          <a:stretch>
            <a:fillRect/>
          </a:stretch>
        </p:blipFill>
        <p:spPr>
          <a:xfrm>
            <a:off x="85724" y="134007"/>
            <a:ext cx="6759439" cy="6158140"/>
          </a:xfrm>
          <a:prstGeom prst="rect">
            <a:avLst/>
          </a:prstGeom>
        </p:spPr>
      </p:pic>
    </p:spTree>
    <p:extLst>
      <p:ext uri="{BB962C8B-B14F-4D97-AF65-F5344CB8AC3E}">
        <p14:creationId xmlns:p14="http://schemas.microsoft.com/office/powerpoint/2010/main" val="2855383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6930887" y="269719"/>
            <a:ext cx="5261113" cy="6071430"/>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Благодаря тому, что друзья посоветовали ему поступить в театральный институт, он стал знаменитым артистом.</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Я быстро заснул, оттого что устал.</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Отношения между странами успешно развиваются, благодаря тому что был подписан договор о сотрудничестве.</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Она замолчала, оттого что смутилась.</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Самолёт потерпел авиакатастрофу, из-за того, что пилот ошибся.</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В результате того, что правительство приняло срочные меры, кризис в стране был преодолён.</a:t>
            </a:r>
          </a:p>
          <a:p>
            <a:pPr marL="742950" marR="0" lvl="0" indent="-742950" algn="l" defTabSz="914400" rtl="0" eaLnBrk="1" fontAlgn="auto" latinLnBrk="0" hangingPunct="1">
              <a:lnSpc>
                <a:spcPct val="100000"/>
              </a:lnSpc>
              <a:spcBef>
                <a:spcPts val="1000"/>
              </a:spcBef>
              <a:spcAft>
                <a:spcPts val="0"/>
              </a:spcAft>
              <a:buClrTx/>
              <a:buSzTx/>
              <a:buFont typeface="+mj-lt"/>
              <a:buAutoNum type="arabicPeriod" startAt="6"/>
              <a:tabLst/>
              <a:defRPr/>
            </a:pPr>
            <a:r>
              <a:rPr kumimoji="0" lang="ru-RU" sz="20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В связи с тем что проводился праздник, в центре Москвы было ограничено движение транспорта.</a:t>
            </a:r>
          </a:p>
          <a:p>
            <a:pPr marL="742950" marR="0" lvl="0" indent="-742950" algn="l" defTabSz="914400" rtl="0" eaLnBrk="1" fontAlgn="auto" latinLnBrk="0" hangingPunct="1">
              <a:lnSpc>
                <a:spcPct val="90000"/>
              </a:lnSpc>
              <a:spcBef>
                <a:spcPts val="1000"/>
              </a:spcBef>
              <a:spcAft>
                <a:spcPts val="0"/>
              </a:spcAft>
              <a:buClrTx/>
              <a:buSzTx/>
              <a:buFont typeface="+mj-lt"/>
              <a:buAutoNum type="arabicPeriod" startAt="6"/>
              <a:tabLst/>
              <a:defRPr/>
            </a:pPr>
            <a:endParaRPr kumimoji="0" lang="ru-RU"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3" name="Рисунок 2">
            <a:extLst>
              <a:ext uri="{FF2B5EF4-FFF2-40B4-BE49-F238E27FC236}">
                <a16:creationId xmlns:a16="http://schemas.microsoft.com/office/drawing/2014/main" id="{1F901A6E-DC29-20AD-6B83-9EB2A6E5629C}"/>
              </a:ext>
            </a:extLst>
          </p:cNvPr>
          <p:cNvPicPr>
            <a:picLocks noChangeAspect="1"/>
          </p:cNvPicPr>
          <p:nvPr/>
        </p:nvPicPr>
        <p:blipFill>
          <a:blip r:embed="rId2"/>
          <a:stretch>
            <a:fillRect/>
          </a:stretch>
        </p:blipFill>
        <p:spPr>
          <a:xfrm>
            <a:off x="0" y="226364"/>
            <a:ext cx="6930887" cy="6158140"/>
          </a:xfrm>
          <a:prstGeom prst="rect">
            <a:avLst/>
          </a:prstGeom>
        </p:spPr>
      </p:pic>
    </p:spTree>
    <p:extLst>
      <p:ext uri="{BB962C8B-B14F-4D97-AF65-F5344CB8AC3E}">
        <p14:creationId xmlns:p14="http://schemas.microsoft.com/office/powerpoint/2010/main" val="2190649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E7A3-A85C-351B-FBBD-4BBDA597A767}"/>
              </a:ext>
            </a:extLst>
          </p:cNvPr>
          <p:cNvSpPr txBox="1"/>
          <p:nvPr/>
        </p:nvSpPr>
        <p:spPr>
          <a:xfrm>
            <a:off x="1804087" y="2067752"/>
            <a:ext cx="1606378" cy="584775"/>
          </a:xfrm>
          <a:prstGeom prst="rect">
            <a:avLst/>
          </a:prstGeom>
          <a:solidFill>
            <a:schemeClr val="bg1"/>
          </a:solidFill>
        </p:spPr>
        <p:txBody>
          <a:bodyPr wrap="square" rtlCol="0">
            <a:spAutoFit/>
          </a:bodyPr>
          <a:lstStyle/>
          <a:p>
            <a:r>
              <a:rPr lang="ru-RU" sz="3200" dirty="0">
                <a:latin typeface="Haettenschweiler" panose="020B0706040902060204" pitchFamily="34" charset="0"/>
              </a:rPr>
              <a:t>предлоги</a:t>
            </a:r>
            <a:endParaRPr lang="ru-RU" dirty="0">
              <a:latin typeface="Haettenschweiler" panose="020B0706040902060204" pitchFamily="34" charset="0"/>
            </a:endParaRPr>
          </a:p>
        </p:txBody>
      </p:sp>
      <p:pic>
        <p:nvPicPr>
          <p:cNvPr id="5" name="Рисунок 4">
            <a:extLst>
              <a:ext uri="{FF2B5EF4-FFF2-40B4-BE49-F238E27FC236}">
                <a16:creationId xmlns:a16="http://schemas.microsoft.com/office/drawing/2014/main" id="{3B5E043E-3AAD-BB61-C0B7-88EE9343E7F1}"/>
              </a:ext>
            </a:extLst>
          </p:cNvPr>
          <p:cNvPicPr>
            <a:picLocks noChangeAspect="1"/>
          </p:cNvPicPr>
          <p:nvPr/>
        </p:nvPicPr>
        <p:blipFill>
          <a:blip r:embed="rId2"/>
          <a:stretch>
            <a:fillRect/>
          </a:stretch>
        </p:blipFill>
        <p:spPr>
          <a:xfrm>
            <a:off x="4819136" y="2999194"/>
            <a:ext cx="1655805" cy="1016401"/>
          </a:xfrm>
          <a:prstGeom prst="rect">
            <a:avLst/>
          </a:prstGeom>
        </p:spPr>
      </p:pic>
    </p:spTree>
    <p:extLst>
      <p:ext uri="{BB962C8B-B14F-4D97-AF65-F5344CB8AC3E}">
        <p14:creationId xmlns:p14="http://schemas.microsoft.com/office/powerpoint/2010/main" val="2771093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4397F2A-1994-6CDC-1A74-D85B8BB6DAA2}"/>
              </a:ext>
            </a:extLst>
          </p:cNvPr>
          <p:cNvPicPr>
            <a:picLocks noChangeAspect="1"/>
          </p:cNvPicPr>
          <p:nvPr/>
        </p:nvPicPr>
        <p:blipFill>
          <a:blip r:embed="rId2"/>
          <a:stretch>
            <a:fillRect/>
          </a:stretch>
        </p:blipFill>
        <p:spPr>
          <a:xfrm>
            <a:off x="129253" y="1269122"/>
            <a:ext cx="11933493" cy="2940269"/>
          </a:xfrm>
          <a:prstGeom prst="rect">
            <a:avLst/>
          </a:prstGeom>
        </p:spPr>
      </p:pic>
      <p:pic>
        <p:nvPicPr>
          <p:cNvPr id="3" name="Рисунок 2">
            <a:extLst>
              <a:ext uri="{FF2B5EF4-FFF2-40B4-BE49-F238E27FC236}">
                <a16:creationId xmlns:a16="http://schemas.microsoft.com/office/drawing/2014/main" id="{2182DF9D-0BEE-D77B-D455-4FD589D1CE32}"/>
              </a:ext>
            </a:extLst>
          </p:cNvPr>
          <p:cNvPicPr>
            <a:picLocks noChangeAspect="1"/>
          </p:cNvPicPr>
          <p:nvPr/>
        </p:nvPicPr>
        <p:blipFill>
          <a:blip r:embed="rId3"/>
          <a:stretch>
            <a:fillRect/>
          </a:stretch>
        </p:blipFill>
        <p:spPr>
          <a:xfrm>
            <a:off x="1754662" y="1911799"/>
            <a:ext cx="1334527" cy="1016401"/>
          </a:xfrm>
          <a:prstGeom prst="rect">
            <a:avLst/>
          </a:prstGeom>
        </p:spPr>
      </p:pic>
    </p:spTree>
    <p:extLst>
      <p:ext uri="{BB962C8B-B14F-4D97-AF65-F5344CB8AC3E}">
        <p14:creationId xmlns:p14="http://schemas.microsoft.com/office/powerpoint/2010/main" val="3435484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50000"/>
              </a:lnSpc>
            </a:pPr>
            <a:r>
              <a:rPr lang="ru-RU" dirty="0">
                <a:effectLst/>
                <a:latin typeface="Times New Roman" panose="02020603050405020304" pitchFamily="18" charset="0"/>
                <a:ea typeface="Times New Roman" panose="02020603050405020304" pitchFamily="18" charset="0"/>
              </a:rPr>
              <a:t>Дискуссии о среднем классе в России продолжаются: одни специалисты относят к нему 6 процентов россиян, другие говорят о 14 процентах, третьи — о 20 процентах. А среди самих граждан, по данным социологических опросов, половина считает себя представителями среднего класса. Сколько же на самом деле жителей страны образуют этот важный для любого государства слой, обеспечивающий, как показывает мировой опыт, социальную стабильность общества? Свой аргументированный ответ на этот вопрос дает Всероссийский центр уровня жизни (ВЦУЖ), завершивший недавно исследования этой проблемы. О результатах исследований нашему корреспонденту рассказывает директор центра, доктор экономических наук, профессор Вячеслав Бобков.</a:t>
            </a:r>
            <a:endParaRPr lang="ru-RU"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144702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r>
              <a:rPr lang="ru-RU" b="1" dirty="0">
                <a:effectLst/>
                <a:latin typeface="Times New Roman" panose="02020603050405020304" pitchFamily="18" charset="0"/>
                <a:ea typeface="Times New Roman" panose="02020603050405020304" pitchFamily="18" charset="0"/>
              </a:rPr>
              <a:t>— Вячеслав Николаевич, почему так различаются оценки численности среднего класса?</a:t>
            </a:r>
            <a:endParaRPr lang="ru-RU" dirty="0">
              <a:effectLst/>
              <a:latin typeface="Times New Roman" panose="02020603050405020304" pitchFamily="18" charset="0"/>
              <a:ea typeface="Times New Roman" panose="02020603050405020304" pitchFamily="18" charset="0"/>
            </a:endParaRPr>
          </a:p>
          <a:p>
            <a:pPr indent="450215" algn="just"/>
            <a:r>
              <a:rPr lang="ru-RU" dirty="0">
                <a:effectLst/>
                <a:latin typeface="Times New Roman" panose="02020603050405020304" pitchFamily="18" charset="0"/>
                <a:ea typeface="Times New Roman" panose="02020603050405020304" pitchFamily="18" charset="0"/>
              </a:rPr>
              <a:t>— Это зависит от выбранных критериев. Если, например, к среднему классу относить граждан с доходами от 26 тысяч рублей в месяц и выше, то в эту категорию действительно попадает половина населения страны. Но подобные расчеты, на мой взгляд, нельзя считать корректными. Существует признанная в мире методология, выделяющая несколько обязательных признаков принадлежности жителей к среднему классу. Это, во-первых, материально-имущественное положение (приличные доходы, достаточные накопления, недвижимость); во-вторых, социально-профессиональный статус (уровень образования, культуры, характер деятельности) и, в-третьих, самоидентификация (то есть к какому слою относит себя сам гражданин). Все это должно рассматриваться в комплексе. Если, например, в европейской стране грузчик, не имеющий высшего образования и работающий в магазине, выиграл в лотерее большую сумму денег, в общественном мнении он не перейдет сразу же в средний класс.</a:t>
            </a:r>
          </a:p>
          <a:p>
            <a:pPr indent="450215" algn="just">
              <a:lnSpc>
                <a:spcPct val="150000"/>
              </a:lnSpc>
            </a:pPr>
            <a:endParaRPr lang="ru-RU"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111359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50000"/>
              </a:lnSpc>
            </a:pPr>
            <a:r>
              <a:rPr lang="ru-RU" dirty="0">
                <a:effectLst/>
                <a:latin typeface="Times New Roman" panose="02020603050405020304" pitchFamily="18" charset="0"/>
                <a:ea typeface="Times New Roman" panose="02020603050405020304" pitchFamily="18" charset="0"/>
              </a:rPr>
              <a:t>Но в России пока еще рано применять все эти критерии. Пока можно ограничиться одним, может быть, самым главным — уровнем материального состояния.  Именно его мы взяли в основу наших исследований. Конечно, при этом в средний слой попали и те, кто окончил школу с трудом, пять слов не может написать без ошибок, но зато успешен в бизнесе, накопил капитал. Можно предположить, что этот человек даст детям хорошее образование, и они будут полноценными представителями среднего класса. А сегодня не надо исключать и его из среднего класса, потому что от материально обеспеченных граждан зависит формирование среднего класса и укрепление социальной стабильности общества.</a:t>
            </a:r>
          </a:p>
          <a:p>
            <a:pPr indent="450215" algn="just">
              <a:lnSpc>
                <a:spcPct val="150000"/>
              </a:lnSpc>
            </a:pPr>
            <a:endParaRPr lang="ru-RU"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2689057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30000"/>
              </a:lnSpc>
            </a:pPr>
            <a:r>
              <a:rPr lang="ru-RU" b="1" dirty="0">
                <a:effectLst/>
                <a:latin typeface="Times New Roman" panose="02020603050405020304" pitchFamily="18" charset="0"/>
                <a:ea typeface="Times New Roman" panose="02020603050405020304" pitchFamily="18" charset="0"/>
              </a:rPr>
              <a:t>— Какой уровень материального достатка, по-вашему, соответствует среднему слою?</a:t>
            </a:r>
            <a:endParaRPr lang="ru-RU" dirty="0">
              <a:effectLst/>
              <a:latin typeface="Times New Roman" panose="02020603050405020304" pitchFamily="18" charset="0"/>
              <a:ea typeface="Times New Roman" panose="02020603050405020304" pitchFamily="18" charset="0"/>
            </a:endParaRPr>
          </a:p>
          <a:p>
            <a:pPr indent="450215" algn="just">
              <a:lnSpc>
                <a:spcPct val="130000"/>
              </a:lnSpc>
            </a:pPr>
            <a:r>
              <a:rPr lang="ru-RU" dirty="0">
                <a:effectLst/>
                <a:latin typeface="Times New Roman" panose="02020603050405020304" pitchFamily="18" charset="0"/>
                <a:ea typeface="Times New Roman" panose="02020603050405020304" pitchFamily="18" charset="0"/>
              </a:rPr>
              <a:t>— Представители этого слоя должны не только нормально питаться, приобретать необходимые товары длительного пользования, но и иметь возможность отдыхать на наших курортах или за рубежом, откладывать деньги на улучшение жилищных условий, покупку загородного дома, а также на лечение, операцию, если возникнет такая необходимость. Перечисленным требованиям в регионах (кроме Москвы) отвечает доход от 46 000 до 123 000 рублей. Естественно, на каждой территории есть свои особенности и суммы будут различными. Я назвал среднее значение. А вот для богатой Москвы доход граждан, относящихся к среднему классу, составляет от 80 000 до 200 000 рублей.</a:t>
            </a:r>
            <a:endParaRPr lang="ru-RU"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1420027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411131"/>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50000"/>
              </a:lnSpc>
            </a:pPr>
            <a:r>
              <a:rPr lang="ru-RU" sz="2800" b="1" dirty="0">
                <a:effectLst/>
                <a:latin typeface="Times New Roman" panose="02020603050405020304" pitchFamily="18" charset="0"/>
                <a:ea typeface="Times New Roman" panose="02020603050405020304" pitchFamily="18" charset="0"/>
              </a:rPr>
              <a:t>— И много ли в России семей, относящихся к среднему классу?</a:t>
            </a:r>
            <a:endParaRPr lang="ru-RU" sz="2800" dirty="0">
              <a:effectLst/>
              <a:latin typeface="Times New Roman" panose="02020603050405020304" pitchFamily="18" charset="0"/>
              <a:ea typeface="Times New Roman" panose="02020603050405020304" pitchFamily="18" charset="0"/>
            </a:endParaRPr>
          </a:p>
          <a:p>
            <a:pPr indent="450215" algn="just">
              <a:lnSpc>
                <a:spcPct val="150000"/>
              </a:lnSpc>
            </a:pPr>
            <a:r>
              <a:rPr lang="ru-RU" sz="2800" dirty="0">
                <a:effectLst/>
                <a:latin typeface="Times New Roman" panose="02020603050405020304" pitchFamily="18" charset="0"/>
                <a:ea typeface="Times New Roman" panose="02020603050405020304" pitchFamily="18" charset="0"/>
              </a:rPr>
              <a:t>— Как показали наши исследования, к среднему классу можно отнести 9% населения страны, или около 13 миллионов россиян. Это примерно 5 миллионов семей.</a:t>
            </a:r>
          </a:p>
          <a:p>
            <a:pPr indent="450215" algn="just">
              <a:lnSpc>
                <a:spcPct val="150000"/>
              </a:lnSpc>
            </a:pPr>
            <a:r>
              <a:rPr lang="ru-RU" sz="2800" dirty="0">
                <a:effectLst/>
                <a:latin typeface="Times New Roman" panose="02020603050405020304" pitchFamily="18" charset="0"/>
                <a:ea typeface="Times New Roman" panose="02020603050405020304" pitchFamily="18" charset="0"/>
              </a:rPr>
              <a:t>Богатых граждан, имеющих доходы выше, чем в среднем классе — 2,2 миллиона человек, или 1,5%. Очень богатых — долларовых миллионеров — 84 тысячи человек.</a:t>
            </a:r>
          </a:p>
          <a:p>
            <a:pPr indent="450215" algn="just">
              <a:lnSpc>
                <a:spcPct val="150000"/>
              </a:lnSpc>
            </a:pPr>
            <a:endParaRPr lang="ru-RU" sz="2800"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587805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655840"/>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10000"/>
              </a:lnSpc>
            </a:pPr>
            <a:r>
              <a:rPr lang="ru-RU" sz="2800" b="1" dirty="0">
                <a:effectLst/>
                <a:latin typeface="Times New Roman" panose="02020603050405020304" pitchFamily="18" charset="0"/>
                <a:ea typeface="Times New Roman" panose="02020603050405020304" pitchFamily="18" charset="0"/>
              </a:rPr>
              <a:t>— А в Москве?</a:t>
            </a:r>
            <a:endParaRPr lang="ru-RU" sz="2800" dirty="0">
              <a:effectLst/>
              <a:latin typeface="Times New Roman" panose="02020603050405020304" pitchFamily="18" charset="0"/>
              <a:ea typeface="Times New Roman" panose="02020603050405020304" pitchFamily="18" charset="0"/>
            </a:endParaRPr>
          </a:p>
          <a:p>
            <a:pPr indent="450215" algn="just">
              <a:lnSpc>
                <a:spcPct val="110000"/>
              </a:lnSpc>
            </a:pPr>
            <a:r>
              <a:rPr lang="ru-RU" sz="2800" dirty="0">
                <a:effectLst/>
                <a:latin typeface="Times New Roman" panose="02020603050405020304" pitchFamily="18" charset="0"/>
                <a:ea typeface="Times New Roman" panose="02020603050405020304" pitchFamily="18" charset="0"/>
              </a:rPr>
              <a:t>— Из 10 миллионов жителей столицы к среднему классу можно отнести 2,2 миллиона (доход на одного человека 1200-2400 долларов в месяц) и полмиллиона москвичей — богатым (доходы свыше 2400 долларов на человека).</a:t>
            </a:r>
          </a:p>
          <a:p>
            <a:pPr indent="450215" algn="just">
              <a:lnSpc>
                <a:spcPct val="110000"/>
              </a:lnSpc>
            </a:pPr>
            <a:r>
              <a:rPr lang="ru-RU" sz="2800" b="1" dirty="0">
                <a:effectLst/>
                <a:latin typeface="Times New Roman" panose="02020603050405020304" pitchFamily="18" charset="0"/>
                <a:ea typeface="Times New Roman" panose="02020603050405020304" pitchFamily="18" charset="0"/>
              </a:rPr>
              <a:t>— Как идет формирование среднего класса в России, быстро ли увеличивается его численность?</a:t>
            </a:r>
            <a:endParaRPr lang="ru-RU" sz="2800" dirty="0">
              <a:effectLst/>
              <a:latin typeface="Times New Roman" panose="02020603050405020304" pitchFamily="18" charset="0"/>
              <a:ea typeface="Times New Roman" panose="02020603050405020304" pitchFamily="18" charset="0"/>
            </a:endParaRPr>
          </a:p>
          <a:p>
            <a:pPr indent="450215" algn="just">
              <a:lnSpc>
                <a:spcPct val="110000"/>
              </a:lnSpc>
            </a:pPr>
            <a:r>
              <a:rPr lang="ru-RU" sz="2800" dirty="0">
                <a:effectLst/>
                <a:latin typeface="Times New Roman" panose="02020603050405020304" pitchFamily="18" charset="0"/>
                <a:ea typeface="Times New Roman" panose="02020603050405020304" pitchFamily="18" charset="0"/>
              </a:rPr>
              <a:t>— В 1998‑м году численность этого слоя в стране была 4,5% (6,5 миллионов человек), а в Москве — 18% (18000 человек). За прошедшие пять лет это число увеличилось в стране в 2 раза, а в Москве — только на 4%.</a:t>
            </a:r>
            <a:endParaRPr lang="ru-RU" sz="2800"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2874692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655840"/>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200000"/>
              </a:lnSpc>
            </a:pPr>
            <a:r>
              <a:rPr lang="ru-RU" sz="2800" b="1" dirty="0">
                <a:effectLst/>
                <a:latin typeface="Times New Roman" panose="02020603050405020304" pitchFamily="18" charset="0"/>
                <a:ea typeface="Times New Roman" panose="02020603050405020304" pitchFamily="18" charset="0"/>
              </a:rPr>
              <a:t>— Как эти цифры смотрятся при сравнении с аналогичными показателями развитых государств?</a:t>
            </a:r>
            <a:endParaRPr lang="ru-RU" sz="2800" dirty="0">
              <a:effectLst/>
              <a:latin typeface="Times New Roman" panose="02020603050405020304" pitchFamily="18" charset="0"/>
              <a:ea typeface="Times New Roman" panose="02020603050405020304" pitchFamily="18" charset="0"/>
            </a:endParaRPr>
          </a:p>
          <a:p>
            <a:pPr indent="450215" algn="just">
              <a:lnSpc>
                <a:spcPct val="200000"/>
              </a:lnSpc>
            </a:pPr>
            <a:r>
              <a:rPr lang="ru-RU" sz="2800" dirty="0">
                <a:effectLst/>
                <a:latin typeface="Times New Roman" panose="02020603050405020304" pitchFamily="18" charset="0"/>
                <a:ea typeface="Times New Roman" panose="02020603050405020304" pitchFamily="18" charset="0"/>
              </a:rPr>
              <a:t>— Смотрятся не очень впечатляюще. Так как в развитых странах средний класс занимает доминирующее положение, составляя 70 и более процентов населения. Нам для этого потребуется еще 15-20 лет.</a:t>
            </a:r>
          </a:p>
          <a:p>
            <a:pPr indent="450215" algn="just">
              <a:lnSpc>
                <a:spcPct val="200000"/>
              </a:lnSpc>
            </a:pPr>
            <a:endParaRPr lang="ru-RU" sz="2800"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329187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655840"/>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50000"/>
              </a:lnSpc>
            </a:pPr>
            <a:r>
              <a:rPr lang="ru-RU" b="1" dirty="0">
                <a:effectLst/>
                <a:latin typeface="Times New Roman" panose="02020603050405020304" pitchFamily="18" charset="0"/>
                <a:ea typeface="Times New Roman" panose="02020603050405020304" pitchFamily="18" charset="0"/>
              </a:rPr>
              <a:t>— Насколько наш средний слой отличается по материальному уровню от представителей среднего слоя в таких европейский странах, как Италия, Австрия, Франция?</a:t>
            </a:r>
            <a:endParaRPr lang="ru-RU" dirty="0">
              <a:effectLst/>
              <a:latin typeface="Times New Roman" panose="02020603050405020304" pitchFamily="18" charset="0"/>
              <a:ea typeface="Times New Roman" panose="02020603050405020304" pitchFamily="18" charset="0"/>
            </a:endParaRPr>
          </a:p>
          <a:p>
            <a:pPr indent="450215" algn="just">
              <a:lnSpc>
                <a:spcPct val="150000"/>
              </a:lnSpc>
            </a:pPr>
            <a:r>
              <a:rPr lang="ru-RU" dirty="0">
                <a:effectLst/>
                <a:latin typeface="Times New Roman" panose="02020603050405020304" pitchFamily="18" charset="0"/>
                <a:ea typeface="Times New Roman" panose="02020603050405020304" pitchFamily="18" charset="0"/>
              </a:rPr>
              <a:t>— Отличия не очень существенные. По оценкам экспертов, для корректности сравнения материального положения российской и европейской семей наши доходы надо увеличивать в 2-3 раза. Например, если доход российской семьи, состоящей из трех человек, составляет 1200 долларов, то он соответствует 3000 долларов в семье, живущей в какой-либо не самой богатой стране Европы. В Италии, Франции и даже Австрии эта семья наверняка будет отнесена к среднему классу.</a:t>
            </a:r>
            <a:endParaRPr lang="ru-RU"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3292404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949912"/>
            <a:ext cx="11087100" cy="5655840"/>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50000"/>
              </a:lnSpc>
            </a:pPr>
            <a:r>
              <a:rPr lang="ru-RU" dirty="0">
                <a:effectLst/>
                <a:latin typeface="Times New Roman" panose="02020603050405020304" pitchFamily="18" charset="0"/>
                <a:ea typeface="Times New Roman" panose="02020603050405020304" pitchFamily="18" charset="0"/>
              </a:rPr>
              <a:t>Много общего есть и в составе имущества, которым располагают российская и европейская семьи, относящиеся к среднему классу: квартира, дача, легковой автомобиль, гараж, современная бытовая техника и т. д.</a:t>
            </a:r>
          </a:p>
          <a:p>
            <a:pPr indent="450215" algn="just">
              <a:lnSpc>
                <a:spcPct val="150000"/>
              </a:lnSpc>
            </a:pPr>
            <a:r>
              <a:rPr lang="ru-RU" dirty="0">
                <a:effectLst/>
                <a:latin typeface="Times New Roman" panose="02020603050405020304" pitchFamily="18" charset="0"/>
                <a:ea typeface="Times New Roman" panose="02020603050405020304" pitchFamily="18" charset="0"/>
              </a:rPr>
              <a:t>Ну а граждан, имеющих доход </a:t>
            </a:r>
            <a:r>
              <a:rPr lang="ru-RU" dirty="0">
                <a:latin typeface="Times New Roman" panose="02020603050405020304" pitchFamily="18" charset="0"/>
                <a:ea typeface="Times New Roman" panose="02020603050405020304" pitchFamily="18" charset="0"/>
              </a:rPr>
              <a:t>300 </a:t>
            </a:r>
            <a:r>
              <a:rPr lang="ru-RU" dirty="0">
                <a:effectLst/>
                <a:latin typeface="Times New Roman" panose="02020603050405020304" pitchFamily="18" charset="0"/>
                <a:ea typeface="Times New Roman" panose="02020603050405020304" pitchFamily="18" charset="0"/>
              </a:rPr>
              <a:t>000 рублей на человека в месяц, можно назвать состоятельными. У них есть второе жилье, иномарка и многое другое. </a:t>
            </a:r>
          </a:p>
          <a:p>
            <a:pPr indent="450215" algn="just">
              <a:lnSpc>
                <a:spcPct val="150000"/>
              </a:lnSpc>
            </a:pPr>
            <a:r>
              <a:rPr lang="ru-RU" dirty="0">
                <a:effectLst/>
                <a:latin typeface="Times New Roman" panose="02020603050405020304" pitchFamily="18" charset="0"/>
                <a:ea typeface="Times New Roman" panose="02020603050405020304" pitchFamily="18" charset="0"/>
              </a:rPr>
              <a:t>Таким образом, наш средний класс по материальным возможностям вполне соответствует мировым стандартам. Жаль, что он пока не является доминирующим в обществе.</a:t>
            </a:r>
          </a:p>
          <a:p>
            <a:pPr indent="450215" algn="just">
              <a:lnSpc>
                <a:spcPct val="150000"/>
              </a:lnSpc>
            </a:pPr>
            <a:endParaRPr lang="ru-RU" sz="1050" dirty="0">
              <a:effectLst/>
              <a:latin typeface="Times New Roman" panose="02020603050405020304" pitchFamily="18" charset="0"/>
              <a:ea typeface="Times New Roman" panose="02020603050405020304" pitchFamily="18" charset="0"/>
            </a:endParaRPr>
          </a:p>
          <a:p>
            <a:pPr indent="450215" algn="r">
              <a:lnSpc>
                <a:spcPct val="150000"/>
              </a:lnSpc>
            </a:pPr>
            <a:r>
              <a:rPr lang="ru-RU" sz="1600" i="1" dirty="0">
                <a:effectLst/>
                <a:latin typeface="Times New Roman" panose="02020603050405020304" pitchFamily="18" charset="0"/>
                <a:ea typeface="Times New Roman" panose="02020603050405020304" pitchFamily="18" charset="0"/>
              </a:rPr>
              <a:t>Газета  «Труд»  № 116  за 24.06.2004 (с корректировками 2025 г.)</a:t>
            </a:r>
            <a:endParaRPr lang="ru-RU" sz="1600" i="1" dirty="0"/>
          </a:p>
        </p:txBody>
      </p:sp>
      <p:sp>
        <p:nvSpPr>
          <p:cNvPr id="2" name="Заголовок 1">
            <a:extLst>
              <a:ext uri="{FF2B5EF4-FFF2-40B4-BE49-F238E27FC236}">
                <a16:creationId xmlns:a16="http://schemas.microsoft.com/office/drawing/2014/main" id="{EC25EC12-8F6B-6118-9708-0BC41AA495A3}"/>
              </a:ext>
            </a:extLst>
          </p:cNvPr>
          <p:cNvSpPr txBox="1">
            <a:spLocks/>
          </p:cNvSpPr>
          <p:nvPr/>
        </p:nvSpPr>
        <p:spPr>
          <a:xfrm>
            <a:off x="552450" y="0"/>
            <a:ext cx="11087100" cy="9293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1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Золотая середина</a:t>
            </a:r>
          </a:p>
        </p:txBody>
      </p:sp>
    </p:spTree>
    <p:extLst>
      <p:ext uri="{BB962C8B-B14F-4D97-AF65-F5344CB8AC3E}">
        <p14:creationId xmlns:p14="http://schemas.microsoft.com/office/powerpoint/2010/main" val="1434167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378372"/>
            <a:ext cx="11087100" cy="6227380"/>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indent="450215" algn="just">
              <a:lnSpc>
                <a:spcPct val="150000"/>
              </a:lnSpc>
            </a:pPr>
            <a:r>
              <a:rPr lang="ru-RU" sz="4000" dirty="0">
                <a:effectLst>
                  <a:outerShdw blurRad="38100" dist="38100" dir="2700000" algn="tl">
                    <a:srgbClr val="000000">
                      <a:alpha val="43137"/>
                    </a:srgbClr>
                  </a:outerShdw>
                </a:effectLst>
              </a:rPr>
              <a:t>Что нового вы узнали из прочитанного текста?</a:t>
            </a:r>
          </a:p>
          <a:p>
            <a:pPr indent="450215" algn="just">
              <a:lnSpc>
                <a:spcPct val="150000"/>
              </a:lnSpc>
            </a:pPr>
            <a:r>
              <a:rPr lang="ru-RU" sz="4000" dirty="0">
                <a:effectLst>
                  <a:outerShdw blurRad="38100" dist="38100" dir="2700000" algn="tl">
                    <a:srgbClr val="000000">
                      <a:alpha val="43137"/>
                    </a:srgbClr>
                  </a:outerShdw>
                </a:effectLst>
              </a:rPr>
              <a:t>Сравните тексты «Средний класс в России» и «Золотая середина».</a:t>
            </a:r>
          </a:p>
          <a:p>
            <a:pPr indent="450215" algn="just">
              <a:lnSpc>
                <a:spcPct val="150000"/>
              </a:lnSpc>
            </a:pPr>
            <a:r>
              <a:rPr lang="ru-RU" sz="4000" dirty="0">
                <a:effectLst>
                  <a:outerShdw blurRad="38100" dist="38100" dir="2700000" algn="tl">
                    <a:srgbClr val="000000">
                      <a:alpha val="43137"/>
                    </a:srgbClr>
                  </a:outerShdw>
                </a:effectLst>
              </a:rPr>
              <a:t>Выскажите свое мнение о том, как определять принадлежность человека к среднему классу.</a:t>
            </a:r>
          </a:p>
          <a:p>
            <a:pPr indent="450215" algn="just">
              <a:lnSpc>
                <a:spcPct val="150000"/>
              </a:lnSpc>
            </a:pPr>
            <a:r>
              <a:rPr lang="ru-RU" sz="4000" dirty="0">
                <a:effectLst>
                  <a:outerShdw blurRad="38100" dist="38100" dir="2700000" algn="tl">
                    <a:srgbClr val="000000">
                      <a:alpha val="43137"/>
                    </a:srgbClr>
                  </a:outerShdw>
                </a:effectLst>
              </a:rPr>
              <a:t>Опишите средний класс Китая.</a:t>
            </a:r>
          </a:p>
        </p:txBody>
      </p:sp>
    </p:spTree>
    <p:extLst>
      <p:ext uri="{BB962C8B-B14F-4D97-AF65-F5344CB8AC3E}">
        <p14:creationId xmlns:p14="http://schemas.microsoft.com/office/powerpoint/2010/main" val="2936569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rgbClr val="F4B2D1"/>
            </a:gs>
            <a:gs pos="19000">
              <a:srgbClr val="FCCFCC"/>
            </a:gs>
            <a:gs pos="44000">
              <a:srgbClr val="FFFFF7"/>
            </a:gs>
            <a:gs pos="59000">
              <a:srgbClr val="FDD3CB"/>
            </a:gs>
            <a:gs pos="99435">
              <a:srgbClr val="C7FCC6"/>
            </a:gs>
            <a:gs pos="71000">
              <a:srgbClr val="E5CCB1"/>
            </a:gs>
          </a:gsLst>
          <a:lin ang="5400000" scaled="1"/>
          <a:tileRect/>
        </a:gradFill>
        <a:effectLst/>
      </p:bgPr>
    </p:bg>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id="{4188B93B-3198-E571-45A9-DEBB2ED27887}"/>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Домашнее задание на</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Подзаголовок 2">
            <a:extLst>
              <a:ext uri="{FF2B5EF4-FFF2-40B4-BE49-F238E27FC236}">
                <a16:creationId xmlns:a16="http://schemas.microsoft.com/office/drawing/2014/main" id="{EF7DF0F0-34F1-DC71-13B5-F1A7446C076E}"/>
              </a:ext>
            </a:extLst>
          </p:cNvPr>
          <p:cNvSpPr txBox="1">
            <a:spLocks/>
          </p:cNvSpPr>
          <p:nvPr/>
        </p:nvSpPr>
        <p:spPr>
          <a:xfrm>
            <a:off x="530087" y="1073555"/>
            <a:ext cx="11131826" cy="5218592"/>
          </a:xfrm>
          <a:prstGeom prst="rect">
            <a:avLst/>
          </a:prstGeom>
          <a:gradFill flip="none" rotWithShape="1">
            <a:gsLst>
              <a:gs pos="6000">
                <a:srgbClr val="F4B2D1"/>
              </a:gs>
              <a:gs pos="17000">
                <a:srgbClr val="FBCACD"/>
              </a:gs>
              <a:gs pos="43000">
                <a:srgbClr val="FEE5DD"/>
              </a:gs>
              <a:gs pos="97175">
                <a:srgbClr val="C8FBC5"/>
              </a:gs>
              <a:gs pos="66000">
                <a:srgbClr val="E5CCB1"/>
              </a:gs>
            </a:gsLst>
            <a:lin ang="16200000" scaled="1"/>
            <a:tileRect/>
          </a:gradFill>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800" b="1" i="0" u="none" strike="noStrike" kern="1200" cap="none" spc="0" normalizeH="0" baseline="0" noProof="0" dirty="0">
                <a:ln>
                  <a:noFill/>
                </a:ln>
                <a:solidFill>
                  <a:srgbClr val="00487E"/>
                </a:solidFill>
                <a:effectLst/>
                <a:uLnTx/>
                <a:uFillTx/>
                <a:latin typeface="Calibri" panose="020F0502020204030204"/>
                <a:ea typeface="+mn-ea"/>
                <a:cs typeface="+mn-cs"/>
              </a:rPr>
              <a:t>21 апреля 2025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1000"/>
              </a:spcBef>
              <a:spcAft>
                <a:spcPts val="12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Баско. Урок 9 (стр.127—132):</a:t>
            </a:r>
          </a:p>
          <a:p>
            <a:pPr marL="457200" marR="0" lvl="1" indent="0" algn="l" defTabSz="914400" rtl="0" eaLnBrk="1" fontAlgn="auto" latinLnBrk="0" hangingPunct="1">
              <a:lnSpc>
                <a:spcPct val="150000"/>
              </a:lnSpc>
              <a:spcBef>
                <a:spcPts val="500"/>
              </a:spcBef>
              <a:spcAft>
                <a:spcPts val="1200"/>
              </a:spcAft>
              <a:buClrTx/>
              <a:buSzTx/>
              <a:buFont typeface="Arial" panose="020B0604020202020204" pitchFamily="34" charset="0"/>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1. Прочитайте текст, ответьте на вопросы.</a:t>
            </a:r>
          </a:p>
          <a:p>
            <a:pPr marL="457200" marR="0" lvl="1" indent="0" algn="l" defTabSz="914400" rtl="0" eaLnBrk="1" fontAlgn="auto" latinLnBrk="0" hangingPunct="1">
              <a:lnSpc>
                <a:spcPct val="150000"/>
              </a:lnSpc>
              <a:spcBef>
                <a:spcPts val="500"/>
              </a:spcBef>
              <a:spcAft>
                <a:spcPts val="1200"/>
              </a:spcAft>
              <a:buClrTx/>
              <a:buSzTx/>
              <a:buFont typeface="Arial" panose="020B0604020202020204" pitchFamily="34" charset="0"/>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2. Выполните лексические задания после текста (2—7).</a:t>
            </a:r>
          </a:p>
          <a:p>
            <a:pPr marL="457200" marR="0" lvl="1" indent="0" algn="l" defTabSz="914400" rtl="0" eaLnBrk="1" fontAlgn="auto" latinLnBrk="0" hangingPunct="1">
              <a:lnSpc>
                <a:spcPct val="150000"/>
              </a:lnSpc>
              <a:spcBef>
                <a:spcPts val="500"/>
              </a:spcBef>
              <a:spcAft>
                <a:spcPts val="1200"/>
              </a:spcAft>
              <a:buClrTx/>
              <a:buSzTx/>
              <a:buFont typeface="Arial" panose="020B0604020202020204" pitchFamily="34" charset="0"/>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3. Повторите падежные формы существительных (8). </a:t>
            </a:r>
          </a:p>
          <a:p>
            <a:pPr marL="457200" marR="0" lvl="1" indent="0" algn="l" defTabSz="914400" rtl="0" eaLnBrk="1" fontAlgn="auto" latinLnBrk="0" hangingPunct="1">
              <a:lnSpc>
                <a:spcPct val="150000"/>
              </a:lnSpc>
              <a:spcBef>
                <a:spcPts val="500"/>
              </a:spcBef>
              <a:spcAft>
                <a:spcPts val="1200"/>
              </a:spcAft>
              <a:buClrTx/>
              <a:buSzTx/>
              <a:buFont typeface="Arial" panose="020B0604020202020204" pitchFamily="34" charset="0"/>
              <a:buNone/>
              <a:tabLst/>
              <a:defRPr/>
            </a:pP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4. Задание 11 (стр. 134) — подготовьте связный рассказ, используя данные вопросы.</a:t>
            </a:r>
          </a:p>
        </p:txBody>
      </p:sp>
    </p:spTree>
    <p:extLst>
      <p:ext uri="{BB962C8B-B14F-4D97-AF65-F5344CB8AC3E}">
        <p14:creationId xmlns:p14="http://schemas.microsoft.com/office/powerpoint/2010/main" val="2463356792"/>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3143</TotalTime>
  <Words>1799</Words>
  <Application>Microsoft Office PowerPoint</Application>
  <PresentationFormat>Широкоэкранный</PresentationFormat>
  <Paragraphs>125</Paragraphs>
  <Slides>31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31</vt:i4>
      </vt:variant>
    </vt:vector>
  </HeadingPairs>
  <TitlesOfParts>
    <vt:vector size="38" baseType="lpstr">
      <vt:lpstr>Batang</vt:lpstr>
      <vt:lpstr>Arial</vt:lpstr>
      <vt:lpstr>Calibri</vt:lpstr>
      <vt:lpstr>Calibri Light</vt:lpstr>
      <vt:lpstr>Haettenschweiler</vt:lpstr>
      <vt:lpstr>Times New Roman</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Гусева</dc:creator>
  <cp:lastModifiedBy>Гусева</cp:lastModifiedBy>
  <cp:revision>65</cp:revision>
  <dcterms:created xsi:type="dcterms:W3CDTF">2023-10-31T12:26:48Z</dcterms:created>
  <dcterms:modified xsi:type="dcterms:W3CDTF">2025-04-14T18:00:18Z</dcterms:modified>
</cp:coreProperties>
</file>