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1163" r:id="rId3"/>
    <p:sldId id="1160" r:id="rId4"/>
    <p:sldId id="1170" r:id="rId5"/>
    <p:sldId id="959" r:id="rId6"/>
    <p:sldId id="1171" r:id="rId7"/>
    <p:sldId id="1172" r:id="rId8"/>
    <p:sldId id="990" r:id="rId9"/>
    <p:sldId id="989" r:id="rId10"/>
    <p:sldId id="1173" r:id="rId11"/>
    <p:sldId id="1174" r:id="rId12"/>
    <p:sldId id="992" r:id="rId13"/>
    <p:sldId id="993" r:id="rId14"/>
    <p:sldId id="994" r:id="rId15"/>
    <p:sldId id="998" r:id="rId16"/>
    <p:sldId id="995" r:id="rId17"/>
    <p:sldId id="1175" r:id="rId18"/>
    <p:sldId id="1182" r:id="rId19"/>
    <p:sldId id="1032" r:id="rId20"/>
    <p:sldId id="1033" r:id="rId21"/>
    <p:sldId id="1034" r:id="rId22"/>
    <p:sldId id="1003" r:id="rId23"/>
    <p:sldId id="1176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FFFFA7"/>
    <a:srgbClr val="FF6600"/>
    <a:srgbClr val="C20EB9"/>
    <a:srgbClr val="C8FBC5"/>
    <a:srgbClr val="C7FCC6"/>
    <a:srgbClr val="BDD7EE"/>
    <a:srgbClr val="CDFDCB"/>
    <a:srgbClr val="E3F3CE"/>
    <a:srgbClr val="CAE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15" autoAdjust="0"/>
    <p:restoredTop sz="94660"/>
  </p:normalViewPr>
  <p:slideViewPr>
    <p:cSldViewPr snapToGrid="0">
      <p:cViewPr varScale="1">
        <p:scale>
          <a:sx n="57" d="100"/>
          <a:sy n="57" d="100"/>
        </p:scale>
        <p:origin x="53" y="5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3A0E9-9D73-0060-E382-7B5DF9F7C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E10186-B984-285B-20A9-21A3444D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AFB9D7-14C0-DB32-4CD4-C7E83A11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82C48-E859-E4A9-7053-D6E74C16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BC6C6A-786D-0422-9B7B-808539E7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17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6E31F-9E96-2747-3A3F-33602BEC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48D4-9284-7C7E-4EF0-60DBEE14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74EA98-BFC1-C290-8A6D-12F88034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15CBB-D2D1-C2A4-E771-1E216841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ECF25-EE40-40B6-6EC3-784DDC27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453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92E4D-3497-7F46-BFEF-E9F6D41D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2A4CBF-18BD-CC78-4660-E79CD91E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EF54E-9D03-321A-4619-995CECD8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C5356-0DCC-AE4C-CB4B-2328B987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E6B54-2E11-A8FE-CF29-8F4639D1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338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82387-3D64-B2C5-9799-BD49F959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56733-097E-B79A-ED46-B47C11DCB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69B442-AF22-BEAD-0CEE-23F3CAF71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4440C6-7240-63DE-CF30-1B8DBE68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751936-8E0D-A06C-F44C-72AC6F60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D187C-2B4E-C1E6-7A2F-6BED7C6B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80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B18CA-F23D-966F-EDAE-81C3E997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59131F-874B-2A0E-87D3-8DB94A47B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B1CE4-EAD9-0A66-6AF3-7F68FABBB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6BB8D-35D3-A931-AEDE-0F2FD04FB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9A2D63-A465-E1F4-F596-9D474D995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C49EFA-49E9-AF37-4748-470295DF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BFDD3-E481-605A-D835-189A46629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1D72C4-A035-CCB3-8721-C07D0347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3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FDFB8-9DA7-FA18-28AE-409841AB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2D5BB-622C-2888-9CC6-A4A88C62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3C7475-CE8D-1E67-FC45-9AEA1083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9C0533-2DCA-8FD0-E1C7-FA06D93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8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EC3F24-D79B-6AEA-5ACB-4E01DF6A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EA2D3C-E8AB-F923-A69E-C12D1F9F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547E46-FC3B-E754-03C9-25787A1E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78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47B6-7937-84A0-B787-9A95A960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5F2C9-BB15-6517-7B6D-11F34A6B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3DD8F5-CCC8-29A3-3276-8E057D0F9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6236A3-CC14-384D-A12E-6559735E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A6A5B-7E85-7C87-1C5E-85E64D49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63575-F67A-A9EE-7FD1-FAFEFE06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1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4479B-FA30-AC1A-FC53-4F5ABCA9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28CE85-E5E4-27F1-B46D-3C4C5EBB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606D2D-0BBE-BD95-081C-E5D3CEEF5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2A32B-4E77-2AC9-C63B-74F5735C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14223C-3AB3-41F2-2B8E-036368BE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3EFD38-0F53-920F-9323-E60E276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579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158F8-96FB-1EA7-EFE8-74E7A741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448837-9C53-6D83-8726-28C8AE24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1EF8C-866B-2665-DB21-4B9571F1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1A758-7D75-3485-2380-E62ABF6B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4AF53-45B2-2B20-24BF-8DF2247F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67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73CD076-6D41-0707-4316-39A6F7E72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8ACD0-DFEE-3546-122F-4F62FE069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C03E7-9D05-8FC8-6B21-A847369F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AC144A-D8DB-58A3-442E-C738412F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E0190-A2EC-BDEA-0416-7AA7D32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473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565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607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765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818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789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575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464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803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1626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575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63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8118C-B957-F76F-61F9-95B63A81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EF9ABF-7D26-D461-729E-A61D476EC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650BC-3212-CF47-25EC-33780F2C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39224-4E9A-4B5C-B360-15769A09E6D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80DACE-5E2A-5FF4-D26C-31373B251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828FF-A0C9-3C78-D77C-EA42F8A8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62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07.04.2025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90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9703F9-E39A-C347-B77C-2BF497674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258C94-7F59-FC9C-8315-E0FD9AD46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7 апреля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3E6039-A176-FBF1-2D56-38A48CF46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351243"/>
              </p:ext>
            </p:extLst>
          </p:nvPr>
        </p:nvGraphicFramePr>
        <p:xfrm>
          <a:off x="1704513" y="2642008"/>
          <a:ext cx="8622828" cy="381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298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889041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218479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636034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280831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  <a:gridCol w="790016">
                  <a:extLst>
                    <a:ext uri="{9D8B030D-6E8A-4147-A177-3AD203B41FA5}">
                      <a16:colId xmlns:a16="http://schemas.microsoft.com/office/drawing/2014/main" val="2850029080"/>
                    </a:ext>
                  </a:extLst>
                </a:gridCol>
                <a:gridCol w="1116106">
                  <a:extLst>
                    <a:ext uri="{9D8B030D-6E8A-4147-A177-3AD203B41FA5}">
                      <a16:colId xmlns:a16="http://schemas.microsoft.com/office/drawing/2014/main" val="2217361660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Доклад Масленица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ГлобУрКит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ДЗ упр11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средн</a:t>
                      </a:r>
                      <a:endParaRPr lang="ru-RU" dirty="0"/>
                    </a:p>
                    <a:p>
                      <a:pPr algn="ctr"/>
                      <a:r>
                        <a:rPr lang="ru-RU" dirty="0"/>
                        <a:t>Кит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грам</a:t>
                      </a: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##*75</a:t>
                      </a: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\\\ 97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99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безПрез</a:t>
                      </a:r>
                      <a:r>
                        <a:rPr lang="ru-RU" dirty="0"/>
                        <a:t> </a:t>
                      </a:r>
                      <a:r>
                        <a:rPr lang="en-US" dirty="0"/>
                        <a:t>#</a:t>
                      </a:r>
                      <a:r>
                        <a:rPr lang="ru-RU" dirty="0"/>
                        <a:t>* 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#\\\\86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*\ 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27E7EBA-54F5-2A31-ED6D-7B1F0ABA8F04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02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31 марта 2025 года</a:t>
            </a:r>
          </a:p>
          <a:p>
            <a:pPr algn="l"/>
            <a:endParaRPr lang="ru-RU" sz="1200" dirty="0"/>
          </a:p>
          <a:p>
            <a:pPr marL="742950" indent="-742950" algn="l">
              <a:buAutoNum type="arabicPeriod"/>
            </a:pPr>
            <a:r>
              <a:rPr lang="ru-RU" sz="4000" dirty="0"/>
              <a:t>Тест.</a:t>
            </a:r>
          </a:p>
          <a:p>
            <a:pPr marL="742950" indent="-742950" algn="l">
              <a:buAutoNum type="arabicPeriod"/>
            </a:pPr>
            <a:endParaRPr lang="ru-RU" sz="4000" dirty="0"/>
          </a:p>
          <a:p>
            <a:pPr marL="742950" indent="-742950" algn="l">
              <a:buAutoNum type="arabicPeriod"/>
            </a:pPr>
            <a:r>
              <a:rPr lang="ru-RU" sz="4000" dirty="0"/>
              <a:t>Доклад-презентация на тему «Как глобализация повлияла на уровень благосостояния китайского общества».</a:t>
            </a:r>
          </a:p>
          <a:p>
            <a:pPr marL="742950" indent="-742950" algn="l">
              <a:buAutoNum type="arabicPeriod"/>
            </a:pPr>
            <a:r>
              <a:rPr lang="ru-RU" sz="4000" dirty="0"/>
              <a:t>Доклад-презентация «Как я провела Масленицу».  </a:t>
            </a:r>
          </a:p>
          <a:p>
            <a:pPr marL="742950" indent="-742950" algn="l">
              <a:buAutoNum type="arabicPeriod"/>
            </a:pPr>
            <a:endParaRPr lang="ru-RU" sz="4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868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0924B45-A165-AECF-2E77-38415A11E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0" y="2014849"/>
            <a:ext cx="11087100" cy="1706546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структура общества.</a:t>
            </a:r>
            <a:b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Богатые и бедные, средний класс.</a:t>
            </a:r>
            <a:endParaRPr lang="ru-RU" sz="54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FEEA1D3-155C-32FE-4767-62BFBE5E7DD7}"/>
              </a:ext>
            </a:extLst>
          </p:cNvPr>
          <p:cNvSpPr txBox="1">
            <a:spLocks/>
          </p:cNvSpPr>
          <p:nvPr/>
        </p:nvSpPr>
        <p:spPr>
          <a:xfrm>
            <a:off x="1374460" y="295444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Темы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292DB-81E6-350C-07E3-C2507F3BC084}"/>
              </a:ext>
            </a:extLst>
          </p:cNvPr>
          <p:cNvSpPr txBox="1">
            <a:spLocks/>
          </p:cNvSpPr>
          <p:nvPr/>
        </p:nvSpPr>
        <p:spPr>
          <a:xfrm>
            <a:off x="552450" y="4233941"/>
            <a:ext cx="11087100" cy="1414150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39127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>
                <a:solidFill>
                  <a:srgbClr val="00487E"/>
                </a:solidFill>
              </a:rPr>
              <a:t>7</a:t>
            </a:r>
            <a:r>
              <a:rPr lang="ru-RU" sz="4800" b="1" dirty="0">
                <a:solidFill>
                  <a:srgbClr val="00487E"/>
                </a:solidFill>
              </a:rPr>
              <a:t> апреля 2025 года</a:t>
            </a:r>
          </a:p>
          <a:p>
            <a:pPr algn="l"/>
            <a:endParaRPr lang="ru-RU" sz="1400" dirty="0"/>
          </a:p>
          <a:p>
            <a:pPr algn="l"/>
            <a:r>
              <a:rPr lang="ru-RU" sz="3600" dirty="0"/>
              <a:t>Баско, урок 8 (стр. 111—117).</a:t>
            </a:r>
          </a:p>
          <a:p>
            <a:pPr algn="l"/>
            <a:r>
              <a:rPr lang="ru-RU" sz="3600" dirty="0"/>
              <a:t> 1. Прочитайте текст, ответьте на вопросы.</a:t>
            </a:r>
          </a:p>
          <a:p>
            <a:pPr algn="l"/>
            <a:r>
              <a:rPr lang="ru-RU" sz="3600" dirty="0"/>
              <a:t> 2. Выполните лексические задания после текста (2—7).</a:t>
            </a:r>
          </a:p>
          <a:p>
            <a:pPr algn="l"/>
            <a:r>
              <a:rPr lang="ru-RU" sz="3600" dirty="0"/>
              <a:t> 3. Повторите падежные формы существительных (8).</a:t>
            </a:r>
          </a:p>
          <a:p>
            <a:pPr algn="l"/>
            <a:r>
              <a:rPr lang="ru-RU" sz="3600" dirty="0"/>
              <a:t> 4. Задание 11 (стр. 117) — подготовьте связный рассказ, используя данные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4014224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49912"/>
            <a:ext cx="11087100" cy="5793788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indent="450215" algn="just">
              <a:lnSpc>
                <a:spcPct val="100000"/>
              </a:lnSpc>
            </a:pPr>
            <a:r>
              <a:rPr lang="ru-RU" sz="2800" dirty="0"/>
              <a:t>Задание 11 (стр. 117) — подготовьте связный рассказ, используя данные вопросы.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Есть ли в вашей стране миллиардеры, имена которых названы в списке журнала </a:t>
            </a:r>
            <a:r>
              <a:rPr lang="en-US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«Forbes»?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 какой сфере бизнеса преуспели эти люди? В какой исторический период они получили своё богатство?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Существует ли в вашей стране социальное неравенство? Насколько остро стоит в вашем обществе эта проблема?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Какие социальные группы населения вашей страны являются самыми бедными и почему именно эти группы? Объясните свою точку зрения на то, как эти люди стали бедными.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Расскажите о социальной политике правительства вашей страны, направленной на устранение большой разницы в доходах богатых и бедных, и о мерах помощи социально незащищённым группам населения. Какая шкала подоходного налогообложения действует в вашей стране? Как вы оцениваете её эффективность? Приведите аргументы в пользу своей точки зрения.</a:t>
            </a:r>
            <a:endParaRPr lang="ru-RU" sz="6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5EC12-8F6B-6118-9708-0BC41AA495A3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929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Социальное неравенство: богатые и бедные</a:t>
            </a:r>
          </a:p>
        </p:txBody>
      </p:sp>
    </p:spTree>
    <p:extLst>
      <p:ext uri="{BB962C8B-B14F-4D97-AF65-F5344CB8AC3E}">
        <p14:creationId xmlns:p14="http://schemas.microsoft.com/office/powerpoint/2010/main" val="4261748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49912"/>
            <a:ext cx="11087100" cy="5761606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    На территории России постоянно проживают почти 145 млн.182 тыс. человек. По численности населения Россия занимает седьмое место в мире. Китайцев, индийцев, американцев, индонезийцев, бразильцев и пакистанцев всё-таки больше, чем россиян. А нас с 1989 г. стало меньше на 1 млн. 840 тыс. человек — в основном из-за высокой смертности и низкой  рождаемости. Эта цифра была бы намного выше, если бы не мигранты. За последнее время в Россию переехали около 11 млн. человек. </a:t>
            </a:r>
          </a:p>
          <a:p>
            <a:pPr indent="450215"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 того, как подвели итоги Всероссийской переписи населения, появилась возможность понять: кто же он такой — средний россиянин. Можно предположить, что портрет среднестатистического россиянина сильно изменился.</a:t>
            </a:r>
          </a:p>
          <a:p>
            <a:pPr indent="450215"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Прежде всего это не россиянин, а россиянка. В России женщин больше, чем мужчин: 77,6 млн. и 67,6  млн. соответственно. На 1000 мужчин приходится 1147 женщин (в переписи 1989 года было 1140).  Примерно с 33-летнего возраста женщин становится больше, чем мужчин.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5EC12-8F6B-6118-9708-0BC41AA495A3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929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Портрет среднего россиянина</a:t>
            </a:r>
          </a:p>
        </p:txBody>
      </p:sp>
    </p:spTree>
    <p:extLst>
      <p:ext uri="{BB962C8B-B14F-4D97-AF65-F5344CB8AC3E}">
        <p14:creationId xmlns:p14="http://schemas.microsoft.com/office/powerpoint/2010/main" val="326857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49912"/>
            <a:ext cx="11087100" cy="541113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indent="450215"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Среднему россиянину почти  38 лет. По сравнению с предыдущей переписью страна постарела на 3 года.</a:t>
            </a:r>
          </a:p>
          <a:p>
            <a:pPr indent="450215"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Перемены коснулись и карты России. Народ потянулся туда, где теплее, оставляя свои дома на Чукотке, Камчатке и в Магадане. Дальний Восток потерял с 1989 г. 16% жителей. </a:t>
            </a:r>
          </a:p>
          <a:p>
            <a:pPr indent="450215"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Средний россиянин живет в городе. 8% деревень в стране полностью заброшены. 73% населения нашей страны живут в  городе. Пятая часть — в 13-и крупнейших городах: Москве, Санкт-Петербурге, Новосибирске, Нижнем Новгороде, Екатеринбурге, Самаре, Омске, Казани, Челябинске, Ростове-на-Дону, Уфе,  Волгограде, Перми. Столица нашей Родины входит в число двадцати самых крупных городов мира. Здесь живет больше 10 млн. человек.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5EC12-8F6B-6118-9708-0BC41AA495A3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929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Портрет среднего россиянина</a:t>
            </a:r>
          </a:p>
        </p:txBody>
      </p:sp>
    </p:spTree>
    <p:extLst>
      <p:ext uri="{BB962C8B-B14F-4D97-AF65-F5344CB8AC3E}">
        <p14:creationId xmlns:p14="http://schemas.microsoft.com/office/powerpoint/2010/main" val="337813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49912"/>
            <a:ext cx="11087100" cy="541113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indent="450215"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68 млн. россиян живут в браке. Это 34 млн. супружеских пар. В 1989 году их было 36 млн. Три миллиона пар живут в «гражданском браке».</a:t>
            </a:r>
          </a:p>
          <a:p>
            <a:pPr indent="450215"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 с высшим образованием больше, чем мужчин. По сравнению с предыдущей переписью количество людей с высшим и средним профессиональным образованием увеличилось в полтора раза. Из 1000 человек старше 15 лет 902 имеют среднее и высшее образование (в 1989 году было 806).</a:t>
            </a:r>
          </a:p>
          <a:p>
            <a:pPr indent="450215" algn="just"/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Средний россиянин работает и зарабатывает. 62 миллиона человек живут на то, что заработали. Примерно 58,5 млн. находятся на государственном обеспечении: стипендии, пенсии, пособия. 18 млн. человек имеют личное хозяйство и питаются от него. 200 тысяч сдают квартиры, 300 тысяч имеют вклады в банке. Почти треть россиян (43,5 млн. человек) живут на иждивении. В основном это дети и молодежь до 25 лет.</a:t>
            </a:r>
            <a:endParaRPr lang="ru-RU" sz="2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5EC12-8F6B-6118-9708-0BC41AA495A3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929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Портрет среднего россиянина</a:t>
            </a:r>
          </a:p>
        </p:txBody>
      </p:sp>
    </p:spTree>
    <p:extLst>
      <p:ext uri="{BB962C8B-B14F-4D97-AF65-F5344CB8AC3E}">
        <p14:creationId xmlns:p14="http://schemas.microsoft.com/office/powerpoint/2010/main" val="295489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49912"/>
            <a:ext cx="11087100" cy="541113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indent="450215" algn="just">
              <a:lnSpc>
                <a:spcPct val="200000"/>
              </a:lnSpc>
            </a:pPr>
            <a: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каков средний китаец?</a:t>
            </a:r>
            <a:endParaRPr lang="ru-RU" sz="6600" dirty="0">
              <a:latin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5EC12-8F6B-6118-9708-0BC41AA495A3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929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1E1157-3CF6-B4BE-B209-CBE135EEB6CA}"/>
              </a:ext>
            </a:extLst>
          </p:cNvPr>
          <p:cNvSpPr txBox="1"/>
          <p:nvPr/>
        </p:nvSpPr>
        <p:spPr>
          <a:xfrm>
            <a:off x="3415553" y="2501153"/>
            <a:ext cx="3133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20:23—20:33</a:t>
            </a:r>
          </a:p>
        </p:txBody>
      </p:sp>
    </p:spTree>
    <p:extLst>
      <p:ext uri="{BB962C8B-B14F-4D97-AF65-F5344CB8AC3E}">
        <p14:creationId xmlns:p14="http://schemas.microsoft.com/office/powerpoint/2010/main" val="2172199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7" y="1423962"/>
            <a:ext cx="1154927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Зависимая часть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сложноподчинённого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предложения указыва­ет на причину действия, события, факта, явления, о котором говорится в глав­ной части сложного предложения. Зависимая часть присоединяется к главной части при помощи специальных союзов: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потому что; так как; оттого что; из-за того, что; благодаря тому, что; в результате того что; вследствие того что; в свя­зи 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 что.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211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6" y="1423962"/>
            <a:ext cx="1178858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1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Союзы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ПОТОМУ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ЧТО, ТАК КАК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ОТТОГО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ЧТО.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Вопросы: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почему? отчего?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Данные союзы употребляются для выражения причины, которая приводит как 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положительному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так и 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отрицательному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результату.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Эти союзы используются в нейтральном стиле речи. Они наиболее употребительны.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Союз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может стоять в начале сложного предложения. Союзы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 как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оттого что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могут стоять в начале и в середине сложного предложения.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Студент не пришёл на лекцию,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потому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как)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заболел.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(Так как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студент заболел, он не пришёл на лекцию.)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Спортсмен победил на соревнованиях,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потому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 мно­го тренировался.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(Так как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спортсмен много тренировался, он победил на соревнованиях.)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друзья уезжали, всем было грустно.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Студентка радовалась,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сдала все экзамены.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73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6" y="1246402"/>
            <a:ext cx="11788581" cy="2370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Союз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ИЗ-ЗА ТОГО ЧТО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Вопросы: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из-за чего?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Данный союз используется для выражения причины, которая приводит обыч­но 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отрицательному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результату.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Из-за 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не закончил работу, он не пошел в кино.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274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6" y="1246402"/>
            <a:ext cx="11788581" cy="5633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Союз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ИЗ-ЗА ТОГО ЧТО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Вопросы: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из-за чего?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Данный союз используется для выражения причины, которая приводит обыч­но 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отрицательному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результату.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Из-за 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не закончил работу, он не пошел в кино.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Союз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БЛАГОДАРЯ ТОМУ ЧТО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Вопросы: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благодаря чему?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Данный союз используется для выражения причины, которая приводит обыч­но 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положительному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результату.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тому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медицине учёные делают новые научные открытия, человек живёт дольше.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Успех приходит к специалисту,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благодаря тому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он постоян­но повышает свой профессиональный уровень.</a:t>
            </a:r>
          </a:p>
        </p:txBody>
      </p:sp>
    </p:spTree>
    <p:extLst>
      <p:ext uri="{BB962C8B-B14F-4D97-AF65-F5344CB8AC3E}">
        <p14:creationId xmlns:p14="http://schemas.microsoft.com/office/powerpoint/2010/main" val="740104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6" y="1246402"/>
            <a:ext cx="11788581" cy="572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4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Союзы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ТОГО ЧТО; ВСЛЕДСТВИЕ ТОГО ЧТО;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В СВЯЗИ 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 ЧТО.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    в результате чего? вследствие чего? в связи с чем?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союзы используются для выражения причины, которая приводит как к положительному, так и к отрицательному результату. Данные союзы использу­ются для выражения причины 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официально-деловом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публицисти­ческом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стилях 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речи.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трагедии узнали слишком поздно,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помощь пострадавшим не была оказана своевременно.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Вследствие 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заседание парламента проходило в закры­том режиме,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журналисты не получили всей информации.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В связи с тем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самолёта был задержан,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пассажирам при­шлось изменять свои планы.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6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142044" y="1148744"/>
            <a:ext cx="11904954" cy="5452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20E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Обратите внимание!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предложение со значением причины можно заменить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простым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предло­жением со значением причины (предложно-падежной конструкцией) и наоборот. При этом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глагол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зависимой части сложного предложения заменяется соотноси­тельным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отглагольным существительным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простом предложении.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Из-за 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ошибся с расписанием, я опоздал на электричку.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Из-за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моей ошибки с расписанием я опоздал на электричку.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тому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врачи помогли пациенту, он сейчас здоров.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помощи врачей пациент сейчас здоров.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Вследствие того что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 нарушил правила, погиб пешеход.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Вследствие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нарушения водителем правил погиб пешеход.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223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186613" y="723530"/>
            <a:ext cx="11549270" cy="6065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Укажите на причину, объединив два предложения в одно и употребив под­ходящий по смыслу союз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потому что, так как, оттого что, из-за того что, благодаря тому что, в связи с тем что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Модель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</a:t>
            </a:r>
          </a:p>
          <a:p>
            <a:pPr marL="1828800" marR="0" lvl="4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Мы потеряли дорогу. Было очень темно.</a:t>
            </a:r>
          </a:p>
          <a:p>
            <a:pPr marL="1828800" marR="0" lvl="4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Мы потеряли дорогу,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из-за того что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было очень темно.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 не сдал экзамен. Он плохо подготовился к нему.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Девушка много занималась. Она писала дипломную работу.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ним трудно работать. У него тяжёлый характер.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Этого инженера уважают на заводе. У него большой опыт.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Водителю пришлось возвращаться. На улице шёл ремонт дороги.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взять с собой зонт. По радио сообщили, что будет дождь.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Рыбаки не вышли в море. Был сильный ветер.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стране развивается бизнес. Правительство поддерживает его.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 профессия очень привлекает его. Она связана с творчеством.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этом году собрали плохой урожай. Была сильная засуха.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Число россиян уменьшается. В России низкая рождаемость.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Климат на планете меняется. Наблюдается глобальное потепление.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C21606-0EAE-5283-F7DC-4BBC9A291EBF}"/>
              </a:ext>
            </a:extLst>
          </p:cNvPr>
          <p:cNvSpPr txBox="1"/>
          <p:nvPr/>
        </p:nvSpPr>
        <p:spPr>
          <a:xfrm>
            <a:off x="7705165" y="2810435"/>
            <a:ext cx="4486835" cy="373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из-за того что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потому что/ так как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из-за того что/потому что/ так как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потому что/так как/оттого что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так как/из-за того что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потому что 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из-за того что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благодаря тому что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так как/потому что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из-за того что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из-за того что </a:t>
            </a:r>
          </a:p>
          <a:p>
            <a:pPr>
              <a:lnSpc>
                <a:spcPct val="110000"/>
              </a:lnSpc>
            </a:pPr>
            <a:r>
              <a:rPr lang="ru-RU" i="1" dirty="0">
                <a:solidFill>
                  <a:srgbClr val="008A3E"/>
                </a:solidFill>
              </a:rPr>
              <a:t>      в связи с тем что</a:t>
            </a:r>
          </a:p>
        </p:txBody>
      </p:sp>
    </p:spTree>
    <p:extLst>
      <p:ext uri="{BB962C8B-B14F-4D97-AF65-F5344CB8AC3E}">
        <p14:creationId xmlns:p14="http://schemas.microsoft.com/office/powerpoint/2010/main" val="1443740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7" y="1423962"/>
            <a:ext cx="1154927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Следственные отношения выражаются в русском языке только 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сложноподчинённом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 предложении с помощью специальных союзов.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Зависимая часть сложноподчинённого предложения указывает на следствие, результат действия, события или факта, о котором говорится в главной части предложения.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Зависимая часть всегда стоит после главной части и присоединяется к главной части при помощи союзов: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поэтому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и потому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благодаря чему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результате чего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вследствие чего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связи с чем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и др.     </a:t>
            </a:r>
          </a:p>
        </p:txBody>
      </p:sp>
    </p:spTree>
    <p:extLst>
      <p:ext uri="{BB962C8B-B14F-4D97-AF65-F5344CB8AC3E}">
        <p14:creationId xmlns:p14="http://schemas.microsoft.com/office/powerpoint/2010/main" val="4104001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7" y="1423962"/>
            <a:ext cx="1154927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Союзы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И ПОТОМУ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наиболее употребительны, они используются в нейтральном стиле речи.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  Студент заболел,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он не пришёл на лекцию.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  Спортсмен много тренировался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      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и потому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победил на соревнованиях.</a:t>
            </a:r>
          </a:p>
        </p:txBody>
      </p:sp>
    </p:spTree>
    <p:extLst>
      <p:ext uri="{BB962C8B-B14F-4D97-AF65-F5344CB8AC3E}">
        <p14:creationId xmlns:p14="http://schemas.microsoft.com/office/powerpoint/2010/main" val="4216611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258417" y="1423962"/>
            <a:ext cx="1154927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n-cs"/>
              </a:rPr>
              <a:t>2.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Союзы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БЛАГОДАРЯ ЧЕМУ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,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 РЕЗУЛЬТАТЕ ЧЕГО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,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ВСЛЕДСТВИЕ ЧЕГО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,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 СВЯЗИ С ЧЕМ.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Эти союзы используются для выражения следствия 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научной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официально-деловой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сферах общения.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Учёные делают новые научные открытия,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благодаря чему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человек живёт дольше.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Заседание парламента проходило в закрытом режиме,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результате чего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журналисты не получили всей информации.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О трагедии узнали слишком поздно,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вследствие чего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помощь пострадавшим не была оказана своевременно.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Нелегальная иммиграция в Россию растёт,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связи с чем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усилен контроль на границе.</a:t>
            </a:r>
          </a:p>
        </p:txBody>
      </p:sp>
    </p:spTree>
    <p:extLst>
      <p:ext uri="{BB962C8B-B14F-4D97-AF65-F5344CB8AC3E}">
        <p14:creationId xmlns:p14="http://schemas.microsoft.com/office/powerpoint/2010/main" val="2732270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следственных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3856383" y="643631"/>
            <a:ext cx="3796747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Сложное предложение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79CA9-C63B-A73B-B4A8-DBD83344E8BA}"/>
              </a:ext>
            </a:extLst>
          </p:cNvPr>
          <p:cNvSpPr txBox="1"/>
          <p:nvPr/>
        </p:nvSpPr>
        <p:spPr>
          <a:xfrm>
            <a:off x="320366" y="1071920"/>
            <a:ext cx="11549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Большинство союзов следствия соотносятся с союзами причины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610822-4F83-7F12-210C-18C836525123}"/>
              </a:ext>
            </a:extLst>
          </p:cNvPr>
          <p:cNvSpPr txBox="1"/>
          <p:nvPr/>
        </p:nvSpPr>
        <p:spPr>
          <a:xfrm>
            <a:off x="187393" y="1533494"/>
            <a:ext cx="1181521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Союзы причины                                     Союзы следствия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благодаря тому что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вследствие того что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в результате того что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связи с тем что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Обратите внимание!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Сложное предложение причины можно заменить сложным предложением следствия. При этом зависимая часть предложения становится главной, а главная часть — зависимой со значением следствия. При замене используется соответствующий союз следствия и производятся необходимые изменения.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Пример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В связи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тем что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столице постоянно растёт количество автомобилей, правительство города приняло решение о строительстве новой кольцевой дороги.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В столице постоянно растёт количество автомобилей,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связи с чем (поэтому)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правительство города приняло решение о строительстве новой кольцевой дороги.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4FB282-8CF7-85D4-DEA1-602200D48DC8}"/>
              </a:ext>
            </a:extLst>
          </p:cNvPr>
          <p:cNvSpPr txBox="1"/>
          <p:nvPr/>
        </p:nvSpPr>
        <p:spPr>
          <a:xfrm>
            <a:off x="6429652" y="2266462"/>
            <a:ext cx="41614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благодаря чему (этому)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вследствие чего (этого)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результате чего (этого)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связи с чем (этим)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915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BD8BCF-727E-837C-0FC8-86FD33072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651"/>
            <a:ext cx="11608631" cy="64946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29D994-CBFB-2088-B98F-43AAD0EE4D80}"/>
              </a:ext>
            </a:extLst>
          </p:cNvPr>
          <p:cNvSpPr txBox="1"/>
          <p:nvPr/>
        </p:nvSpPr>
        <p:spPr>
          <a:xfrm>
            <a:off x="10071652" y="2797073"/>
            <a:ext cx="291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869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апреля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1. Баско, стр. 122, задания 3 и 4.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Текст «Средний класс в России» (см. страницу «Темы и тексты»).</a:t>
            </a:r>
          </a:p>
        </p:txBody>
      </p:sp>
    </p:spTree>
    <p:extLst>
      <p:ext uri="{BB962C8B-B14F-4D97-AF65-F5344CB8AC3E}">
        <p14:creationId xmlns:p14="http://schemas.microsoft.com/office/powerpoint/2010/main" val="4098939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3022</TotalTime>
  <Words>2167</Words>
  <Application>Microsoft Office PowerPoint</Application>
  <PresentationFormat>Широкоэкранный</PresentationFormat>
  <Paragraphs>189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Batang</vt:lpstr>
      <vt:lpstr>Arial</vt:lpstr>
      <vt:lpstr>Calibri</vt:lpstr>
      <vt:lpstr>Calibri Light</vt:lpstr>
      <vt:lpstr>Courier New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Гусева</dc:creator>
  <cp:lastModifiedBy>Гусева</cp:lastModifiedBy>
  <cp:revision>63</cp:revision>
  <dcterms:created xsi:type="dcterms:W3CDTF">2023-10-31T12:26:48Z</dcterms:created>
  <dcterms:modified xsi:type="dcterms:W3CDTF">2025-04-07T18:17:19Z</dcterms:modified>
</cp:coreProperties>
</file>