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1163" r:id="rId3"/>
    <p:sldId id="1160" r:id="rId4"/>
    <p:sldId id="958" r:id="rId5"/>
    <p:sldId id="882" r:id="rId6"/>
    <p:sldId id="952" r:id="rId7"/>
    <p:sldId id="953" r:id="rId8"/>
    <p:sldId id="954" r:id="rId9"/>
    <p:sldId id="955" r:id="rId10"/>
    <p:sldId id="957" r:id="rId11"/>
    <p:sldId id="956" r:id="rId12"/>
    <p:sldId id="951" r:id="rId13"/>
    <p:sldId id="960" r:id="rId14"/>
    <p:sldId id="961" r:id="rId15"/>
    <p:sldId id="962" r:id="rId16"/>
    <p:sldId id="963" r:id="rId17"/>
    <p:sldId id="969" r:id="rId18"/>
    <p:sldId id="970" r:id="rId19"/>
    <p:sldId id="971" r:id="rId20"/>
    <p:sldId id="972" r:id="rId21"/>
    <p:sldId id="974" r:id="rId22"/>
    <p:sldId id="964" r:id="rId23"/>
    <p:sldId id="965" r:id="rId24"/>
    <p:sldId id="966" r:id="rId25"/>
    <p:sldId id="967" r:id="rId26"/>
    <p:sldId id="968" r:id="rId27"/>
    <p:sldId id="975" r:id="rId28"/>
    <p:sldId id="976" r:id="rId29"/>
    <p:sldId id="977" r:id="rId30"/>
    <p:sldId id="978" r:id="rId31"/>
    <p:sldId id="979" r:id="rId32"/>
    <p:sldId id="981" r:id="rId33"/>
    <p:sldId id="982" r:id="rId34"/>
    <p:sldId id="983" r:id="rId35"/>
    <p:sldId id="984" r:id="rId36"/>
    <p:sldId id="985" r:id="rId37"/>
    <p:sldId id="986" r:id="rId38"/>
    <p:sldId id="987" r:id="rId39"/>
    <p:sldId id="1164" r:id="rId40"/>
    <p:sldId id="959" r:id="rId4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A7"/>
    <a:srgbClr val="008A3E"/>
    <a:srgbClr val="FF6600"/>
    <a:srgbClr val="C20EB9"/>
    <a:srgbClr val="C8FBC5"/>
    <a:srgbClr val="C7FCC6"/>
    <a:srgbClr val="BDD7EE"/>
    <a:srgbClr val="CDFDCB"/>
    <a:srgbClr val="E3F3CE"/>
    <a:srgbClr val="CAE8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43" autoAdjust="0"/>
    <p:restoredTop sz="94660"/>
  </p:normalViewPr>
  <p:slideViewPr>
    <p:cSldViewPr snapToGrid="0">
      <p:cViewPr varScale="1">
        <p:scale>
          <a:sx n="50" d="100"/>
          <a:sy n="50" d="100"/>
        </p:scale>
        <p:origin x="53" y="17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E3A0E9-9D73-0060-E382-7B5DF9F7C66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FE10186-B984-285B-20A9-21A3444D4F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8AFB9D7-14C0-DB32-4CD4-C7E83A11E3E2}"/>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8FF82C48-E859-E4A9-7053-D6E74C1602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EBC6C6A-786D-0422-9B7B-808539E7040D}"/>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1585174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96E31F-9E96-2747-3A3F-33602BECB0D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51348D4-9284-7C7E-4EF0-60DBEE14ABF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F74EA98-BFC1-C290-8A6D-12F88034FB37}"/>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2E215CBB-D2D1-C2A4-E771-1E216841E39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37ECF25-EE40-40B6-6EC3-784DDC27B1D1}"/>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2012453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692E4D-3497-7F46-BFEF-E9F6D41D11A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C32A4CBF-18BD-CC78-4660-E79CD91E51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46EF54E-9D03-321A-4619-995CECD86000}"/>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990C5356-0DCC-AE4C-CB4B-2328B9878AB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7FE6B54-2E11-A8FE-CF29-8F4639D15917}"/>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945338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482387-3D64-B2C5-9799-BD49F959B5B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0656733-097E-B79A-ED46-B47C11DCB82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269B442-AF22-BEAD-0CEE-23F3CAF712A7}"/>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3A4440C6-7240-63DE-CF30-1B8DBE68410F}"/>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3F751936-8E0D-A06C-F44C-72AC6F6074F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14D187C-2B4E-C1E6-7A2F-6BED7C6BE030}"/>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2945801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9B18CA-F23D-966F-EDAE-81C3E997121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59131F-874B-2A0E-87D3-8DB94A47B8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3CB1CE4-EAD9-0A66-6AF3-7F68FABBBA8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8746BB8D-35D3-A931-AEDE-0F2FD04FB9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29A2D63-A465-E1F4-F596-9D474D995E7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5C49EFA-49E9-AF37-4748-470295DFA282}"/>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8" name="Нижний колонтитул 7">
            <a:extLst>
              <a:ext uri="{FF2B5EF4-FFF2-40B4-BE49-F238E27FC236}">
                <a16:creationId xmlns:a16="http://schemas.microsoft.com/office/drawing/2014/main" id="{0A5BFDD3-E481-605A-D835-189A4662973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11D72C4-A035-CCB3-8721-C07D0347E9A1}"/>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2308334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DFDFB8-9DA7-FA18-28AE-409841ABB5D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C32D5BB-622C-2888-9CC6-A4A88C62D4AF}"/>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4" name="Нижний колонтитул 3">
            <a:extLst>
              <a:ext uri="{FF2B5EF4-FFF2-40B4-BE49-F238E27FC236}">
                <a16:creationId xmlns:a16="http://schemas.microsoft.com/office/drawing/2014/main" id="{DD3C7475-CE8D-1E67-FC45-9AEA108365B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79C0533-2DCA-8FD0-E1C7-FA06D932CDE0}"/>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42368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CAEC3F24-D79B-6AEA-5ACB-4E01DF6A6425}"/>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3" name="Нижний колонтитул 2">
            <a:extLst>
              <a:ext uri="{FF2B5EF4-FFF2-40B4-BE49-F238E27FC236}">
                <a16:creationId xmlns:a16="http://schemas.microsoft.com/office/drawing/2014/main" id="{54EA2D3C-E8AB-F923-A69E-C12D1F9F637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F547E46-FC3B-E754-03C9-25787A1E303E}"/>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3461782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5E47B6-7937-84A0-B787-9A95A960C59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3D5F2C9-BB15-6517-7B6D-11F34A6BEC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83DD8F5-CCC8-29A3-3276-8E057D0F9F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76236A3-CC14-384D-A12E-6559735E3B61}"/>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96BA6A5B-7E85-7C87-1C5E-85E64D49726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863575-F67A-A9EE-7FD1-FAFEFE063E3C}"/>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2241197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F4479B-FA30-AC1A-FC53-4F5ABCA9AAE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528CE85-E5E4-27F1-B46D-3C4C5EBBE4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8606D2D-0BBE-BD95-081C-E5D3CEEF5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1C2A32B-4E77-2AC9-C63B-74F5735C3483}"/>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6" name="Нижний колонтитул 5">
            <a:extLst>
              <a:ext uri="{FF2B5EF4-FFF2-40B4-BE49-F238E27FC236}">
                <a16:creationId xmlns:a16="http://schemas.microsoft.com/office/drawing/2014/main" id="{BF14223C-3AB3-41F2-2B8E-036368BEBB4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03EFD38-0F53-920F-9323-E60E27610DBA}"/>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1537579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6158F8-96FB-1EA7-EFE8-74E7A741C43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08448837-9C53-6D83-8726-28C8AE24977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DC1EF8C-866B-2665-DB21-4B9571F1A4F2}"/>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98A1A758-7D75-3485-2380-E62ABF6BE60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1B4AF53-45B2-2B20-24BF-8DF2247F963C}"/>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1264672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F73CD076-6D41-0707-4316-39A6F7E7287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1B8ACD0-DFEE-3546-122F-4F62FE06972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D0C03E7-9D05-8FC8-6B21-A847369F3999}"/>
              </a:ext>
            </a:extLst>
          </p:cNvPr>
          <p:cNvSpPr>
            <a:spLocks noGrp="1"/>
          </p:cNvSpPr>
          <p:nvPr>
            <p:ph type="dt" sz="half" idx="10"/>
          </p:nvPr>
        </p:nvSpPr>
        <p:spPr/>
        <p:txBody>
          <a:bodyPr/>
          <a:lstStyle/>
          <a:p>
            <a:fld id="{5C739224-4E9A-4B5C-B360-15769A09E6D3}"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1CAC144A-D8DB-58A3-442E-C738412F241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F6E0190-A2EC-BDEA-0416-7AA7D32D386E}"/>
              </a:ext>
            </a:extLst>
          </p:cNvPr>
          <p:cNvSpPr>
            <a:spLocks noGrp="1"/>
          </p:cNvSpPr>
          <p:nvPr>
            <p:ph type="sldNum" sz="quarter" idx="12"/>
          </p:nvPr>
        </p:nvSpPr>
        <p:spPr/>
        <p:txBody>
          <a:bodyPr/>
          <a:lstStyle/>
          <a:p>
            <a:fld id="{B736C293-DADF-4E9C-96F4-CD10A095D247}" type="slidenum">
              <a:rPr lang="ru-RU" smtClean="0"/>
              <a:t>‹#›</a:t>
            </a:fld>
            <a:endParaRPr lang="ru-RU"/>
          </a:p>
        </p:txBody>
      </p:sp>
    </p:spTree>
    <p:extLst>
      <p:ext uri="{BB962C8B-B14F-4D97-AF65-F5344CB8AC3E}">
        <p14:creationId xmlns:p14="http://schemas.microsoft.com/office/powerpoint/2010/main" val="3665473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14198-FF43-42C2-8A1C-332B4B67F1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48075F1-0165-4A76-B99E-098B8DFD7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1A1C264-2DC8-4969-8265-01E386973A9B}"/>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5" name="Нижний колонтитул 4">
            <a:extLst>
              <a:ext uri="{FF2B5EF4-FFF2-40B4-BE49-F238E27FC236}">
                <a16:creationId xmlns:a16="http://schemas.microsoft.com/office/drawing/2014/main" id="{8D5B609D-FA39-4ADC-99B6-70C6C09678AF}"/>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108EFEFA-D9DB-401A-BF6B-D38C13FEB01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136565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0E6B22-44FA-49A8-8E7B-BB5FE162756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A3DFB9-9DD5-4872-8182-256F03961BF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8669BC-B49E-4E43-9F36-55989A189069}"/>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5" name="Нижний колонтитул 4">
            <a:extLst>
              <a:ext uri="{FF2B5EF4-FFF2-40B4-BE49-F238E27FC236}">
                <a16:creationId xmlns:a16="http://schemas.microsoft.com/office/drawing/2014/main" id="{9834318F-BF55-4907-839B-256ADF3DF92C}"/>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BCC612F-25E7-4CE4-BE8A-5BA8EE7A2EE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546607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714EBE-8C9F-4485-B979-81002B19FCD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0A87CA4-C752-4059-AAE0-4601C5CAD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3DCBAD4-6BA2-4253-80B5-2F5BE8AF859F}"/>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5" name="Нижний колонтитул 4">
            <a:extLst>
              <a:ext uri="{FF2B5EF4-FFF2-40B4-BE49-F238E27FC236}">
                <a16:creationId xmlns:a16="http://schemas.microsoft.com/office/drawing/2014/main" id="{4FE2CE19-0135-42BD-996C-11E1147E2261}"/>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D2EDBB46-B6DF-4280-B4AB-ED7BD02726F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137765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CB953A-2FDC-4BE5-876E-E2C594EE8B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BC4DF32-F905-413F-B0B8-41473437F4D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811D6AF-F1B5-4CC7-A741-8EBE1D7DBDE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91CD605-2BC1-4129-AEE8-E774F611B93B}"/>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6" name="Нижний колонтитул 5">
            <a:extLst>
              <a:ext uri="{FF2B5EF4-FFF2-40B4-BE49-F238E27FC236}">
                <a16:creationId xmlns:a16="http://schemas.microsoft.com/office/drawing/2014/main" id="{924F2319-2A40-4984-8574-5FEB7CAD0125}"/>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6D9C40D7-5BAF-4270-8CE1-6303653B68B9}"/>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617818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D84EEC-DCCF-45A6-882F-BCA0C1D13C4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847E649-1310-4F3F-9FD2-005B381639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D44D03C-F10E-43A9-A116-8EA3FA7BBFB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0239B4A-666C-4579-90A7-A9664C5CC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6330B4-A370-4F8B-A9A4-F8A3EE66449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0EA78D1-03C4-4BAD-8550-DDA8DC66D900}"/>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8" name="Нижний колонтитул 7">
            <a:extLst>
              <a:ext uri="{FF2B5EF4-FFF2-40B4-BE49-F238E27FC236}">
                <a16:creationId xmlns:a16="http://schemas.microsoft.com/office/drawing/2014/main" id="{C47B3121-6647-4C32-BCA1-60CC95218BB2}"/>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id="{5017F065-06C2-4159-ADA1-34B0483300E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4292789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B4D12F-E62C-433F-AA1E-14241D92D02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34E0F16-3E5B-47D7-A845-78D5B4AEA97D}"/>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4" name="Нижний колонтитул 3">
            <a:extLst>
              <a:ext uri="{FF2B5EF4-FFF2-40B4-BE49-F238E27FC236}">
                <a16:creationId xmlns:a16="http://schemas.microsoft.com/office/drawing/2014/main" id="{7D1D54F8-A16B-405F-A2BD-050A22E17900}"/>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BAE257A7-719A-4F8F-AE0A-2D6EB331D1C1}"/>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913575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D7AA893-0166-4675-9604-75B9551653F0}"/>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3" name="Нижний колонтитул 2">
            <a:extLst>
              <a:ext uri="{FF2B5EF4-FFF2-40B4-BE49-F238E27FC236}">
                <a16:creationId xmlns:a16="http://schemas.microsoft.com/office/drawing/2014/main" id="{11FA7D23-6A09-44B4-8568-15E194B7CD81}"/>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id="{B489DC2C-CD86-45BF-A10D-8DA3D0F8385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405464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34B5D-22D6-44FA-A24C-A7B078D621F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22A7DBB-3B22-4E83-B579-4EBB40A62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3E53DC5-860C-4259-8C1A-271355151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71A56BA-EC1C-4253-A981-3AD3D75D3F08}"/>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6" name="Нижний колонтитул 5">
            <a:extLst>
              <a:ext uri="{FF2B5EF4-FFF2-40B4-BE49-F238E27FC236}">
                <a16:creationId xmlns:a16="http://schemas.microsoft.com/office/drawing/2014/main" id="{FC4126DA-C43F-4D66-BA63-EAC1C2D517CD}"/>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091BAECF-E405-464B-AA37-779F412C0D6B}"/>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201803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28AB4-2AC7-4329-9771-C2BD3F73EC1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43CD201-6119-42B3-91C7-6D4C4B410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DC211200-E56D-47CD-B918-48ECC5010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E4EC426-977F-40E6-8B80-8F41F452E1BD}"/>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6" name="Нижний колонтитул 5">
            <a:extLst>
              <a:ext uri="{FF2B5EF4-FFF2-40B4-BE49-F238E27FC236}">
                <a16:creationId xmlns:a16="http://schemas.microsoft.com/office/drawing/2014/main" id="{0458586B-5C1B-4211-A541-797EE66B2164}"/>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B5CB118D-5EDA-4429-A205-625DEDE672B8}"/>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471162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113A95-397F-4583-A8B6-1C6168FAC68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09F7A88-4F17-4CB4-9D01-9D6BCB12176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55F725-3FC7-48D4-BC1D-FE05D184B326}"/>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5" name="Нижний колонтитул 4">
            <a:extLst>
              <a:ext uri="{FF2B5EF4-FFF2-40B4-BE49-F238E27FC236}">
                <a16:creationId xmlns:a16="http://schemas.microsoft.com/office/drawing/2014/main" id="{950EA37A-597E-4514-B52D-4409C3662A22}"/>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A6698EC-E5E0-4DA0-805A-F7014EB9B99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326575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ED0AD1-C749-461F-A7F1-F50BAD3CAF7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8A3A140-F8D1-4661-80A6-620FDED0F3C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BA225AF-7050-4EAE-BC74-6A93F349E5EA}"/>
              </a:ext>
            </a:extLst>
          </p:cNvPr>
          <p:cNvSpPr>
            <a:spLocks noGrp="1"/>
          </p:cNvSpPr>
          <p:nvPr>
            <p:ph type="dt" sz="half" idx="10"/>
          </p:nvPr>
        </p:nvSpPr>
        <p:spPr/>
        <p:txBody>
          <a:bodyPr/>
          <a:lstStyle/>
          <a:p>
            <a:fld id="{C9155DB8-9FC6-4630-879A-BA4A1977F5D3}" type="datetimeFigureOut">
              <a:rPr lang="ru-RU" smtClean="0"/>
              <a:t>31.03.2025</a:t>
            </a:fld>
            <a:endParaRPr lang="ru-RU" dirty="0"/>
          </a:p>
        </p:txBody>
      </p:sp>
      <p:sp>
        <p:nvSpPr>
          <p:cNvPr id="5" name="Нижний колонтитул 4">
            <a:extLst>
              <a:ext uri="{FF2B5EF4-FFF2-40B4-BE49-F238E27FC236}">
                <a16:creationId xmlns:a16="http://schemas.microsoft.com/office/drawing/2014/main" id="{C6CDC3CC-9E55-42FA-9DD3-7C8C0CACD56A}"/>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AD69F6DD-4743-4EF2-8104-26E27FF9BD3C}"/>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835637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E8118C-B957-F76F-61F9-95B63A81F7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7EF9ABF-7D26-D461-729E-A61D476EC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BA650BC-3212-CF47-25EC-33780F2C5C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39224-4E9A-4B5C-B360-15769A09E6D3}" type="datetimeFigureOut">
              <a:rPr lang="ru-RU" smtClean="0"/>
              <a:t>31.03.2025</a:t>
            </a:fld>
            <a:endParaRPr lang="ru-RU"/>
          </a:p>
        </p:txBody>
      </p:sp>
      <p:sp>
        <p:nvSpPr>
          <p:cNvPr id="5" name="Нижний колонтитул 4">
            <a:extLst>
              <a:ext uri="{FF2B5EF4-FFF2-40B4-BE49-F238E27FC236}">
                <a16:creationId xmlns:a16="http://schemas.microsoft.com/office/drawing/2014/main" id="{D280DACE-5E2A-5FF4-D26C-31373B2515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498828FF-A0C9-3C78-D77C-EA42F8A81A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36C293-DADF-4E9C-96F4-CD10A095D247}" type="slidenum">
              <a:rPr lang="ru-RU" smtClean="0"/>
              <a:t>‹#›</a:t>
            </a:fld>
            <a:endParaRPr lang="ru-RU"/>
          </a:p>
        </p:txBody>
      </p:sp>
    </p:spTree>
    <p:extLst>
      <p:ext uri="{BB962C8B-B14F-4D97-AF65-F5344CB8AC3E}">
        <p14:creationId xmlns:p14="http://schemas.microsoft.com/office/powerpoint/2010/main" val="545625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2000">
              <a:srgbClr val="E6F1B4"/>
            </a:gs>
            <a:gs pos="30000">
              <a:srgbClr val="FFFFF7"/>
            </a:gs>
            <a:gs pos="60000">
              <a:srgbClr val="FFFFBD"/>
            </a:gs>
            <a:gs pos="96000">
              <a:srgbClr val="E5CBB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2E459-D29C-4A17-BB3D-B306ADBD6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122AD0-9756-4183-9B5D-20093C2420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4BD3439-76CA-4CCF-9B26-63058BCCB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55DB8-9FC6-4630-879A-BA4A1977F5D3}" type="datetimeFigureOut">
              <a:rPr lang="ru-RU" smtClean="0"/>
              <a:t>31.03.2025</a:t>
            </a:fld>
            <a:endParaRPr lang="ru-RU" dirty="0"/>
          </a:p>
        </p:txBody>
      </p:sp>
      <p:sp>
        <p:nvSpPr>
          <p:cNvPr id="5" name="Нижний колонтитул 4">
            <a:extLst>
              <a:ext uri="{FF2B5EF4-FFF2-40B4-BE49-F238E27FC236}">
                <a16:creationId xmlns:a16="http://schemas.microsoft.com/office/drawing/2014/main" id="{98A39940-40C7-4F89-988F-DFFA708F6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id="{F4DCF00C-F30C-44ED-9332-5273EA8CB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C1761-18E9-469D-B1A0-D487E690270A}" type="slidenum">
              <a:rPr lang="ru-RU" smtClean="0"/>
              <a:t>‹#›</a:t>
            </a:fld>
            <a:endParaRPr lang="ru-RU" dirty="0"/>
          </a:p>
        </p:txBody>
      </p:sp>
    </p:spTree>
    <p:extLst>
      <p:ext uri="{BB962C8B-B14F-4D97-AF65-F5344CB8AC3E}">
        <p14:creationId xmlns:p14="http://schemas.microsoft.com/office/powerpoint/2010/main" val="14599032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a:extLst>
            <a:ext uri="{FF2B5EF4-FFF2-40B4-BE49-F238E27FC236}">
              <a16:creationId xmlns:a16="http://schemas.microsoft.com/office/drawing/2014/main" id="{249703F9-E39A-C347-B77C-2BF497674BF1}"/>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2D258C94-7F59-FC9C-8315-E0FD9AD4690F}"/>
              </a:ext>
            </a:extLst>
          </p:cNvPr>
          <p:cNvSpPr>
            <a:spLocks noGrp="1"/>
          </p:cNvSpPr>
          <p:nvPr>
            <p:ph type="subTitle" idx="1"/>
          </p:nvPr>
        </p:nvSpPr>
        <p:spPr>
          <a:xfrm>
            <a:off x="1524000" y="1297617"/>
            <a:ext cx="9144000" cy="5218592"/>
          </a:xfrm>
          <a:gradFill flip="none" rotWithShape="1">
            <a:gsLst>
              <a:gs pos="11000">
                <a:srgbClr val="F4B2D1"/>
              </a:gs>
              <a:gs pos="39000">
                <a:srgbClr val="FBCACD"/>
              </a:gs>
              <a:gs pos="66000">
                <a:srgbClr val="FEE5DD"/>
              </a:gs>
              <a:gs pos="99000">
                <a:srgbClr val="E5CCB1"/>
              </a:gs>
            </a:gsLst>
            <a:lin ang="16200000" scaled="1"/>
            <a:tileRect/>
          </a:gradFill>
        </p:spPr>
        <p:txBody>
          <a:bodyPr>
            <a:normAutofit/>
          </a:bodyPr>
          <a:lstStyle/>
          <a:p>
            <a:r>
              <a:rPr lang="ru-RU" sz="4400" b="1" dirty="0">
                <a:solidFill>
                  <a:srgbClr val="0070C0"/>
                </a:solidFill>
              </a:rPr>
              <a:t>31 марта 2025 года</a:t>
            </a:r>
          </a:p>
          <a:p>
            <a:r>
              <a:rPr lang="ru-RU" sz="4400" b="1" dirty="0">
                <a:solidFill>
                  <a:srgbClr val="002060"/>
                </a:solidFill>
              </a:rPr>
              <a:t>19:00—</a:t>
            </a:r>
            <a:r>
              <a:rPr lang="en-US" sz="4400" b="1" dirty="0">
                <a:solidFill>
                  <a:srgbClr val="002060"/>
                </a:solidFill>
              </a:rPr>
              <a:t>2</a:t>
            </a:r>
            <a:r>
              <a:rPr lang="ru-RU" sz="4400" b="1" dirty="0">
                <a:solidFill>
                  <a:srgbClr val="002060"/>
                </a:solidFill>
              </a:rPr>
              <a:t>2:00</a:t>
            </a:r>
          </a:p>
        </p:txBody>
      </p:sp>
      <p:graphicFrame>
        <p:nvGraphicFramePr>
          <p:cNvPr id="4" name="Таблица 4">
            <a:extLst>
              <a:ext uri="{FF2B5EF4-FFF2-40B4-BE49-F238E27FC236}">
                <a16:creationId xmlns:a16="http://schemas.microsoft.com/office/drawing/2014/main" id="{813E6039-A176-FBF1-2D56-38A48CF46A0C}"/>
              </a:ext>
            </a:extLst>
          </p:cNvPr>
          <p:cNvGraphicFramePr>
            <a:graphicFrameLocks noGrp="1"/>
          </p:cNvGraphicFramePr>
          <p:nvPr>
            <p:extLst>
              <p:ext uri="{D42A27DB-BD31-4B8C-83A1-F6EECF244321}">
                <p14:modId xmlns:p14="http://schemas.microsoft.com/office/powerpoint/2010/main" val="1391666136"/>
              </p:ext>
            </p:extLst>
          </p:nvPr>
        </p:nvGraphicFramePr>
        <p:xfrm>
          <a:off x="1637278" y="2588743"/>
          <a:ext cx="8835650" cy="3811905"/>
        </p:xfrm>
        <a:graphic>
          <a:graphicData uri="http://schemas.openxmlformats.org/drawingml/2006/table">
            <a:tbl>
              <a:tblPr firstRow="1" bandRow="1">
                <a:tableStyleId>{5C22544A-7EE6-4342-B048-85BDC9FD1C3A}</a:tableStyleId>
              </a:tblPr>
              <a:tblGrid>
                <a:gridCol w="365760">
                  <a:extLst>
                    <a:ext uri="{9D8B030D-6E8A-4147-A177-3AD203B41FA5}">
                      <a16:colId xmlns:a16="http://schemas.microsoft.com/office/drawing/2014/main" val="2160995786"/>
                    </a:ext>
                  </a:extLst>
                </a:gridCol>
                <a:gridCol w="1767840">
                  <a:extLst>
                    <a:ext uri="{9D8B030D-6E8A-4147-A177-3AD203B41FA5}">
                      <a16:colId xmlns:a16="http://schemas.microsoft.com/office/drawing/2014/main" val="3468181548"/>
                    </a:ext>
                  </a:extLst>
                </a:gridCol>
                <a:gridCol w="426720">
                  <a:extLst>
                    <a:ext uri="{9D8B030D-6E8A-4147-A177-3AD203B41FA5}">
                      <a16:colId xmlns:a16="http://schemas.microsoft.com/office/drawing/2014/main" val="3199610148"/>
                    </a:ext>
                  </a:extLst>
                </a:gridCol>
                <a:gridCol w="1191266">
                  <a:extLst>
                    <a:ext uri="{9D8B030D-6E8A-4147-A177-3AD203B41FA5}">
                      <a16:colId xmlns:a16="http://schemas.microsoft.com/office/drawing/2014/main" val="3211027152"/>
                    </a:ext>
                  </a:extLst>
                </a:gridCol>
                <a:gridCol w="938784">
                  <a:extLst>
                    <a:ext uri="{9D8B030D-6E8A-4147-A177-3AD203B41FA5}">
                      <a16:colId xmlns:a16="http://schemas.microsoft.com/office/drawing/2014/main" val="1808112758"/>
                    </a:ext>
                  </a:extLst>
                </a:gridCol>
                <a:gridCol w="4145280">
                  <a:extLst>
                    <a:ext uri="{9D8B030D-6E8A-4147-A177-3AD203B41FA5}">
                      <a16:colId xmlns:a16="http://schemas.microsoft.com/office/drawing/2014/main" val="2036350298"/>
                    </a:ext>
                  </a:extLst>
                </a:gridCol>
              </a:tblGrid>
              <a:tr h="631469">
                <a:tc>
                  <a:txBody>
                    <a:bodyPr/>
                    <a:lstStyle/>
                    <a:p>
                      <a:endParaRPr lang="ru-RU" dirty="0"/>
                    </a:p>
                  </a:txBody>
                  <a:tcPr>
                    <a:solidFill>
                      <a:srgbClr val="E5CCB1"/>
                    </a:solidFill>
                  </a:tcPr>
                </a:tc>
                <a:tc>
                  <a:txBody>
                    <a:bodyPr/>
                    <a:lstStyle/>
                    <a:p>
                      <a:endParaRPr lang="ru-RU" dirty="0"/>
                    </a:p>
                  </a:txBody>
                  <a:tcPr>
                    <a:solidFill>
                      <a:srgbClr val="E5CCB1"/>
                    </a:solidFill>
                  </a:tcPr>
                </a:tc>
                <a:tc>
                  <a:txBody>
                    <a:bodyPr/>
                    <a:lstStyle/>
                    <a:p>
                      <a:pPr algn="ctr"/>
                      <a:endParaRPr lang="ru-RU" dirty="0"/>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accent1">
                              <a:lumMod val="50000"/>
                            </a:schemeClr>
                          </a:solidFill>
                        </a:rPr>
                        <a:t>Доклад Масленица</a:t>
                      </a:r>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dirty="0" err="1">
                          <a:solidFill>
                            <a:schemeClr val="tx1"/>
                          </a:solidFill>
                        </a:rPr>
                        <a:t>ГлобУрКит</a:t>
                      </a:r>
                      <a:endParaRPr lang="ru-RU" dirty="0">
                        <a:solidFill>
                          <a:schemeClr val="tx1"/>
                        </a:solidFill>
                      </a:endParaRPr>
                    </a:p>
                  </a:txBody>
                  <a:tcPr>
                    <a:solidFill>
                      <a:srgbClr val="E5CCB1"/>
                    </a:solidFill>
                  </a:tcPr>
                </a:tc>
                <a:tc>
                  <a:txBody>
                    <a:bodyPr/>
                    <a:lstStyle/>
                    <a:p>
                      <a:pPr algn="ctr"/>
                      <a:r>
                        <a:rPr lang="ru-RU" dirty="0"/>
                        <a:t>Работа на уроке</a:t>
                      </a:r>
                    </a:p>
                  </a:txBody>
                  <a:tcPr>
                    <a:solidFill>
                      <a:srgbClr val="E5CCB1"/>
                    </a:solidFill>
                  </a:tcPr>
                </a:tc>
                <a:extLst>
                  <a:ext uri="{0D108BD9-81ED-4DB2-BD59-A6C34878D82A}">
                    <a16:rowId xmlns:a16="http://schemas.microsoft.com/office/drawing/2014/main" val="200665465"/>
                  </a:ext>
                </a:extLst>
              </a:tr>
              <a:tr h="414909">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lnSpc>
                          <a:spcPct val="107000"/>
                        </a:lnSpc>
                        <a:spcAft>
                          <a:spcPts val="800"/>
                        </a:spcAft>
                      </a:pPr>
                      <a:endParaRPr lang="ru-RU" sz="1800" kern="1200" dirty="0">
                        <a:solidFill>
                          <a:schemeClr val="dk1"/>
                        </a:solidFill>
                        <a:latin typeface="+mn-lt"/>
                        <a:ea typeface="+mn-ea"/>
                        <a:cs typeface="+mn-cs"/>
                      </a:endParaRPr>
                    </a:p>
                  </a:txBody>
                  <a:tcPr marL="68580" marR="68580" marT="0" marB="0">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extLst>
                  <a:ext uri="{0D108BD9-81ED-4DB2-BD59-A6C34878D82A}">
                    <a16:rowId xmlns:a16="http://schemas.microsoft.com/office/drawing/2014/main" val="1618360270"/>
                  </a:ext>
                </a:extLst>
              </a:tr>
              <a:tr h="414909">
                <a:tc>
                  <a:txBody>
                    <a:bodyPr/>
                    <a:lstStyle/>
                    <a:p>
                      <a:r>
                        <a:rPr lang="ru-RU" dirty="0"/>
                        <a:t>2.</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Бу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Фаньюе</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a:t>
                      </a:r>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r>
                        <a:rPr lang="ru-RU" dirty="0"/>
                        <a:t>о++</a:t>
                      </a:r>
                      <a:r>
                        <a:rPr lang="ru-RU" dirty="0" err="1"/>
                        <a:t>ч+чч+ооо</a:t>
                      </a:r>
                      <a:r>
                        <a:rPr lang="ru-RU" dirty="0"/>
                        <a:t>++++++++++</a:t>
                      </a:r>
                      <a:r>
                        <a:rPr lang="en-US" dirty="0"/>
                        <a:t>|</a:t>
                      </a:r>
                      <a:r>
                        <a:rPr lang="ru-RU" dirty="0"/>
                        <a:t>+++</a:t>
                      </a:r>
                    </a:p>
                  </a:txBody>
                  <a:tcPr>
                    <a:solidFill>
                      <a:srgbClr val="F0F6C1"/>
                    </a:solidFill>
                  </a:tcPr>
                </a:tc>
                <a:extLst>
                  <a:ext uri="{0D108BD9-81ED-4DB2-BD59-A6C34878D82A}">
                    <a16:rowId xmlns:a16="http://schemas.microsoft.com/office/drawing/2014/main" val="1229146136"/>
                  </a:ext>
                </a:extLst>
              </a:tr>
              <a:tr h="414909">
                <a:tc>
                  <a:txBody>
                    <a:bodyPr/>
                    <a:lstStyle/>
                    <a:p>
                      <a:r>
                        <a:rPr lang="ru-RU" dirty="0"/>
                        <a:t>3.</a:t>
                      </a:r>
                    </a:p>
                  </a:txBody>
                  <a:tcPr/>
                </a:tc>
                <a:tc>
                  <a:txBody>
                    <a:bodyPr/>
                    <a:lstStyle/>
                    <a:p>
                      <a:pPr>
                        <a:lnSpc>
                          <a:spcPct val="107000"/>
                        </a:lnSpc>
                        <a:spcAft>
                          <a:spcPts val="800"/>
                        </a:spcAft>
                      </a:pPr>
                      <a:r>
                        <a:rPr lang="ru-RU" sz="1800" dirty="0" err="1">
                          <a:effectLst/>
                          <a:latin typeface="Calibri" panose="020F0502020204030204" pitchFamily="34" charset="0"/>
                          <a:ea typeface="Calibri" panose="020F0502020204030204" pitchFamily="34" charset="0"/>
                          <a:cs typeface="Times New Roman" panose="02020603050405020304" pitchFamily="18" charset="0"/>
                        </a:rPr>
                        <a:t>Ляо</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Лимэй</a:t>
                      </a:r>
                      <a:r>
                        <a:rPr lang="ru-RU" sz="1800" dirty="0">
                          <a:effectLst/>
                          <a:latin typeface="Calibri" panose="020F0502020204030204" pitchFamily="34" charset="0"/>
                          <a:ea typeface="Calibri" panose="020F0502020204030204" pitchFamily="34" charset="0"/>
                          <a:cs typeface="Times New Roman" panose="02020603050405020304" pitchFamily="18" charset="0"/>
                        </a:rPr>
                        <a:t> 316</a:t>
                      </a:r>
                    </a:p>
                  </a:txBody>
                  <a:tcPr marL="68580" marR="68580" marT="0" marB="0"/>
                </a:tc>
                <a:tc>
                  <a:txBody>
                    <a:bodyPr/>
                    <a:lstStyle/>
                    <a:p>
                      <a:r>
                        <a:rPr lang="ru-RU" dirty="0"/>
                        <a:t>+</a:t>
                      </a:r>
                    </a:p>
                  </a:txBody>
                  <a:tcPr/>
                </a:tc>
                <a:tc>
                  <a:txBody>
                    <a:bodyPr/>
                    <a:lstStyle/>
                    <a:p>
                      <a:endParaRPr lang="ru-RU" dirty="0"/>
                    </a:p>
                  </a:txBody>
                  <a:tcPr/>
                </a:tc>
                <a:tc>
                  <a:txBody>
                    <a:bodyPr/>
                    <a:lstStyle/>
                    <a:p>
                      <a:endParaRPr lang="ru-RU" dirty="0"/>
                    </a:p>
                  </a:txBody>
                  <a:tcPr/>
                </a:tc>
                <a:tc>
                  <a:txBody>
                    <a:bodyPr/>
                    <a:lstStyle/>
                    <a:p>
                      <a:r>
                        <a:rPr lang="ru-RU" dirty="0" err="1"/>
                        <a:t>ччччооо</a:t>
                      </a:r>
                      <a:r>
                        <a:rPr lang="ru-RU" dirty="0"/>
                        <a:t>++++</a:t>
                      </a:r>
                      <a:r>
                        <a:rPr lang="en-US" dirty="0"/>
                        <a:t>|</a:t>
                      </a:r>
                      <a:r>
                        <a:rPr lang="ru-RU" dirty="0"/>
                        <a:t>-++</a:t>
                      </a:r>
                    </a:p>
                  </a:txBody>
                  <a:tcPr/>
                </a:tc>
                <a:extLst>
                  <a:ext uri="{0D108BD9-81ED-4DB2-BD59-A6C34878D82A}">
                    <a16:rowId xmlns:a16="http://schemas.microsoft.com/office/drawing/2014/main" val="2013890930"/>
                  </a:ext>
                </a:extLst>
              </a:tr>
              <a:tr h="414909">
                <a:tc>
                  <a:txBody>
                    <a:bodyPr/>
                    <a:lstStyle/>
                    <a:p>
                      <a:r>
                        <a:rPr lang="ru-RU" dirty="0"/>
                        <a:t>4.</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Сюй Иян 317</a:t>
                      </a: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962172000"/>
                  </a:ext>
                </a:extLst>
              </a:tr>
              <a:tr h="414909">
                <a:tc>
                  <a:txBody>
                    <a:bodyPr/>
                    <a:lstStyle/>
                    <a:p>
                      <a:r>
                        <a:rPr lang="ru-RU" dirty="0"/>
                        <a:t>5.</a:t>
                      </a:r>
                    </a:p>
                  </a:txBody>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Ху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Идун</a:t>
                      </a:r>
                      <a:r>
                        <a:rPr lang="ru-RU" sz="1800" dirty="0">
                          <a:effectLst/>
                          <a:latin typeface="Calibri" panose="020F0502020204030204" pitchFamily="34" charset="0"/>
                          <a:ea typeface="Calibri" panose="020F0502020204030204" pitchFamily="34" charset="0"/>
                          <a:cs typeface="Times New Roman" panose="02020603050405020304" pitchFamily="18" charset="0"/>
                        </a:rPr>
                        <a:t> 315</a:t>
                      </a:r>
                    </a:p>
                  </a:txBody>
                  <a:tcPr marL="68580" marR="68580" marT="0" marB="0"/>
                </a:tc>
                <a:tc>
                  <a:txBody>
                    <a:bodyPr/>
                    <a:lstStyle/>
                    <a:p>
                      <a:r>
                        <a:rPr lang="ru-RU" dirty="0"/>
                        <a:t>б</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654065070"/>
                  </a:ext>
                </a:extLst>
              </a:tr>
              <a:tr h="318066">
                <a:tc>
                  <a:txBody>
                    <a:bodyPr/>
                    <a:lstStyle/>
                    <a:p>
                      <a:r>
                        <a:rPr lang="en-US" dirty="0"/>
                        <a:t>6</a:t>
                      </a:r>
                      <a:r>
                        <a:rPr lang="ru-RU" dirty="0"/>
                        <a:t>.</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Чжан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Ихань</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028913392"/>
                  </a:ext>
                </a:extLst>
              </a:tr>
              <a:tr h="318066">
                <a:tc>
                  <a:txBody>
                    <a:bodyPr/>
                    <a:lstStyle/>
                    <a:p>
                      <a:pPr marL="0" algn="l" defTabSz="914400" rtl="0" eaLnBrk="1" latinLnBrk="0" hangingPunct="1"/>
                      <a:r>
                        <a:rPr lang="en-US" sz="1800" kern="1200" dirty="0">
                          <a:solidFill>
                            <a:schemeClr val="dk1"/>
                          </a:solidFill>
                          <a:latin typeface="+mn-lt"/>
                          <a:ea typeface="+mn-ea"/>
                          <a:cs typeface="+mn-cs"/>
                        </a:rPr>
                        <a:t>7.</a:t>
                      </a:r>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lnSpc>
                          <a:spcPct val="107000"/>
                        </a:lnSpc>
                        <a:spcAft>
                          <a:spcPts val="800"/>
                        </a:spcAft>
                      </a:pPr>
                      <a:r>
                        <a:rPr lang="ru-RU" sz="1800" kern="1200" dirty="0">
                          <a:solidFill>
                            <a:schemeClr val="dk1"/>
                          </a:solidFill>
                          <a:latin typeface="+mn-lt"/>
                          <a:ea typeface="+mn-ea"/>
                          <a:cs typeface="+mn-cs"/>
                        </a:rPr>
                        <a:t>Чжэн </a:t>
                      </a:r>
                      <a:r>
                        <a:rPr lang="ru-RU" sz="1800" kern="1200" dirty="0" err="1">
                          <a:solidFill>
                            <a:schemeClr val="dk1"/>
                          </a:solidFill>
                          <a:latin typeface="+mn-lt"/>
                          <a:ea typeface="+mn-ea"/>
                          <a:cs typeface="+mn-cs"/>
                        </a:rPr>
                        <a:t>Инжун</a:t>
                      </a:r>
                      <a:r>
                        <a:rPr lang="ru-RU" sz="1800" kern="1200" dirty="0">
                          <a:solidFill>
                            <a:schemeClr val="dk1"/>
                          </a:solidFill>
                          <a:latin typeface="+mn-lt"/>
                          <a:ea typeface="+mn-ea"/>
                          <a:cs typeface="+mn-cs"/>
                        </a:rPr>
                        <a:t> 315</a:t>
                      </a:r>
                    </a:p>
                  </a:txBody>
                  <a:tcPr marL="68580" marR="68580" marT="0" marB="0">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extLst>
                  <a:ext uri="{0D108BD9-81ED-4DB2-BD59-A6C34878D82A}">
                    <a16:rowId xmlns:a16="http://schemas.microsoft.com/office/drawing/2014/main" val="2942503826"/>
                  </a:ext>
                </a:extLst>
              </a:tr>
              <a:tr h="303446">
                <a:tc>
                  <a:txBody>
                    <a:bodyPr/>
                    <a:lstStyle/>
                    <a:p>
                      <a:endParaRPr lang="ru-RU" dirty="0"/>
                    </a:p>
                  </a:txBody>
                  <a:tcPr>
                    <a:solidFill>
                      <a:srgbClr val="F0F6C1"/>
                    </a:solidFill>
                  </a:tcPr>
                </a:tc>
                <a:tc>
                  <a:txBody>
                    <a:bodyPr/>
                    <a:lstStyle/>
                    <a:p>
                      <a:pPr>
                        <a:lnSpc>
                          <a:spcPct val="107000"/>
                        </a:lnSpc>
                        <a:spcAft>
                          <a:spcPts val="800"/>
                        </a:spcAft>
                      </a:pPr>
                      <a:endParaRPr lang="ru-RU" sz="2000" i="0" kern="1200" dirty="0">
                        <a:solidFill>
                          <a:srgbClr val="96A6BC"/>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075591194"/>
                  </a:ext>
                </a:extLst>
              </a:tr>
            </a:tbl>
          </a:graphicData>
        </a:graphic>
      </p:graphicFrame>
      <p:sp>
        <p:nvSpPr>
          <p:cNvPr id="5" name="Заголовок 1">
            <a:extLst>
              <a:ext uri="{FF2B5EF4-FFF2-40B4-BE49-F238E27FC236}">
                <a16:creationId xmlns:a16="http://schemas.microsoft.com/office/drawing/2014/main" id="{E27E7EBA-54F5-2A31-ED6D-7B1F0ABA8F04}"/>
              </a:ext>
            </a:extLst>
          </p:cNvPr>
          <p:cNvSpPr txBox="1">
            <a:spLocks/>
          </p:cNvSpPr>
          <p:nvPr/>
        </p:nvSpPr>
        <p:spPr>
          <a:xfrm>
            <a:off x="1287262" y="-247941"/>
            <a:ext cx="9144000" cy="167872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t>3 курс </a:t>
            </a:r>
            <a:b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ru-RU" sz="4900" b="0" i="0" u="none" strike="noStrike" kern="1200" cap="none" spc="0" normalizeH="0" baseline="0" noProof="0" dirty="0">
                <a:ln>
                  <a:noFill/>
                </a:ln>
                <a:solidFill>
                  <a:prstClr val="black"/>
                </a:solidFill>
                <a:effectLst/>
                <a:uLnTx/>
                <a:uFillTx/>
                <a:latin typeface="Calibri Light" panose="020F0302020204030204"/>
                <a:ea typeface="+mj-ea"/>
                <a:cs typeface="+mj-cs"/>
              </a:rPr>
              <a:t>специалисты-психологи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15022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r>
              <a:rPr lang="ru-RU" sz="4400" b="1" dirty="0">
                <a:solidFill>
                  <a:srgbClr val="00487E"/>
                </a:solidFill>
              </a:rPr>
              <a:t>31 марта 2025 года</a:t>
            </a:r>
          </a:p>
          <a:p>
            <a:pPr algn="l"/>
            <a:endParaRPr lang="ru-RU" sz="1200" dirty="0"/>
          </a:p>
          <a:p>
            <a:pPr marL="742950" indent="-742950" algn="l">
              <a:buAutoNum type="arabicPeriod"/>
            </a:pPr>
            <a:r>
              <a:rPr lang="ru-RU" sz="4000" dirty="0"/>
              <a:t>Тест.</a:t>
            </a:r>
          </a:p>
          <a:p>
            <a:pPr marL="742950" indent="-742950" algn="l">
              <a:buAutoNum type="arabicPeriod"/>
            </a:pPr>
            <a:endParaRPr lang="ru-RU" sz="4000" dirty="0"/>
          </a:p>
          <a:p>
            <a:pPr marL="742950" indent="-742950" algn="l">
              <a:buAutoNum type="arabicPeriod"/>
            </a:pPr>
            <a:r>
              <a:rPr lang="ru-RU" sz="4000" dirty="0"/>
              <a:t>Доклад-презентация на тему «Как глобализация повлияла на уровень благосостояния китайского общества».</a:t>
            </a:r>
          </a:p>
          <a:p>
            <a:pPr marL="742950" indent="-742950" algn="l">
              <a:buAutoNum type="arabicPeriod"/>
            </a:pPr>
            <a:r>
              <a:rPr lang="ru-RU" sz="4000" dirty="0"/>
              <a:t>Доклад-презентация «Как я провела Масленицу».  </a:t>
            </a:r>
          </a:p>
          <a:p>
            <a:pPr marL="742950" indent="-742950" algn="l">
              <a:buAutoNum type="arabicPeriod"/>
            </a:pPr>
            <a:endParaRPr lang="ru-RU" sz="4000" dirty="0"/>
          </a:p>
        </p:txBody>
      </p:sp>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18682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7" name="Подзаголовок 2">
            <a:extLst>
              <a:ext uri="{FF2B5EF4-FFF2-40B4-BE49-F238E27FC236}">
                <a16:creationId xmlns:a16="http://schemas.microsoft.com/office/drawing/2014/main" id="{E0924B45-A165-AECF-2E77-38415A11E5B3}"/>
              </a:ext>
            </a:extLst>
          </p:cNvPr>
          <p:cNvSpPr>
            <a:spLocks noGrp="1"/>
          </p:cNvSpPr>
          <p:nvPr>
            <p:ph type="subTitle" idx="1"/>
          </p:nvPr>
        </p:nvSpPr>
        <p:spPr>
          <a:xfrm>
            <a:off x="552450" y="2014849"/>
            <a:ext cx="11087100" cy="1706546"/>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r>
              <a:rPr lang="ru-RU" sz="5400" b="1" dirty="0">
                <a:effectLst>
                  <a:outerShdw blurRad="38100" dist="38100" dir="2700000" algn="tl">
                    <a:srgbClr val="000000">
                      <a:alpha val="43137"/>
                    </a:srgbClr>
                  </a:outerShdw>
                </a:effectLst>
              </a:rPr>
              <a:t>Социальная структура общества.</a:t>
            </a:r>
            <a:br>
              <a:rPr lang="ru-RU" sz="5400" b="1" dirty="0">
                <a:effectLst>
                  <a:outerShdw blurRad="38100" dist="38100" dir="2700000" algn="tl">
                    <a:srgbClr val="000000">
                      <a:alpha val="43137"/>
                    </a:srgbClr>
                  </a:outerShdw>
                </a:effectLst>
              </a:rPr>
            </a:br>
            <a:r>
              <a:rPr lang="ru-RU" sz="5400" b="1" dirty="0">
                <a:effectLst>
                  <a:outerShdw blurRad="38100" dist="38100" dir="2700000" algn="tl">
                    <a:srgbClr val="000000">
                      <a:alpha val="43137"/>
                    </a:srgbClr>
                  </a:outerShdw>
                </a:effectLst>
              </a:rPr>
              <a:t>Богатые и бедные, средний класс.</a:t>
            </a:r>
            <a:endParaRPr lang="ru-RU" sz="5400" b="1" dirty="0">
              <a:solidFill>
                <a:srgbClr val="00487E"/>
              </a:solidFill>
              <a:effectLst>
                <a:outerShdw blurRad="38100" dist="38100" dir="2700000" algn="tl">
                  <a:srgbClr val="000000">
                    <a:alpha val="43137"/>
                  </a:srgbClr>
                </a:outerShdw>
              </a:effectLst>
            </a:endParaRPr>
          </a:p>
        </p:txBody>
      </p:sp>
      <p:sp>
        <p:nvSpPr>
          <p:cNvPr id="8" name="Заголовок 1">
            <a:extLst>
              <a:ext uri="{FF2B5EF4-FFF2-40B4-BE49-F238E27FC236}">
                <a16:creationId xmlns:a16="http://schemas.microsoft.com/office/drawing/2014/main" id="{2FEEA1D3-155C-32FE-4767-62BFBE5E7DD7}"/>
              </a:ext>
            </a:extLst>
          </p:cNvPr>
          <p:cNvSpPr txBox="1">
            <a:spLocks/>
          </p:cNvSpPr>
          <p:nvPr/>
        </p:nvSpPr>
        <p:spPr>
          <a:xfrm>
            <a:off x="1374460" y="295444"/>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Новые темы</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Заголовок 1">
            <a:extLst>
              <a:ext uri="{FF2B5EF4-FFF2-40B4-BE49-F238E27FC236}">
                <a16:creationId xmlns:a16="http://schemas.microsoft.com/office/drawing/2014/main" id="{EC4292DB-81E6-350C-07E3-C2507F3BC084}"/>
              </a:ext>
            </a:extLst>
          </p:cNvPr>
          <p:cNvSpPr txBox="1">
            <a:spLocks/>
          </p:cNvSpPr>
          <p:nvPr/>
        </p:nvSpPr>
        <p:spPr>
          <a:xfrm>
            <a:off x="552450" y="4233941"/>
            <a:ext cx="11087100" cy="1414150"/>
          </a:xfrm>
          <a:prstGeom prst="rect">
            <a:avLst/>
          </a:prstGeom>
          <a:gradFill>
            <a:gsLst>
              <a:gs pos="17000">
                <a:srgbClr val="CAE8AA"/>
              </a:gs>
              <a:gs pos="44000">
                <a:srgbClr val="E3F3CE"/>
              </a:gs>
              <a:gs pos="71000">
                <a:srgbClr val="CDFDCB"/>
              </a:gs>
              <a:gs pos="91000">
                <a:srgbClr val="BDD7EE"/>
              </a:gs>
            </a:gsLst>
            <a:lin ang="5400000" scaled="1"/>
          </a:gra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44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Batang" panose="02030600000101010101" pitchFamily="18" charset="-127"/>
                <a:ea typeface="Batang" panose="02030600000101010101" pitchFamily="18" charset="-127"/>
                <a:cs typeface="+mj-cs"/>
              </a:rPr>
              <a:t>Выражение причинно-следственных и условных  отношений</a:t>
            </a:r>
          </a:p>
        </p:txBody>
      </p:sp>
    </p:spTree>
    <p:extLst>
      <p:ext uri="{BB962C8B-B14F-4D97-AF65-F5344CB8AC3E}">
        <p14:creationId xmlns:p14="http://schemas.microsoft.com/office/powerpoint/2010/main" val="3508883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79378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00000"/>
              </a:lnSpc>
            </a:pPr>
            <a:r>
              <a:rPr lang="ru-RU" sz="2800" dirty="0">
                <a:effectLst/>
                <a:latin typeface="Times New Roman" panose="02020603050405020304" pitchFamily="18" charset="0"/>
                <a:ea typeface="Times New Roman" panose="02020603050405020304" pitchFamily="18" charset="0"/>
              </a:rPr>
              <a:t>Бедность в России воспроизводится и наследуется. Это самое грустное, что можно сказать о нашем сегодняшнем положении. Воспроизводство бедности — первый признак того, что в экономике и социальной сфере страны существуют не разрешимые пока противоречия.  Ведь демократическое общество — это общество равных возможностей для всех людей. И, значит, живя  и работая в таком обществе,  можно вырваться, выпрыгнуть из нищеты.  Иначе зачем  нам все травмы и жертвы, связанные с расслоением  и демократизацией? </a:t>
            </a:r>
            <a:r>
              <a:rPr lang="ru-RU" sz="2800" b="1" dirty="0">
                <a:effectLst/>
                <a:latin typeface="Times New Roman" panose="02020603050405020304" pitchFamily="18" charset="0"/>
                <a:ea typeface="Times New Roman" panose="02020603050405020304" pitchFamily="18" charset="0"/>
              </a:rPr>
              <a:t>Эту проблему комментирует Светлана Климова — главный специалист Фонда «Общественное мнение», старший научный сотрудник Института социологии Российской Академии наук (РАН). Бедные и бедность — зона ее профессионального интереса.</a:t>
            </a:r>
            <a:endParaRPr lang="ru-RU" sz="5400"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6100" dirty="0">
                <a:solidFill>
                  <a:srgbClr val="002060"/>
                </a:solidFill>
                <a:effectLst>
                  <a:outerShdw blurRad="38100" dist="38100" dir="2700000" algn="tl">
                    <a:srgbClr val="000000">
                      <a:alpha val="43137"/>
                    </a:srgbClr>
                  </a:outerShdw>
                </a:effectLst>
                <a:latin typeface="Calibri Light" panose="020F0302020204030204"/>
              </a:rPr>
              <a:t>Кто виноват? И что дальше?</a:t>
            </a:r>
            <a:endParaRPr lang="ru-RU" dirty="0">
              <a:solidFill>
                <a:srgbClr val="002060"/>
              </a:solidFill>
              <a:effectLst>
                <a:outerShdw blurRad="38100" dist="38100" dir="2700000" algn="tl">
                  <a:srgbClr val="000000">
                    <a:alpha val="43137"/>
                  </a:srgbClr>
                </a:outerShdw>
              </a:effectLst>
              <a:latin typeface="Calibri Light" panose="020F0302020204030204"/>
            </a:endParaRPr>
          </a:p>
        </p:txBody>
      </p:sp>
      <p:sp>
        <p:nvSpPr>
          <p:cNvPr id="6" name="TextBox 5">
            <a:extLst>
              <a:ext uri="{FF2B5EF4-FFF2-40B4-BE49-F238E27FC236}">
                <a16:creationId xmlns:a16="http://schemas.microsoft.com/office/drawing/2014/main" id="{DE21DC6A-98CB-0C2C-5E1F-8321E2105305}"/>
              </a:ext>
            </a:extLst>
          </p:cNvPr>
          <p:cNvSpPr txBox="1"/>
          <p:nvPr/>
        </p:nvSpPr>
        <p:spPr>
          <a:xfrm>
            <a:off x="6099314" y="6324672"/>
            <a:ext cx="6092686" cy="369332"/>
          </a:xfrm>
          <a:prstGeom prst="rect">
            <a:avLst/>
          </a:prstGeom>
          <a:noFill/>
        </p:spPr>
        <p:txBody>
          <a:bodyPr wrap="square">
            <a:spAutoFit/>
          </a:bodyPr>
          <a:lstStyle/>
          <a:p>
            <a:pPr indent="450215" algn="just"/>
            <a:r>
              <a:rPr lang="ru-RU" sz="1800" i="1" dirty="0">
                <a:effectLst/>
                <a:latin typeface="Times New Roman" panose="02020603050405020304" pitchFamily="18" charset="0"/>
                <a:ea typeface="Times New Roman" panose="02020603050405020304" pitchFamily="18" charset="0"/>
              </a:rPr>
              <a:t>Ирина </a:t>
            </a:r>
            <a:r>
              <a:rPr lang="ru-RU" sz="1800" i="1" dirty="0" err="1">
                <a:effectLst/>
                <a:latin typeface="Times New Roman" panose="02020603050405020304" pitchFamily="18" charset="0"/>
                <a:ea typeface="Times New Roman" panose="02020603050405020304" pitchFamily="18" charset="0"/>
              </a:rPr>
              <a:t>Ашумова</a:t>
            </a:r>
            <a:r>
              <a:rPr lang="ru-RU" sz="1800" i="1" dirty="0">
                <a:effectLst/>
                <a:latin typeface="Times New Roman" panose="02020603050405020304" pitchFamily="18" charset="0"/>
                <a:ea typeface="Times New Roman" panose="02020603050405020304" pitchFamily="18" charset="0"/>
              </a:rPr>
              <a:t>. Журнал «Огонек» № 43,  2004 г.</a:t>
            </a:r>
            <a:endParaRPr lang="ru-RU" sz="16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50975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50000"/>
              </a:lnSpc>
            </a:pPr>
            <a:r>
              <a:rPr lang="ru-RU" sz="3200" dirty="0">
                <a:latin typeface="Times New Roman" panose="02020603050405020304" pitchFamily="18" charset="0"/>
              </a:rPr>
              <a:t>— Бедность родителей — основная причина того, что дети не могут позволить себе хорошее образование, — говорит Климова. —  Распростра­ненный миф о бесплатности нашего среднего образования — именно миф. Потому что сейчас, чтобы окончить обыкновенную среднюю школу, надо сделать массу вложений. В прожиточный минимум эти вложения явно не укладываются. </a:t>
            </a:r>
            <a:endParaRPr lang="ru-RU" sz="6000"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6100" dirty="0">
                <a:solidFill>
                  <a:srgbClr val="002060"/>
                </a:solidFill>
                <a:effectLst>
                  <a:outerShdw blurRad="38100" dist="38100" dir="2700000" algn="tl">
                    <a:srgbClr val="000000">
                      <a:alpha val="43137"/>
                    </a:srgbClr>
                  </a:outerShdw>
                </a:effectLst>
                <a:latin typeface="Calibri Light" panose="020F0302020204030204"/>
              </a:rPr>
              <a:t>Кто виноват? И что дальше?</a:t>
            </a:r>
            <a:endParaRPr lang="ru-RU" dirty="0">
              <a:solidFill>
                <a:srgbClr val="002060"/>
              </a:solidFill>
              <a:effectLst>
                <a:outerShdw blurRad="38100" dist="38100" dir="2700000" algn="tl">
                  <a:srgbClr val="000000">
                    <a:alpha val="43137"/>
                  </a:srgbClr>
                </a:outerShdw>
              </a:effectLst>
              <a:latin typeface="Calibri Light" panose="020F0302020204030204"/>
            </a:endParaRPr>
          </a:p>
        </p:txBody>
      </p:sp>
      <p:sp>
        <p:nvSpPr>
          <p:cNvPr id="4" name="TextBox 3">
            <a:extLst>
              <a:ext uri="{FF2B5EF4-FFF2-40B4-BE49-F238E27FC236}">
                <a16:creationId xmlns:a16="http://schemas.microsoft.com/office/drawing/2014/main" id="{BC7B8549-7DF5-8EB8-ED95-BF327FE2023B}"/>
              </a:ext>
            </a:extLst>
          </p:cNvPr>
          <p:cNvSpPr txBox="1"/>
          <p:nvPr/>
        </p:nvSpPr>
        <p:spPr>
          <a:xfrm>
            <a:off x="6099314" y="6324672"/>
            <a:ext cx="6092686" cy="369332"/>
          </a:xfrm>
          <a:prstGeom prst="rect">
            <a:avLst/>
          </a:prstGeom>
          <a:noFill/>
        </p:spPr>
        <p:txBody>
          <a:bodyPr wrap="square">
            <a:spAutoFit/>
          </a:bodyPr>
          <a:lstStyle/>
          <a:p>
            <a:pPr indent="450215" algn="just"/>
            <a:r>
              <a:rPr lang="ru-RU" sz="1800" i="1" dirty="0">
                <a:effectLst/>
                <a:latin typeface="Times New Roman" panose="02020603050405020304" pitchFamily="18" charset="0"/>
                <a:ea typeface="Times New Roman" panose="02020603050405020304" pitchFamily="18" charset="0"/>
              </a:rPr>
              <a:t>Ирина </a:t>
            </a:r>
            <a:r>
              <a:rPr lang="ru-RU" sz="1800" i="1" dirty="0" err="1">
                <a:effectLst/>
                <a:latin typeface="Times New Roman" panose="02020603050405020304" pitchFamily="18" charset="0"/>
                <a:ea typeface="Times New Roman" panose="02020603050405020304" pitchFamily="18" charset="0"/>
              </a:rPr>
              <a:t>Ашумова</a:t>
            </a:r>
            <a:r>
              <a:rPr lang="ru-RU" sz="1800" i="1" dirty="0">
                <a:effectLst/>
                <a:latin typeface="Times New Roman" panose="02020603050405020304" pitchFamily="18" charset="0"/>
                <a:ea typeface="Times New Roman" panose="02020603050405020304" pitchFamily="18" charset="0"/>
              </a:rPr>
              <a:t>. Журнал «Огонек» № 43,  2004 г.</a:t>
            </a:r>
            <a:endParaRPr lang="ru-RU" sz="16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8137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00000"/>
              </a:lnSpc>
            </a:pPr>
            <a:r>
              <a:rPr lang="ru-RU" sz="3200" dirty="0">
                <a:latin typeface="Times New Roman" panose="02020603050405020304" pitchFamily="18" charset="0"/>
              </a:rPr>
              <a:t>Если государство не просто насос, который выкачивает деньги из страны, не просто группа людей, которая пользуется своим положением в личных целях и интересах, то заботиться о своих гражданах оно обязано. Прежде всего надо задуматься о главной потенциальной опасности для существующего строя — большой прослойки бедных, недовольных своим положением людей. Они уже всерьез обозлены и сдаваться не собираются. В Москве 20 октября прошла первая за долгое время акция бюджетников перед Белым домом — собралось около тысячи человек. </a:t>
            </a:r>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6100" dirty="0">
                <a:solidFill>
                  <a:srgbClr val="002060"/>
                </a:solidFill>
                <a:effectLst>
                  <a:outerShdw blurRad="38100" dist="38100" dir="2700000" algn="tl">
                    <a:srgbClr val="000000">
                      <a:alpha val="43137"/>
                    </a:srgbClr>
                  </a:outerShdw>
                </a:effectLst>
                <a:latin typeface="Calibri Light" panose="020F0302020204030204"/>
              </a:rPr>
              <a:t>Кто виноват? И что дальше?</a:t>
            </a:r>
            <a:endParaRPr lang="ru-RU" dirty="0">
              <a:solidFill>
                <a:srgbClr val="002060"/>
              </a:solidFill>
              <a:effectLst>
                <a:outerShdw blurRad="38100" dist="38100" dir="2700000" algn="tl">
                  <a:srgbClr val="000000">
                    <a:alpha val="43137"/>
                  </a:srgbClr>
                </a:outerShdw>
              </a:effectLst>
              <a:latin typeface="Calibri Light" panose="020F0302020204030204"/>
            </a:endParaRPr>
          </a:p>
        </p:txBody>
      </p:sp>
      <p:sp>
        <p:nvSpPr>
          <p:cNvPr id="4" name="TextBox 3">
            <a:extLst>
              <a:ext uri="{FF2B5EF4-FFF2-40B4-BE49-F238E27FC236}">
                <a16:creationId xmlns:a16="http://schemas.microsoft.com/office/drawing/2014/main" id="{28AA706E-914F-3A57-4A08-F0AE367F95D4}"/>
              </a:ext>
            </a:extLst>
          </p:cNvPr>
          <p:cNvSpPr txBox="1"/>
          <p:nvPr/>
        </p:nvSpPr>
        <p:spPr>
          <a:xfrm>
            <a:off x="6099314" y="6324672"/>
            <a:ext cx="6092686" cy="369332"/>
          </a:xfrm>
          <a:prstGeom prst="rect">
            <a:avLst/>
          </a:prstGeom>
          <a:noFill/>
        </p:spPr>
        <p:txBody>
          <a:bodyPr wrap="square">
            <a:spAutoFit/>
          </a:bodyPr>
          <a:lstStyle/>
          <a:p>
            <a:pPr indent="450215" algn="just"/>
            <a:r>
              <a:rPr lang="ru-RU" sz="1800" i="1" dirty="0">
                <a:effectLst/>
                <a:latin typeface="Times New Roman" panose="02020603050405020304" pitchFamily="18" charset="0"/>
                <a:ea typeface="Times New Roman" panose="02020603050405020304" pitchFamily="18" charset="0"/>
              </a:rPr>
              <a:t>Ирина </a:t>
            </a:r>
            <a:r>
              <a:rPr lang="ru-RU" sz="1800" i="1" dirty="0" err="1">
                <a:effectLst/>
                <a:latin typeface="Times New Roman" panose="02020603050405020304" pitchFamily="18" charset="0"/>
                <a:ea typeface="Times New Roman" panose="02020603050405020304" pitchFamily="18" charset="0"/>
              </a:rPr>
              <a:t>Ашумова</a:t>
            </a:r>
            <a:r>
              <a:rPr lang="ru-RU" sz="1800" i="1" dirty="0">
                <a:effectLst/>
                <a:latin typeface="Times New Roman" panose="02020603050405020304" pitchFamily="18" charset="0"/>
                <a:ea typeface="Times New Roman" panose="02020603050405020304" pitchFamily="18" charset="0"/>
              </a:rPr>
              <a:t>. Журнал «Огонек» № 43,  2004 г.</a:t>
            </a:r>
            <a:endParaRPr lang="ru-RU" sz="16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68605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200000"/>
              </a:lnSpc>
            </a:pPr>
            <a:r>
              <a:rPr lang="ru-RU" sz="3200" dirty="0">
                <a:effectLst/>
                <a:latin typeface="Times New Roman" panose="02020603050405020304" pitchFamily="18" charset="0"/>
                <a:ea typeface="Times New Roman" panose="02020603050405020304" pitchFamily="18" charset="0"/>
              </a:rPr>
              <a:t>Бедность была и в СССР. Но с его распадом население России разделилось на несколько почти не смешивающихся слоев. Именно их изолированность — одна из причин воспроизводства бедности, так как принцы  женятся на бедных девушках только  в сказках.</a:t>
            </a:r>
            <a:endParaRPr lang="ru-RU" sz="4800" dirty="0">
              <a:latin typeface="Times New Roman" panose="02020603050405020304" pitchFamily="18" charset="0"/>
            </a:endParaRPr>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6100" dirty="0">
                <a:solidFill>
                  <a:srgbClr val="002060"/>
                </a:solidFill>
                <a:effectLst>
                  <a:outerShdw blurRad="38100" dist="38100" dir="2700000" algn="tl">
                    <a:srgbClr val="000000">
                      <a:alpha val="43137"/>
                    </a:srgbClr>
                  </a:outerShdw>
                </a:effectLst>
                <a:latin typeface="Calibri Light" panose="020F0302020204030204"/>
              </a:rPr>
              <a:t>Кто виноват? И что дальше?</a:t>
            </a:r>
            <a:endParaRPr lang="ru-RU" dirty="0">
              <a:solidFill>
                <a:srgbClr val="002060"/>
              </a:solidFill>
              <a:effectLst>
                <a:outerShdw blurRad="38100" dist="38100" dir="2700000" algn="tl">
                  <a:srgbClr val="000000">
                    <a:alpha val="43137"/>
                  </a:srgbClr>
                </a:outerShdw>
              </a:effectLst>
              <a:latin typeface="Calibri Light" panose="020F0302020204030204"/>
            </a:endParaRPr>
          </a:p>
        </p:txBody>
      </p:sp>
      <p:sp>
        <p:nvSpPr>
          <p:cNvPr id="4" name="TextBox 3">
            <a:extLst>
              <a:ext uri="{FF2B5EF4-FFF2-40B4-BE49-F238E27FC236}">
                <a16:creationId xmlns:a16="http://schemas.microsoft.com/office/drawing/2014/main" id="{28AA706E-914F-3A57-4A08-F0AE367F95D4}"/>
              </a:ext>
            </a:extLst>
          </p:cNvPr>
          <p:cNvSpPr txBox="1"/>
          <p:nvPr/>
        </p:nvSpPr>
        <p:spPr>
          <a:xfrm>
            <a:off x="6099314" y="6324672"/>
            <a:ext cx="6092686" cy="369332"/>
          </a:xfrm>
          <a:prstGeom prst="rect">
            <a:avLst/>
          </a:prstGeom>
          <a:noFill/>
        </p:spPr>
        <p:txBody>
          <a:bodyPr wrap="square">
            <a:spAutoFit/>
          </a:bodyPr>
          <a:lstStyle/>
          <a:p>
            <a:pPr indent="450215" algn="just"/>
            <a:r>
              <a:rPr lang="ru-RU" sz="1800" i="1" dirty="0">
                <a:effectLst/>
                <a:latin typeface="Times New Roman" panose="02020603050405020304" pitchFamily="18" charset="0"/>
                <a:ea typeface="Times New Roman" panose="02020603050405020304" pitchFamily="18" charset="0"/>
              </a:rPr>
              <a:t>Ирина </a:t>
            </a:r>
            <a:r>
              <a:rPr lang="ru-RU" sz="1800" i="1" dirty="0" err="1">
                <a:effectLst/>
                <a:latin typeface="Times New Roman" panose="02020603050405020304" pitchFamily="18" charset="0"/>
                <a:ea typeface="Times New Roman" panose="02020603050405020304" pitchFamily="18" charset="0"/>
              </a:rPr>
              <a:t>Ашумова</a:t>
            </a:r>
            <a:r>
              <a:rPr lang="ru-RU" sz="1800" i="1" dirty="0">
                <a:effectLst/>
                <a:latin typeface="Times New Roman" panose="02020603050405020304" pitchFamily="18" charset="0"/>
                <a:ea typeface="Times New Roman" panose="02020603050405020304" pitchFamily="18" charset="0"/>
              </a:rPr>
              <a:t>. Журнал «Огонек» № 43,  2004 г.</a:t>
            </a:r>
            <a:endParaRPr lang="ru-RU" sz="16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7654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00000"/>
              </a:lnSpc>
            </a:pPr>
            <a:r>
              <a:rPr lang="ru-RU" sz="3100" b="1" dirty="0">
                <a:effectLst/>
                <a:latin typeface="Calibri" panose="020F0502020204030204" pitchFamily="34" charset="0"/>
                <a:ea typeface="Times New Roman" panose="02020603050405020304" pitchFamily="18" charset="0"/>
                <a:cs typeface="Times New Roman" panose="02020603050405020304" pitchFamily="18" charset="0"/>
              </a:rPr>
              <a:t>—</a:t>
            </a:r>
            <a:r>
              <a:rPr lang="ru-RU" sz="3100" b="1" dirty="0">
                <a:effectLst/>
                <a:latin typeface="Times New Roman" panose="02020603050405020304" pitchFamily="18" charset="0"/>
                <a:ea typeface="Times New Roman" panose="02020603050405020304" pitchFamily="18" charset="0"/>
              </a:rPr>
              <a:t> А как вам кажется, в ближайшее время бедных у нас станет больше?</a:t>
            </a:r>
            <a:endParaRPr lang="ru-RU" sz="3100" dirty="0">
              <a:effectLst/>
              <a:latin typeface="Times New Roman" panose="02020603050405020304" pitchFamily="18" charset="0"/>
              <a:ea typeface="Times New Roman" panose="02020603050405020304" pitchFamily="18" charset="0"/>
            </a:endParaRPr>
          </a:p>
          <a:p>
            <a:pPr indent="450215" algn="just">
              <a:lnSpc>
                <a:spcPct val="100000"/>
              </a:lnSpc>
            </a:pPr>
            <a:r>
              <a:rPr lang="ru-RU" sz="3100" dirty="0">
                <a:effectLst/>
                <a:latin typeface="Calibri" panose="020F0502020204030204" pitchFamily="34" charset="0"/>
                <a:ea typeface="Times New Roman" panose="02020603050405020304" pitchFamily="18" charset="0"/>
                <a:cs typeface="Times New Roman" panose="02020603050405020304" pitchFamily="18" charset="0"/>
              </a:rPr>
              <a:t>—</a:t>
            </a:r>
            <a:r>
              <a:rPr lang="ru-RU" sz="3100" dirty="0">
                <a:effectLst/>
                <a:latin typeface="Times New Roman" panose="02020603050405020304" pitchFamily="18" charset="0"/>
                <a:ea typeface="Times New Roman" panose="02020603050405020304" pitchFamily="18" charset="0"/>
              </a:rPr>
              <a:t> Если упадут цены на нефть, то да. Вообще же ситуация стабильная. Процент бедных в обществе останется прежним — одна треть. Никакое нефтяное богатство не приведет к изменению этой пропорции. Богатые станут богаче, но больше их не будет, ибо бедные не смогут ничего сделать для достижения богатства.  За чертой бедности оказываются здоровые зрелые люди, имеющие работу, не просто работающие, но занятые квалифи­цированным трудом. Это главный наш современный парадокс.</a:t>
            </a:r>
            <a:endParaRPr lang="ru-RU" sz="3100" dirty="0">
              <a:latin typeface="Times New Roman" panose="02020603050405020304" pitchFamily="18" charset="0"/>
            </a:endParaRPr>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6100" dirty="0">
                <a:solidFill>
                  <a:srgbClr val="002060"/>
                </a:solidFill>
                <a:effectLst>
                  <a:outerShdw blurRad="38100" dist="38100" dir="2700000" algn="tl">
                    <a:srgbClr val="000000">
                      <a:alpha val="43137"/>
                    </a:srgbClr>
                  </a:outerShdw>
                </a:effectLst>
                <a:latin typeface="Calibri Light" panose="020F0302020204030204"/>
              </a:rPr>
              <a:t>Кто виноват? И что дальше?</a:t>
            </a:r>
            <a:endParaRPr lang="ru-RU" dirty="0">
              <a:solidFill>
                <a:srgbClr val="002060"/>
              </a:solidFill>
              <a:effectLst>
                <a:outerShdw blurRad="38100" dist="38100" dir="2700000" algn="tl">
                  <a:srgbClr val="000000">
                    <a:alpha val="43137"/>
                  </a:srgbClr>
                </a:outerShdw>
              </a:effectLst>
              <a:latin typeface="Calibri Light" panose="020F0302020204030204"/>
            </a:endParaRPr>
          </a:p>
        </p:txBody>
      </p:sp>
      <p:sp>
        <p:nvSpPr>
          <p:cNvPr id="4" name="TextBox 3">
            <a:extLst>
              <a:ext uri="{FF2B5EF4-FFF2-40B4-BE49-F238E27FC236}">
                <a16:creationId xmlns:a16="http://schemas.microsoft.com/office/drawing/2014/main" id="{28AA706E-914F-3A57-4A08-F0AE367F95D4}"/>
              </a:ext>
            </a:extLst>
          </p:cNvPr>
          <p:cNvSpPr txBox="1"/>
          <p:nvPr/>
        </p:nvSpPr>
        <p:spPr>
          <a:xfrm>
            <a:off x="6099314" y="6324672"/>
            <a:ext cx="6092686" cy="369332"/>
          </a:xfrm>
          <a:prstGeom prst="rect">
            <a:avLst/>
          </a:prstGeom>
          <a:noFill/>
        </p:spPr>
        <p:txBody>
          <a:bodyPr wrap="square">
            <a:spAutoFit/>
          </a:bodyPr>
          <a:lstStyle/>
          <a:p>
            <a:pPr indent="450215" algn="just"/>
            <a:r>
              <a:rPr lang="ru-RU" sz="1800" i="1" dirty="0">
                <a:effectLst/>
                <a:latin typeface="Times New Roman" panose="02020603050405020304" pitchFamily="18" charset="0"/>
                <a:ea typeface="Times New Roman" panose="02020603050405020304" pitchFamily="18" charset="0"/>
              </a:rPr>
              <a:t>Ирина </a:t>
            </a:r>
            <a:r>
              <a:rPr lang="ru-RU" sz="1800" i="1" dirty="0" err="1">
                <a:effectLst/>
                <a:latin typeface="Times New Roman" panose="02020603050405020304" pitchFamily="18" charset="0"/>
                <a:ea typeface="Times New Roman" panose="02020603050405020304" pitchFamily="18" charset="0"/>
              </a:rPr>
              <a:t>Ашумова</a:t>
            </a:r>
            <a:r>
              <a:rPr lang="ru-RU" sz="1800" i="1" dirty="0">
                <a:effectLst/>
                <a:latin typeface="Times New Roman" panose="02020603050405020304" pitchFamily="18" charset="0"/>
                <a:ea typeface="Times New Roman" panose="02020603050405020304" pitchFamily="18" charset="0"/>
              </a:rPr>
              <a:t>. Журнал «Огонек» № 43,  2004 г.</a:t>
            </a:r>
            <a:endParaRPr lang="ru-RU" sz="16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16531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r>
              <a:rPr lang="ru-RU" b="1" dirty="0">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Ответьте на вопросы по прочитанному тексту.</a:t>
            </a:r>
          </a:p>
          <a:p>
            <a:pPr indent="450215" algn="just"/>
            <a:r>
              <a:rPr lang="ru-RU" dirty="0">
                <a:effectLst/>
                <a:latin typeface="Times New Roman" panose="02020603050405020304" pitchFamily="18" charset="0"/>
                <a:ea typeface="Times New Roman" panose="02020603050405020304" pitchFamily="18" charset="0"/>
              </a:rPr>
              <a:t>1. Откуда в России бедность?</a:t>
            </a:r>
          </a:p>
          <a:p>
            <a:pPr indent="450215" algn="just"/>
            <a:r>
              <a:rPr lang="ru-RU" dirty="0">
                <a:effectLst/>
                <a:latin typeface="Times New Roman" panose="02020603050405020304" pitchFamily="18" charset="0"/>
                <a:ea typeface="Times New Roman" panose="02020603050405020304" pitchFamily="18" charset="0"/>
              </a:rPr>
              <a:t>2. На какие проблемы указывает воспроизводство бедности?</a:t>
            </a:r>
          </a:p>
          <a:p>
            <a:pPr indent="450215" algn="just"/>
            <a:r>
              <a:rPr lang="ru-RU" dirty="0">
                <a:effectLst/>
                <a:latin typeface="Times New Roman" panose="02020603050405020304" pitchFamily="18" charset="0"/>
                <a:ea typeface="Times New Roman" panose="02020603050405020304" pitchFamily="18" charset="0"/>
              </a:rPr>
              <a:t>3. Почему некоторые дети не могут получить хорошее образование?</a:t>
            </a:r>
          </a:p>
          <a:p>
            <a:pPr indent="450215" algn="just"/>
            <a:r>
              <a:rPr lang="ru-RU" dirty="0">
                <a:effectLst/>
                <a:latin typeface="Times New Roman" panose="02020603050405020304" pitchFamily="18" charset="0"/>
                <a:ea typeface="Times New Roman" panose="02020603050405020304" pitchFamily="18" charset="0"/>
              </a:rPr>
              <a:t>4. О чем прежде всего надо задуматься государству?</a:t>
            </a:r>
          </a:p>
          <a:p>
            <a:pPr indent="450215" algn="just"/>
            <a:r>
              <a:rPr lang="ru-RU" dirty="0">
                <a:effectLst/>
                <a:latin typeface="Times New Roman" panose="02020603050405020304" pitchFamily="18" charset="0"/>
                <a:ea typeface="Times New Roman" panose="02020603050405020304" pitchFamily="18" charset="0"/>
              </a:rPr>
              <a:t>5. Приведите пример из текста, показывающий, что в российском обществе есть большая прослойка людей, недовольных своим положением.</a:t>
            </a:r>
          </a:p>
          <a:p>
            <a:pPr indent="450215" algn="just"/>
            <a:r>
              <a:rPr lang="ru-RU" dirty="0">
                <a:effectLst/>
                <a:latin typeface="Times New Roman" panose="02020603050405020304" pitchFamily="18" charset="0"/>
                <a:ea typeface="Times New Roman" panose="02020603050405020304" pitchFamily="18" charset="0"/>
              </a:rPr>
              <a:t>6. Была ли бедность в СССР?</a:t>
            </a:r>
          </a:p>
          <a:p>
            <a:pPr indent="450215" algn="just"/>
            <a:r>
              <a:rPr lang="ru-RU" dirty="0">
                <a:effectLst/>
                <a:latin typeface="Times New Roman" panose="02020603050405020304" pitchFamily="18" charset="0"/>
                <a:ea typeface="Times New Roman" panose="02020603050405020304" pitchFamily="18" charset="0"/>
              </a:rPr>
              <a:t>7. Что стало с населением России после распада СССР?</a:t>
            </a:r>
          </a:p>
          <a:p>
            <a:pPr indent="450215" algn="just"/>
            <a:r>
              <a:rPr lang="ru-RU" dirty="0">
                <a:effectLst/>
                <a:latin typeface="Times New Roman" panose="02020603050405020304" pitchFamily="18" charset="0"/>
                <a:ea typeface="Times New Roman" panose="02020603050405020304" pitchFamily="18" charset="0"/>
              </a:rPr>
              <a:t>8. Назовите одну из причин воспроизводства бедности в России. Поясните ее.</a:t>
            </a:r>
          </a:p>
          <a:p>
            <a:pPr indent="450215" algn="just"/>
            <a:r>
              <a:rPr lang="ru-RU" dirty="0">
                <a:effectLst/>
                <a:latin typeface="Times New Roman" panose="02020603050405020304" pitchFamily="18" charset="0"/>
                <a:ea typeface="Times New Roman" panose="02020603050405020304" pitchFamily="18" charset="0"/>
              </a:rPr>
              <a:t>9. Как изменится количество бедных людей в России в ближайшее время?</a:t>
            </a:r>
          </a:p>
          <a:p>
            <a:pPr indent="450215" algn="just"/>
            <a:r>
              <a:rPr lang="ru-RU" dirty="0">
                <a:effectLst/>
                <a:latin typeface="Times New Roman" panose="02020603050405020304" pitchFamily="18" charset="0"/>
                <a:ea typeface="Times New Roman" panose="02020603050405020304" pitchFamily="18" charset="0"/>
              </a:rPr>
              <a:t>10.  В чем состоит главный современный парадокс бедности в России? </a:t>
            </a:r>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6100" dirty="0">
                <a:solidFill>
                  <a:srgbClr val="002060"/>
                </a:solidFill>
                <a:effectLst>
                  <a:outerShdw blurRad="38100" dist="38100" dir="2700000" algn="tl">
                    <a:srgbClr val="000000">
                      <a:alpha val="43137"/>
                    </a:srgbClr>
                  </a:outerShdw>
                </a:effectLst>
                <a:latin typeface="Calibri Light" panose="020F0302020204030204"/>
              </a:rPr>
              <a:t>Кто виноват? И что дальше?</a:t>
            </a:r>
            <a:endParaRPr lang="ru-RU" dirty="0">
              <a:solidFill>
                <a:srgbClr val="002060"/>
              </a:solidFill>
              <a:effectLst>
                <a:outerShdw blurRad="38100" dist="38100" dir="2700000" algn="tl">
                  <a:srgbClr val="000000">
                    <a:alpha val="43137"/>
                  </a:srgbClr>
                </a:outerShdw>
              </a:effectLst>
              <a:latin typeface="Calibri Light" panose="020F0302020204030204"/>
            </a:endParaRPr>
          </a:p>
        </p:txBody>
      </p:sp>
    </p:spTree>
    <p:extLst>
      <p:ext uri="{BB962C8B-B14F-4D97-AF65-F5344CB8AC3E}">
        <p14:creationId xmlns:p14="http://schemas.microsoft.com/office/powerpoint/2010/main" val="4137239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00000"/>
              </a:lnSpc>
            </a:pPr>
            <a:endParaRPr lang="ru-RU" sz="3100" dirty="0">
              <a:latin typeface="Times New Roman" panose="02020603050405020304" pitchFamily="18" charset="0"/>
            </a:endParaRPr>
          </a:p>
          <a:p>
            <a:pPr indent="450215" algn="just">
              <a:lnSpc>
                <a:spcPct val="100000"/>
              </a:lnSpc>
            </a:pPr>
            <a:endParaRPr lang="ru-RU" sz="3100" dirty="0">
              <a:latin typeface="Times New Roman" panose="02020603050405020304" pitchFamily="18" charset="0"/>
            </a:endParaRPr>
          </a:p>
          <a:p>
            <a:pPr indent="450215" algn="just">
              <a:lnSpc>
                <a:spcPct val="100000"/>
              </a:lnSpc>
            </a:pPr>
            <a:r>
              <a:rPr lang="ru-RU" sz="3100" dirty="0">
                <a:latin typeface="Times New Roman" panose="02020603050405020304" pitchFamily="18" charset="0"/>
              </a:rPr>
              <a:t>Обратите внимание на год издания. Как вы думаете, актуально ли содержание статьи сейчас? Аргументируйте.</a:t>
            </a:r>
          </a:p>
          <a:p>
            <a:pPr indent="450215" algn="just">
              <a:lnSpc>
                <a:spcPct val="100000"/>
              </a:lnSpc>
            </a:pPr>
            <a:endParaRPr lang="ru-RU" sz="3100" dirty="0">
              <a:latin typeface="Times New Roman" panose="02020603050405020304" pitchFamily="18" charset="0"/>
            </a:endParaRPr>
          </a:p>
          <a:p>
            <a:pPr indent="450215" algn="just">
              <a:lnSpc>
                <a:spcPct val="100000"/>
              </a:lnSpc>
            </a:pPr>
            <a:r>
              <a:rPr lang="ru-RU" sz="3100" dirty="0">
                <a:latin typeface="Times New Roman" panose="02020603050405020304" pitchFamily="18" charset="0"/>
              </a:rPr>
              <a:t>Существуют ли подобные проблемы в вашей стране? Расскажите подробнее.</a:t>
            </a:r>
          </a:p>
          <a:p>
            <a:pPr indent="450215" algn="just">
              <a:lnSpc>
                <a:spcPct val="100000"/>
              </a:lnSpc>
            </a:pPr>
            <a:endParaRPr lang="ru-RU" sz="3100" dirty="0">
              <a:latin typeface="Times New Roman" panose="02020603050405020304" pitchFamily="18" charset="0"/>
            </a:endParaRPr>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6100" dirty="0">
                <a:solidFill>
                  <a:srgbClr val="002060"/>
                </a:solidFill>
                <a:effectLst>
                  <a:outerShdw blurRad="38100" dist="38100" dir="2700000" algn="tl">
                    <a:srgbClr val="000000">
                      <a:alpha val="43137"/>
                    </a:srgbClr>
                  </a:outerShdw>
                </a:effectLst>
                <a:latin typeface="Calibri Light" panose="020F0302020204030204"/>
              </a:rPr>
              <a:t>Кто виноват? И что дальше?</a:t>
            </a:r>
            <a:endParaRPr lang="ru-RU" dirty="0">
              <a:solidFill>
                <a:srgbClr val="002060"/>
              </a:solidFill>
              <a:effectLst>
                <a:outerShdw blurRad="38100" dist="38100" dir="2700000" algn="tl">
                  <a:srgbClr val="000000">
                    <a:alpha val="43137"/>
                  </a:srgbClr>
                </a:outerShdw>
              </a:effectLst>
              <a:latin typeface="Calibri Light" panose="020F0302020204030204"/>
            </a:endParaRPr>
          </a:p>
        </p:txBody>
      </p:sp>
      <p:sp>
        <p:nvSpPr>
          <p:cNvPr id="4" name="TextBox 3">
            <a:extLst>
              <a:ext uri="{FF2B5EF4-FFF2-40B4-BE49-F238E27FC236}">
                <a16:creationId xmlns:a16="http://schemas.microsoft.com/office/drawing/2014/main" id="{28AA706E-914F-3A57-4A08-F0AE367F95D4}"/>
              </a:ext>
            </a:extLst>
          </p:cNvPr>
          <p:cNvSpPr txBox="1"/>
          <p:nvPr/>
        </p:nvSpPr>
        <p:spPr>
          <a:xfrm>
            <a:off x="1948070" y="1136446"/>
            <a:ext cx="8587407" cy="584775"/>
          </a:xfrm>
          <a:prstGeom prst="rect">
            <a:avLst/>
          </a:prstGeom>
          <a:noFill/>
        </p:spPr>
        <p:txBody>
          <a:bodyPr wrap="square">
            <a:spAutoFit/>
          </a:bodyPr>
          <a:lstStyle/>
          <a:p>
            <a:pPr indent="450215" algn="just"/>
            <a:r>
              <a:rPr lang="ru-RU" sz="2800" i="1" dirty="0">
                <a:effectLst/>
                <a:latin typeface="Times New Roman" panose="02020603050405020304" pitchFamily="18" charset="0"/>
                <a:ea typeface="Times New Roman" panose="02020603050405020304" pitchFamily="18" charset="0"/>
              </a:rPr>
              <a:t>Ирина </a:t>
            </a:r>
            <a:r>
              <a:rPr lang="ru-RU" sz="2800" i="1" dirty="0" err="1">
                <a:effectLst/>
                <a:latin typeface="Times New Roman" panose="02020603050405020304" pitchFamily="18" charset="0"/>
                <a:ea typeface="Times New Roman" panose="02020603050405020304" pitchFamily="18" charset="0"/>
              </a:rPr>
              <a:t>Ашумова</a:t>
            </a:r>
            <a:r>
              <a:rPr lang="ru-RU" sz="2800" i="1" dirty="0">
                <a:effectLst/>
                <a:latin typeface="Times New Roman" panose="02020603050405020304" pitchFamily="18" charset="0"/>
                <a:ea typeface="Times New Roman" panose="02020603050405020304" pitchFamily="18" charset="0"/>
              </a:rPr>
              <a:t>. Журнал «Огонек» № 43,  </a:t>
            </a:r>
            <a:r>
              <a:rPr lang="ru-RU" sz="3200" b="1" i="1" dirty="0">
                <a:effectLst/>
                <a:latin typeface="Times New Roman" panose="02020603050405020304" pitchFamily="18" charset="0"/>
                <a:ea typeface="Times New Roman" panose="02020603050405020304" pitchFamily="18" charset="0"/>
              </a:rPr>
              <a:t>2004 </a:t>
            </a:r>
            <a:r>
              <a:rPr lang="ru-RU" sz="2800" i="1" dirty="0">
                <a:effectLst/>
                <a:latin typeface="Times New Roman" panose="02020603050405020304" pitchFamily="18" charset="0"/>
                <a:ea typeface="Times New Roman" panose="02020603050405020304" pitchFamily="18" charset="0"/>
              </a:rPr>
              <a:t>г.</a:t>
            </a:r>
            <a:endParaRPr lang="ru-RU" sz="24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1127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258417" y="1423962"/>
            <a:ext cx="11549270" cy="5078313"/>
          </a:xfrm>
          <a:prstGeom prst="rect">
            <a:avLst/>
          </a:prstGeom>
          <a:noFill/>
        </p:spPr>
        <p:txBody>
          <a:bodyPr wrap="square">
            <a:spAutoFit/>
          </a:bodyPr>
          <a:lstStyle/>
          <a:p>
            <a:r>
              <a:rPr lang="ru-RU" sz="2400" b="0" i="0" u="none" strike="noStrike" baseline="0" dirty="0">
                <a:solidFill>
                  <a:prstClr val="black"/>
                </a:solidFill>
                <a:latin typeface="Times New Roman" panose="02020603050405020304" pitchFamily="18" charset="0"/>
              </a:rPr>
              <a:t>Причинные отношения выражаются в русском языке двумя способами:</a:t>
            </a:r>
            <a:endParaRPr lang="ru-RU" sz="1200" b="0" i="0" u="none" strike="noStrike" baseline="0" dirty="0">
              <a:solidFill>
                <a:prstClr val="black"/>
              </a:solidFill>
              <a:latin typeface="Times New Roman" panose="02020603050405020304" pitchFamily="18" charset="0"/>
            </a:endParaRPr>
          </a:p>
          <a:p>
            <a:r>
              <a:rPr lang="ru-RU" sz="2400" b="0" i="0" u="none" strike="noStrike" baseline="0" dirty="0">
                <a:solidFill>
                  <a:prstClr val="black"/>
                </a:solidFill>
                <a:latin typeface="Times New Roman" panose="02020603050405020304" pitchFamily="18" charset="0"/>
              </a:rPr>
              <a:t>   а) в простом предложении с помощью предлогов;</a:t>
            </a:r>
            <a:endParaRPr lang="ru-RU" sz="1200" b="0" i="0" u="none" strike="noStrike" baseline="0" dirty="0">
              <a:solidFill>
                <a:prstClr val="black"/>
              </a:solidFill>
              <a:latin typeface="Times New Roman" panose="02020603050405020304" pitchFamily="18" charset="0"/>
            </a:endParaRPr>
          </a:p>
          <a:p>
            <a:r>
              <a:rPr lang="ru-RU" sz="2400" b="0" i="0" u="none" strike="noStrike" baseline="0" dirty="0">
                <a:solidFill>
                  <a:prstClr val="black"/>
                </a:solidFill>
                <a:latin typeface="Times New Roman" panose="02020603050405020304" pitchFamily="18" charset="0"/>
              </a:rPr>
              <a:t>   б) в сложном (сложноподчинённом) предложении с помощью союзов.</a:t>
            </a:r>
            <a:endParaRPr lang="ru-RU" sz="1200" b="0" i="0" u="none" strike="noStrike" baseline="0" dirty="0">
              <a:solidFill>
                <a:prstClr val="black"/>
              </a:solidFill>
              <a:latin typeface="Times New Roman" panose="02020603050405020304" pitchFamily="18" charset="0"/>
            </a:endParaRPr>
          </a:p>
          <a:p>
            <a:endParaRPr lang="ru-RU" sz="2400" b="0" i="0" u="none" strike="noStrike" baseline="0" dirty="0">
              <a:solidFill>
                <a:prstClr val="black"/>
              </a:solidFill>
              <a:latin typeface="Times New Roman" panose="02020603050405020304" pitchFamily="18" charset="0"/>
            </a:endParaRPr>
          </a:p>
          <a:p>
            <a:r>
              <a:rPr lang="ru-RU" sz="2400" b="0" i="0" u="none" strike="noStrike" baseline="0" dirty="0">
                <a:solidFill>
                  <a:prstClr val="black"/>
                </a:solidFill>
                <a:latin typeface="Times New Roman" panose="02020603050405020304" pitchFamily="18" charset="0"/>
              </a:rPr>
              <a:t>Для выражения причинных отношений в </a:t>
            </a: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простом</a:t>
            </a:r>
            <a:r>
              <a:rPr lang="ru-RU" sz="2400" b="0" i="0" u="none" strike="noStrike" baseline="0" dirty="0">
                <a:solidFill>
                  <a:prstClr val="black"/>
                </a:solidFill>
                <a:latin typeface="Times New Roman" panose="02020603050405020304" pitchFamily="18" charset="0"/>
              </a:rPr>
              <a:t> предложении используются следующие грамматические конструкции.</a:t>
            </a:r>
            <a:endParaRPr lang="ru-RU" sz="1200" b="0" i="0" u="none" strike="noStrike" baseline="0" dirty="0">
              <a:solidFill>
                <a:prstClr val="black"/>
              </a:solidFill>
              <a:latin typeface="Times New Roman" panose="02020603050405020304" pitchFamily="18" charset="0"/>
            </a:endParaRPr>
          </a:p>
          <a:p>
            <a:endParaRPr lang="ru-RU" sz="2400" b="0" i="0" u="none" strike="noStrike" baseline="0" dirty="0">
              <a:solidFill>
                <a:prstClr val="black"/>
              </a:solidFill>
              <a:latin typeface="Times New Roman" panose="02020603050405020304" pitchFamily="18" charset="0"/>
            </a:endParaRPr>
          </a:p>
          <a:p>
            <a:r>
              <a:rPr lang="ru-RU" sz="3600" b="1" dirty="0">
                <a:solidFill>
                  <a:srgbClr val="70AD47">
                    <a:lumMod val="50000"/>
                  </a:srgbClr>
                </a:solidFill>
                <a:latin typeface="Batang" panose="02030600000101010101" pitchFamily="18" charset="-127"/>
                <a:ea typeface="Batang" panose="02030600000101010101" pitchFamily="18" charset="-127"/>
                <a:cs typeface="+mj-cs"/>
              </a:rPr>
              <a:t>1</a:t>
            </a:r>
            <a:r>
              <a:rPr lang="ru-RU" sz="2400" b="0" i="0" u="none" strike="noStrike" baseline="0" dirty="0">
                <a:solidFill>
                  <a:prstClr val="black"/>
                </a:solidFill>
                <a:latin typeface="Times New Roman" panose="02020603050405020304" pitchFamily="18" charset="0"/>
              </a:rPr>
              <a:t>. Предлог </a:t>
            </a:r>
            <a:r>
              <a:rPr lang="ru-RU" sz="2400" b="1" i="0" u="none" strike="noStrike" baseline="0" dirty="0">
                <a:solidFill>
                  <a:prstClr val="black"/>
                </a:solidFill>
                <a:latin typeface="Times New Roman" panose="02020603050405020304" pitchFamily="18" charset="0"/>
              </a:rPr>
              <a:t>ИЗ-ЗА </a:t>
            </a:r>
            <a:r>
              <a:rPr lang="ru-RU" sz="2400" b="0" i="0" u="none" strike="noStrike" baseline="0" dirty="0">
                <a:solidFill>
                  <a:prstClr val="black"/>
                </a:solidFill>
                <a:latin typeface="Times New Roman" panose="02020603050405020304" pitchFamily="18" charset="0"/>
              </a:rPr>
              <a:t>+ </a:t>
            </a:r>
            <a:r>
              <a:rPr lang="ru-RU" sz="2400" b="1" i="0" u="none" strike="noStrike" baseline="0" dirty="0">
                <a:solidFill>
                  <a:prstClr val="black"/>
                </a:solidFill>
                <a:latin typeface="Times New Roman" panose="02020603050405020304" pitchFamily="18" charset="0"/>
              </a:rPr>
              <a:t>Р. п. </a:t>
            </a:r>
            <a:r>
              <a:rPr lang="ru-RU" sz="2400" b="0" i="0" u="none" strike="noStrike" baseline="0" dirty="0">
                <a:solidFill>
                  <a:prstClr val="black"/>
                </a:solidFill>
                <a:latin typeface="Times New Roman" panose="02020603050405020304" pitchFamily="18" charset="0"/>
              </a:rPr>
              <a:t>существительных, местоимений.</a:t>
            </a:r>
            <a:endParaRPr lang="ru-RU" sz="1200" b="0" i="0" u="none" strike="noStrike" baseline="0" dirty="0">
              <a:solidFill>
                <a:prstClr val="black"/>
              </a:solidFill>
              <a:latin typeface="Times New Roman" panose="02020603050405020304" pitchFamily="18" charset="0"/>
            </a:endParaRPr>
          </a:p>
          <a:p>
            <a:r>
              <a:rPr lang="ru-RU" sz="2400" b="0" i="0" u="none" strike="noStrike" baseline="0" dirty="0">
                <a:solidFill>
                  <a:prstClr val="black"/>
                </a:solidFill>
                <a:latin typeface="Times New Roman" panose="02020603050405020304" pitchFamily="18" charset="0"/>
              </a:rPr>
              <a:t>Вопросы:     </a:t>
            </a:r>
            <a:r>
              <a:rPr lang="ru-RU" sz="2400" b="0" i="0" u="none" strike="noStrike" baseline="0" dirty="0">
                <a:solidFill>
                  <a:prstClr val="black"/>
                </a:solidFill>
                <a:latin typeface="+mj-lt"/>
              </a:rPr>
              <a:t>из-за кого? из-за чего?</a:t>
            </a:r>
            <a:endParaRPr lang="ru-RU" sz="1200" b="0" i="0" u="none" strike="noStrike" baseline="0" dirty="0">
              <a:solidFill>
                <a:prstClr val="black"/>
              </a:solidFill>
              <a:latin typeface="+mj-lt"/>
            </a:endParaRPr>
          </a:p>
          <a:p>
            <a:r>
              <a:rPr lang="ru-RU" sz="2400" b="0" i="0" u="none" strike="noStrike" baseline="0" dirty="0">
                <a:solidFill>
                  <a:prstClr val="black"/>
                </a:solidFill>
                <a:latin typeface="Times New Roman" panose="02020603050405020304" pitchFamily="18" charset="0"/>
              </a:rPr>
              <a:t>Данная конструкция употребляется для выражения причины, которая приводит к </a:t>
            </a:r>
            <a:r>
              <a:rPr lang="ru-RU" sz="2400" b="1" i="0" u="none" strike="noStrike" baseline="0" dirty="0">
                <a:solidFill>
                  <a:srgbClr val="C00000"/>
                </a:solidFill>
                <a:latin typeface="Times New Roman" panose="02020603050405020304" pitchFamily="18" charset="0"/>
              </a:rPr>
              <a:t>нежелательному</a:t>
            </a:r>
            <a:r>
              <a:rPr lang="ru-RU" sz="2400" b="0" i="0" u="none" strike="noStrike" baseline="0" dirty="0">
                <a:solidFill>
                  <a:prstClr val="black"/>
                </a:solidFill>
                <a:latin typeface="Times New Roman" panose="02020603050405020304" pitchFamily="18" charset="0"/>
              </a:rPr>
              <a:t> результату.</a:t>
            </a:r>
            <a:endParaRPr lang="ru-RU" sz="1200" b="0" i="0" u="none" strike="noStrike" baseline="0" dirty="0">
              <a:solidFill>
                <a:prstClr val="black"/>
              </a:solidFill>
              <a:latin typeface="Times New Roman" panose="02020603050405020304" pitchFamily="18" charset="0"/>
            </a:endParaRPr>
          </a:p>
          <a:p>
            <a:r>
              <a:rPr lang="ru-RU" sz="2400" b="0" i="0" u="none" strike="noStrike" baseline="0" dirty="0">
                <a:solidFill>
                  <a:schemeClr val="tx1">
                    <a:lumMod val="50000"/>
                    <a:lumOff val="50000"/>
                  </a:schemeClr>
                </a:solidFill>
                <a:latin typeface="Times New Roman" panose="02020603050405020304" pitchFamily="18" charset="0"/>
              </a:rPr>
              <a:t>Примеры</a:t>
            </a:r>
            <a:r>
              <a:rPr lang="ru-RU" sz="2400" b="0" i="0" u="none" strike="noStrike" baseline="0" dirty="0">
                <a:solidFill>
                  <a:prstClr val="black"/>
                </a:solidFill>
                <a:latin typeface="Times New Roman" panose="02020603050405020304" pitchFamily="18" charset="0"/>
              </a:rPr>
              <a:t>:   </a:t>
            </a:r>
            <a:r>
              <a:rPr lang="ru-RU" sz="2400" b="1" i="1" u="none" strike="noStrike" baseline="0" dirty="0">
                <a:solidFill>
                  <a:prstClr val="black"/>
                </a:solidFill>
                <a:latin typeface="Times New Roman" panose="02020603050405020304" pitchFamily="18" charset="0"/>
              </a:rPr>
              <a:t>Из-за</a:t>
            </a:r>
            <a:r>
              <a:rPr lang="ru-RU" sz="2400" b="0" i="1" u="none" strike="noStrike" baseline="0" dirty="0">
                <a:solidFill>
                  <a:prstClr val="black"/>
                </a:solidFill>
                <a:latin typeface="Times New Roman" panose="02020603050405020304" pitchFamily="18" charset="0"/>
              </a:rPr>
              <a:t> плохой </a:t>
            </a:r>
            <a:r>
              <a:rPr lang="ru-RU" sz="2400" b="1" i="1" u="none" strike="noStrike" baseline="0" dirty="0">
                <a:solidFill>
                  <a:prstClr val="black"/>
                </a:solidFill>
                <a:latin typeface="Times New Roman" panose="02020603050405020304" pitchFamily="18" charset="0"/>
              </a:rPr>
              <a:t>погоды </a:t>
            </a:r>
            <a:r>
              <a:rPr lang="ru-RU" sz="2400" i="1" u="none" strike="noStrike" baseline="0" dirty="0">
                <a:solidFill>
                  <a:prstClr val="black"/>
                </a:solidFill>
                <a:latin typeface="Times New Roman" panose="02020603050405020304" pitchFamily="18" charset="0"/>
              </a:rPr>
              <a:t>вылет</a:t>
            </a:r>
            <a:r>
              <a:rPr lang="ru-RU" sz="2400" b="1" i="1" u="none" strike="noStrike" baseline="0" dirty="0">
                <a:solidFill>
                  <a:prstClr val="black"/>
                </a:solidFill>
                <a:latin typeface="Times New Roman" panose="02020603050405020304" pitchFamily="18" charset="0"/>
              </a:rPr>
              <a:t> </a:t>
            </a:r>
            <a:r>
              <a:rPr lang="ru-RU" sz="2400" b="0" i="1" u="none" strike="noStrike" baseline="0" dirty="0">
                <a:solidFill>
                  <a:prstClr val="black"/>
                </a:solidFill>
                <a:latin typeface="Times New Roman" panose="02020603050405020304" pitchFamily="18" charset="0"/>
              </a:rPr>
              <a:t>самолёта задержали.</a:t>
            </a:r>
            <a:br>
              <a:rPr lang="ru-RU" sz="2400" b="0" i="1" u="none" strike="noStrike" baseline="0" dirty="0">
                <a:solidFill>
                  <a:prstClr val="black"/>
                </a:solidFill>
                <a:latin typeface="Times New Roman" panose="02020603050405020304" pitchFamily="18" charset="0"/>
              </a:rPr>
            </a:br>
            <a:r>
              <a:rPr lang="ru-RU" sz="2400" b="0" i="1" u="none" strike="noStrike" baseline="0" dirty="0">
                <a:solidFill>
                  <a:prstClr val="black"/>
                </a:solidFill>
                <a:latin typeface="Times New Roman" panose="02020603050405020304" pitchFamily="18" charset="0"/>
              </a:rPr>
              <a:t>                    </a:t>
            </a:r>
            <a:r>
              <a:rPr lang="ru-RU" sz="2400" b="1" i="1" u="none" strike="noStrike" baseline="0" dirty="0">
                <a:solidFill>
                  <a:prstClr val="black"/>
                </a:solidFill>
                <a:latin typeface="Times New Roman" panose="02020603050405020304" pitchFamily="18" charset="0"/>
              </a:rPr>
              <a:t>Из-за</a:t>
            </a:r>
            <a:r>
              <a:rPr lang="ru-RU" sz="2400" b="0" i="1" u="none" strike="noStrike" baseline="0" dirty="0">
                <a:solidFill>
                  <a:prstClr val="black"/>
                </a:solidFill>
                <a:latin typeface="Times New Roman" panose="02020603050405020304" pitchFamily="18" charset="0"/>
              </a:rPr>
              <a:t> </a:t>
            </a:r>
            <a:r>
              <a:rPr lang="ru-RU" sz="2400" b="1" i="1" u="none" strike="noStrike" baseline="0" dirty="0">
                <a:solidFill>
                  <a:prstClr val="black"/>
                </a:solidFill>
                <a:latin typeface="Times New Roman" panose="02020603050405020304" pitchFamily="18" charset="0"/>
              </a:rPr>
              <a:t>вас </a:t>
            </a:r>
            <a:r>
              <a:rPr lang="ru-RU" sz="2400" b="0" i="1" u="none" strike="noStrike" baseline="0" dirty="0">
                <a:solidFill>
                  <a:prstClr val="black"/>
                </a:solidFill>
                <a:latin typeface="Times New Roman" panose="02020603050405020304" pitchFamily="18" charset="0"/>
              </a:rPr>
              <a:t>мы опоздали на поезд.</a:t>
            </a:r>
            <a:endParaRPr lang="ru-RU" sz="1200" b="0" i="1" u="none" strike="noStrike" baseline="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785262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3046988"/>
          </a:xfrm>
          <a:prstGeom prst="rect">
            <a:avLst/>
          </a:prstGeom>
          <a:noFill/>
        </p:spPr>
        <p:txBody>
          <a:bodyPr wrap="square">
            <a:spAutoFit/>
          </a:bodyPr>
          <a:lstStyle/>
          <a:p>
            <a:r>
              <a:rPr lang="ru-RU" sz="3600" b="1" dirty="0">
                <a:solidFill>
                  <a:srgbClr val="70AD47">
                    <a:lumMod val="50000"/>
                  </a:srgbClr>
                </a:solidFill>
                <a:latin typeface="Batang" panose="02030600000101010101" pitchFamily="18" charset="-127"/>
                <a:ea typeface="Batang" panose="02030600000101010101" pitchFamily="18" charset="-127"/>
                <a:cs typeface="+mj-cs"/>
              </a:rPr>
              <a:t>2</a:t>
            </a:r>
            <a:r>
              <a:rPr lang="ru-RU" sz="2400" dirty="0">
                <a:solidFill>
                  <a:prstClr val="black"/>
                </a:solidFill>
                <a:latin typeface="Times New Roman" panose="02020603050405020304" pitchFamily="18" charset="0"/>
              </a:rPr>
              <a:t>. Предлог </a:t>
            </a:r>
            <a:r>
              <a:rPr lang="ru-RU" sz="2400" b="1" dirty="0">
                <a:solidFill>
                  <a:prstClr val="black"/>
                </a:solidFill>
                <a:latin typeface="Times New Roman" panose="02020603050405020304" pitchFamily="18" charset="0"/>
              </a:rPr>
              <a:t>БЛАГОДАРЯ + Д. п. </a:t>
            </a:r>
            <a:r>
              <a:rPr lang="ru-RU" sz="2400" dirty="0">
                <a:solidFill>
                  <a:prstClr val="black"/>
                </a:solidFill>
                <a:latin typeface="Times New Roman" panose="02020603050405020304" pitchFamily="18" charset="0"/>
              </a:rPr>
              <a:t>существительных, местоимений.</a:t>
            </a:r>
          </a:p>
          <a:p>
            <a:r>
              <a:rPr lang="ru-RU" sz="2400" dirty="0">
                <a:solidFill>
                  <a:prstClr val="black"/>
                </a:solidFill>
                <a:latin typeface="Times New Roman" panose="02020603050405020304" pitchFamily="18" charset="0"/>
              </a:rPr>
              <a:t>Вопросы:    </a:t>
            </a:r>
            <a:r>
              <a:rPr lang="ru-RU" sz="2400" dirty="0">
                <a:solidFill>
                  <a:prstClr val="black"/>
                </a:solidFill>
                <a:latin typeface="+mj-lt"/>
              </a:rPr>
              <a:t>благодаря кому? благодаря чему?</a:t>
            </a:r>
          </a:p>
          <a:p>
            <a:r>
              <a:rPr lang="ru-RU" sz="2400" dirty="0">
                <a:solidFill>
                  <a:prstClr val="black"/>
                </a:solidFill>
                <a:latin typeface="Times New Roman" panose="02020603050405020304" pitchFamily="18" charset="0"/>
              </a:rPr>
              <a:t>Данная конструкция употребляется для выражения причины, которая приводит к </a:t>
            </a:r>
            <a:r>
              <a:rPr lang="ru-RU" sz="2400" b="1" dirty="0">
                <a:solidFill>
                  <a:srgbClr val="008A3E"/>
                </a:solidFill>
                <a:latin typeface="Times New Roman" panose="02020603050405020304" pitchFamily="18" charset="0"/>
              </a:rPr>
              <a:t>положительному</a:t>
            </a:r>
            <a:r>
              <a:rPr lang="ru-RU" sz="2400" dirty="0">
                <a:solidFill>
                  <a:prstClr val="black"/>
                </a:solidFill>
                <a:latin typeface="Times New Roman" panose="02020603050405020304" pitchFamily="18" charset="0"/>
              </a:rPr>
              <a:t> результату.</a:t>
            </a:r>
          </a:p>
          <a:p>
            <a:r>
              <a:rPr lang="ru-RU" sz="2400" dirty="0">
                <a:solidFill>
                  <a:schemeClr val="tx1">
                    <a:lumMod val="50000"/>
                    <a:lumOff val="50000"/>
                  </a:schemeClr>
                </a:solidFill>
                <a:latin typeface="Times New Roman" panose="02020603050405020304" pitchFamily="18" charset="0"/>
              </a:rPr>
              <a:t>Примеры</a:t>
            </a:r>
            <a:r>
              <a:rPr lang="ru-RU" sz="2400" i="1"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Благодаря</a:t>
            </a:r>
            <a:r>
              <a:rPr lang="ru-RU" sz="2400" i="1" dirty="0">
                <a:solidFill>
                  <a:prstClr val="black"/>
                </a:solidFill>
                <a:latin typeface="Times New Roman" panose="02020603050405020304" pitchFamily="18" charset="0"/>
              </a:rPr>
              <a:t> новому </a:t>
            </a:r>
            <a:r>
              <a:rPr lang="ru-RU" sz="2400" b="1" i="1" dirty="0">
                <a:solidFill>
                  <a:prstClr val="black"/>
                </a:solidFill>
                <a:latin typeface="Times New Roman" panose="02020603050405020304" pitchFamily="18" charset="0"/>
              </a:rPr>
              <a:t>лекарству</a:t>
            </a:r>
            <a:r>
              <a:rPr lang="ru-RU" sz="2400" i="1" dirty="0">
                <a:solidFill>
                  <a:prstClr val="black"/>
                </a:solidFill>
                <a:latin typeface="Times New Roman" panose="02020603050405020304" pitchFamily="18" charset="0"/>
              </a:rPr>
              <a:t> больной быстро выздоровел.</a:t>
            </a:r>
          </a:p>
          <a:p>
            <a:r>
              <a:rPr lang="ru-RU" sz="2400" b="1" i="1" dirty="0">
                <a:solidFill>
                  <a:prstClr val="black"/>
                </a:solidFill>
                <a:latin typeface="Times New Roman" panose="02020603050405020304" pitchFamily="18" charset="0"/>
              </a:rPr>
              <a:t>                        Благодаря</a:t>
            </a:r>
            <a:r>
              <a:rPr lang="ru-RU" sz="2400" i="1"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вам</a:t>
            </a:r>
            <a:r>
              <a:rPr lang="ru-RU" sz="2400" i="1" dirty="0">
                <a:solidFill>
                  <a:prstClr val="black"/>
                </a:solidFill>
                <a:latin typeface="Times New Roman" panose="02020603050405020304" pitchFamily="18" charset="0"/>
              </a:rPr>
              <a:t>, вашей </a:t>
            </a:r>
            <a:r>
              <a:rPr lang="ru-RU" sz="2400" b="1" i="1" dirty="0">
                <a:solidFill>
                  <a:prstClr val="black"/>
                </a:solidFill>
                <a:latin typeface="Times New Roman" panose="02020603050405020304" pitchFamily="18" charset="0"/>
              </a:rPr>
              <a:t>помощи</a:t>
            </a:r>
            <a:r>
              <a:rPr lang="ru-RU" sz="2400" i="1" dirty="0">
                <a:solidFill>
                  <a:prstClr val="black"/>
                </a:solidFill>
                <a:latin typeface="Times New Roman" panose="02020603050405020304" pitchFamily="18" charset="0"/>
              </a:rPr>
              <a:t> я достиг успеха в профессии.</a:t>
            </a:r>
          </a:p>
          <a:p>
            <a:endParaRPr lang="ru-RU" sz="2400" i="1" dirty="0">
              <a:solidFill>
                <a:prstClr val="black"/>
              </a:solidFill>
              <a:latin typeface="Times New Roman" panose="02020603050405020304" pitchFamily="18" charset="0"/>
            </a:endParaRPr>
          </a:p>
          <a:p>
            <a:endParaRPr lang="ru-RU" sz="1200" b="0" i="1" u="none" strike="noStrike" baseline="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027059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4893647"/>
          </a:xfrm>
          <a:prstGeom prst="rect">
            <a:avLst/>
          </a:prstGeom>
          <a:noFill/>
        </p:spPr>
        <p:txBody>
          <a:bodyPr wrap="square">
            <a:spAutoFit/>
          </a:bodyPr>
          <a:lstStyle/>
          <a:p>
            <a:endParaRPr lang="ru-RU" sz="2400" i="1" dirty="0">
              <a:solidFill>
                <a:prstClr val="black"/>
              </a:solidFill>
              <a:latin typeface="Times New Roman" panose="02020603050405020304" pitchFamily="18" charset="0"/>
            </a:endParaRPr>
          </a:p>
          <a:p>
            <a:r>
              <a:rPr lang="ru-RU" sz="3600" b="1" dirty="0">
                <a:solidFill>
                  <a:srgbClr val="70AD47">
                    <a:lumMod val="50000"/>
                  </a:srgbClr>
                </a:solidFill>
                <a:latin typeface="Batang" panose="02030600000101010101" pitchFamily="18" charset="-127"/>
                <a:ea typeface="Batang" panose="02030600000101010101" pitchFamily="18" charset="-127"/>
                <a:cs typeface="+mj-cs"/>
              </a:rPr>
              <a:t>3</a:t>
            </a:r>
            <a:r>
              <a:rPr lang="ru-RU" sz="2400" dirty="0">
                <a:solidFill>
                  <a:prstClr val="black"/>
                </a:solidFill>
                <a:latin typeface="Times New Roman" panose="02020603050405020304" pitchFamily="18" charset="0"/>
              </a:rPr>
              <a:t>. Предлог </a:t>
            </a:r>
            <a:r>
              <a:rPr lang="ru-RU" sz="2400" b="1" dirty="0">
                <a:solidFill>
                  <a:prstClr val="black"/>
                </a:solidFill>
                <a:latin typeface="Times New Roman" panose="02020603050405020304" pitchFamily="18" charset="0"/>
              </a:rPr>
              <a:t>ОТ + Р. п. </a:t>
            </a:r>
            <a:r>
              <a:rPr lang="ru-RU" sz="2400" dirty="0">
                <a:solidFill>
                  <a:prstClr val="black"/>
                </a:solidFill>
                <a:latin typeface="Times New Roman" panose="02020603050405020304" pitchFamily="18" charset="0"/>
              </a:rPr>
              <a:t>существительных.</a:t>
            </a:r>
          </a:p>
          <a:p>
            <a:r>
              <a:rPr lang="ru-RU" sz="2400" dirty="0">
                <a:solidFill>
                  <a:prstClr val="black"/>
                </a:solidFill>
                <a:latin typeface="Times New Roman" panose="02020603050405020304" pitchFamily="18" charset="0"/>
              </a:rPr>
              <a:t>Вопрос:       </a:t>
            </a:r>
            <a:r>
              <a:rPr lang="ru-RU" sz="2400" dirty="0">
                <a:solidFill>
                  <a:prstClr val="black"/>
                </a:solidFill>
                <a:latin typeface="+mj-lt"/>
              </a:rPr>
              <a:t>отчего?</a:t>
            </a:r>
          </a:p>
          <a:p>
            <a:r>
              <a:rPr lang="ru-RU" sz="2400" dirty="0">
                <a:solidFill>
                  <a:prstClr val="black"/>
                </a:solidFill>
                <a:latin typeface="Times New Roman" panose="02020603050405020304" pitchFamily="18" charset="0"/>
              </a:rPr>
              <a:t>Данная конструкция употребляется для выражения причины, которая связана с внутренним </a:t>
            </a:r>
            <a:r>
              <a:rPr lang="ru-RU" sz="2400" b="1" dirty="0">
                <a:solidFill>
                  <a:srgbClr val="0070C0"/>
                </a:solidFill>
                <a:latin typeface="Times New Roman" panose="02020603050405020304" pitchFamily="18" charset="0"/>
              </a:rPr>
              <a:t>состоянием</a:t>
            </a:r>
            <a:r>
              <a:rPr lang="ru-RU" sz="2400" dirty="0">
                <a:solidFill>
                  <a:prstClr val="black"/>
                </a:solidFill>
                <a:latin typeface="Times New Roman" panose="02020603050405020304" pitchFamily="18" charset="0"/>
              </a:rPr>
              <a:t> (часто с эмоциональным состоянием человека) и которая приводит к изменению состояния человека или природы.</a:t>
            </a:r>
          </a:p>
          <a:p>
            <a:r>
              <a:rPr lang="ru-RU" sz="2400" dirty="0">
                <a:solidFill>
                  <a:schemeClr val="tx1">
                    <a:lumMod val="50000"/>
                    <a:lumOff val="50000"/>
                  </a:schemeClr>
                </a:solidFill>
                <a:latin typeface="Times New Roman" panose="02020603050405020304" pitchFamily="18" charset="0"/>
              </a:rPr>
              <a:t>Примеры</a:t>
            </a:r>
            <a:r>
              <a:rPr lang="ru-RU" sz="2400"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От волнения </a:t>
            </a:r>
            <a:r>
              <a:rPr lang="ru-RU" sz="2400" i="1" dirty="0">
                <a:solidFill>
                  <a:prstClr val="black"/>
                </a:solidFill>
                <a:latin typeface="Times New Roman" panose="02020603050405020304" pitchFamily="18" charset="0"/>
              </a:rPr>
              <a:t>она не могла говорить.</a:t>
            </a:r>
          </a:p>
          <a:p>
            <a:r>
              <a:rPr lang="ru-RU" sz="2400" i="1"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От холода </a:t>
            </a:r>
            <a:r>
              <a:rPr lang="ru-RU" sz="2400" i="1" dirty="0">
                <a:solidFill>
                  <a:prstClr val="black"/>
                </a:solidFill>
                <a:latin typeface="Times New Roman" panose="02020603050405020304" pitchFamily="18" charset="0"/>
              </a:rPr>
              <a:t>цветы в саду погибли.</a:t>
            </a:r>
          </a:p>
          <a:p>
            <a:endParaRPr lang="ru-RU" sz="2400" i="1" dirty="0">
              <a:solidFill>
                <a:prstClr val="black"/>
              </a:solidFill>
              <a:latin typeface="Times New Roman" panose="02020603050405020304" pitchFamily="18" charset="0"/>
            </a:endParaRPr>
          </a:p>
          <a:p>
            <a:r>
              <a:rPr lang="ru-RU" sz="2400" dirty="0">
                <a:solidFill>
                  <a:schemeClr val="tx1">
                    <a:lumMod val="50000"/>
                    <a:lumOff val="50000"/>
                  </a:schemeClr>
                </a:solidFill>
                <a:latin typeface="Times New Roman" panose="02020603050405020304" pitchFamily="18" charset="0"/>
              </a:rPr>
              <a:t>Типичные словосочетания</a:t>
            </a:r>
            <a:r>
              <a:rPr lang="ru-RU" sz="2400" dirty="0">
                <a:solidFill>
                  <a:prstClr val="black"/>
                </a:solidFill>
                <a:latin typeface="Times New Roman" panose="02020603050405020304" pitchFamily="18" charset="0"/>
              </a:rPr>
              <a:t>: </a:t>
            </a:r>
            <a:r>
              <a:rPr lang="ru-RU" sz="2400" i="1" dirty="0">
                <a:solidFill>
                  <a:prstClr val="black"/>
                </a:solidFill>
                <a:latin typeface="Times New Roman" panose="02020603050405020304" pitchFamily="18" charset="0"/>
              </a:rPr>
              <a:t>от горя, от радости, от страха, от волнения, от смущения, от смеха, от стыда, от удивления, от боли, от усталости, от голода,</a:t>
            </a:r>
            <a:br>
              <a:rPr lang="ru-RU" sz="2400" i="1" dirty="0">
                <a:solidFill>
                  <a:prstClr val="black"/>
                </a:solidFill>
                <a:latin typeface="Times New Roman" panose="02020603050405020304" pitchFamily="18" charset="0"/>
              </a:rPr>
            </a:br>
            <a:r>
              <a:rPr lang="ru-RU" sz="2400" i="1" dirty="0">
                <a:solidFill>
                  <a:prstClr val="black"/>
                </a:solidFill>
                <a:latin typeface="Times New Roman" panose="02020603050405020304" pitchFamily="18" charset="0"/>
              </a:rPr>
              <a:t>от жажды, от холода, от мороза, от жары, от пожара, от дождя, от наводнения.</a:t>
            </a:r>
          </a:p>
          <a:p>
            <a:endParaRPr lang="ru-RU" sz="1200" b="0" i="1" u="none" strike="noStrike" baseline="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597596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55422"/>
          </a:xfrm>
          <a:prstGeom prst="rect">
            <a:avLst/>
          </a:prstGeom>
          <a:noFill/>
        </p:spPr>
        <p:txBody>
          <a:bodyPr wrap="square">
            <a:spAutoFit/>
          </a:bodyPr>
          <a:lstStyle/>
          <a:p>
            <a:r>
              <a:rPr lang="ru-RU" sz="3600" b="1" dirty="0">
                <a:solidFill>
                  <a:srgbClr val="70AD47">
                    <a:lumMod val="50000"/>
                  </a:srgbClr>
                </a:solidFill>
                <a:latin typeface="Batang" panose="02030600000101010101" pitchFamily="18" charset="-127"/>
                <a:ea typeface="Batang" panose="02030600000101010101" pitchFamily="18" charset="-127"/>
                <a:cs typeface="+mj-cs"/>
              </a:rPr>
              <a:t>4</a:t>
            </a:r>
            <a:r>
              <a:rPr lang="ru-RU" sz="2400" dirty="0">
                <a:solidFill>
                  <a:prstClr val="black"/>
                </a:solidFill>
                <a:latin typeface="Times New Roman" panose="02020603050405020304" pitchFamily="18" charset="0"/>
              </a:rPr>
              <a:t>. Предлог </a:t>
            </a:r>
            <a:r>
              <a:rPr lang="ru-RU" sz="2400" b="1" dirty="0">
                <a:solidFill>
                  <a:prstClr val="black"/>
                </a:solidFill>
                <a:latin typeface="Times New Roman" panose="02020603050405020304" pitchFamily="18" charset="0"/>
              </a:rPr>
              <a:t>ПО + Д. п. </a:t>
            </a:r>
            <a:r>
              <a:rPr lang="ru-RU" sz="2400" dirty="0">
                <a:solidFill>
                  <a:prstClr val="black"/>
                </a:solidFill>
                <a:latin typeface="Times New Roman" panose="02020603050405020304" pitchFamily="18" charset="0"/>
              </a:rPr>
              <a:t>существительных. </a:t>
            </a:r>
          </a:p>
          <a:p>
            <a:r>
              <a:rPr lang="ru-RU" sz="2400" dirty="0">
                <a:solidFill>
                  <a:prstClr val="black"/>
                </a:solidFill>
                <a:latin typeface="Times New Roman" panose="02020603050405020304" pitchFamily="18" charset="0"/>
              </a:rPr>
              <a:t>Вопросы:   </a:t>
            </a:r>
            <a:r>
              <a:rPr lang="ru-RU" sz="2400" dirty="0">
                <a:solidFill>
                  <a:prstClr val="black"/>
                </a:solidFill>
                <a:latin typeface="+mj-lt"/>
              </a:rPr>
              <a:t>почему? по какой причине?</a:t>
            </a:r>
          </a:p>
          <a:p>
            <a:endParaRPr lang="ru-RU" sz="2800" b="1" dirty="0">
              <a:solidFill>
                <a:srgbClr val="70AD47">
                  <a:lumMod val="50000"/>
                </a:srgbClr>
              </a:solidFill>
              <a:latin typeface="Batang" panose="02030600000101010101" pitchFamily="18" charset="-127"/>
              <a:ea typeface="Batang" panose="02030600000101010101" pitchFamily="18" charset="-127"/>
              <a:cs typeface="+mj-cs"/>
            </a:endParaRPr>
          </a:p>
          <a:p>
            <a:r>
              <a:rPr lang="ru-RU" sz="2800" b="1" dirty="0">
                <a:solidFill>
                  <a:srgbClr val="70AD47">
                    <a:lumMod val="50000"/>
                  </a:srgbClr>
                </a:solidFill>
                <a:latin typeface="Batang" panose="02030600000101010101" pitchFamily="18" charset="-127"/>
                <a:ea typeface="Batang" panose="02030600000101010101" pitchFamily="18" charset="-127"/>
                <a:cs typeface="+mj-cs"/>
              </a:rPr>
              <a:t>А</a:t>
            </a:r>
            <a:r>
              <a:rPr lang="ru-RU" sz="2400" dirty="0">
                <a:solidFill>
                  <a:prstClr val="black"/>
                </a:solidFill>
                <a:latin typeface="Times New Roman" panose="02020603050405020304" pitchFamily="18" charset="0"/>
              </a:rPr>
              <a:t>. Данная конструкция употребляется для выражения причины, которая приводит к </a:t>
            </a:r>
            <a:r>
              <a:rPr lang="ru-RU" sz="2400" b="1" dirty="0">
                <a:solidFill>
                  <a:srgbClr val="C00000"/>
                </a:solidFill>
                <a:latin typeface="Times New Roman" panose="02020603050405020304" pitchFamily="18" charset="0"/>
              </a:rPr>
              <a:t>нежелательному</a:t>
            </a:r>
            <a:r>
              <a:rPr lang="ru-RU" sz="2400" dirty="0">
                <a:solidFill>
                  <a:prstClr val="black"/>
                </a:solidFill>
                <a:latin typeface="Times New Roman" panose="02020603050405020304" pitchFamily="18" charset="0"/>
              </a:rPr>
              <a:t> результату. В этом случае </a:t>
            </a:r>
            <a:r>
              <a:rPr lang="ru-RU" sz="2400" b="1" dirty="0">
                <a:solidFill>
                  <a:prstClr val="black"/>
                </a:solidFill>
              </a:rPr>
              <a:t>причина и результат </a:t>
            </a:r>
            <a:r>
              <a:rPr lang="ru-RU" sz="2400" dirty="0">
                <a:solidFill>
                  <a:prstClr val="black"/>
                </a:solidFill>
                <a:latin typeface="Times New Roman" panose="02020603050405020304" pitchFamily="18" charset="0"/>
              </a:rPr>
              <a:t>(следствие) относятся к </a:t>
            </a:r>
            <a:r>
              <a:rPr lang="ru-RU" sz="2400" b="1" dirty="0">
                <a:solidFill>
                  <a:prstClr val="black"/>
                </a:solidFill>
              </a:rPr>
              <a:t>одному субъекту</a:t>
            </a:r>
            <a:r>
              <a:rPr lang="ru-RU" sz="2400" dirty="0">
                <a:solidFill>
                  <a:prstClr val="black"/>
                </a:solidFill>
                <a:latin typeface="Times New Roman" panose="02020603050405020304" pitchFamily="18" charset="0"/>
              </a:rPr>
              <a:t>, к одному лицу.</a:t>
            </a:r>
          </a:p>
          <a:p>
            <a:r>
              <a:rPr lang="ru-RU" sz="2400" dirty="0">
                <a:solidFill>
                  <a:schemeClr val="tx1">
                    <a:lumMod val="50000"/>
                    <a:lumOff val="50000"/>
                  </a:schemeClr>
                </a:solidFill>
                <a:latin typeface="Times New Roman" panose="02020603050405020304" pitchFamily="18" charset="0"/>
              </a:rPr>
              <a:t>Примеры</a:t>
            </a:r>
            <a:r>
              <a:rPr lang="ru-RU" sz="2400"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По неосторожности </a:t>
            </a:r>
            <a:r>
              <a:rPr lang="ru-RU" sz="2400" i="1" dirty="0">
                <a:solidFill>
                  <a:prstClr val="black"/>
                </a:solidFill>
                <a:latin typeface="Times New Roman" panose="02020603050405020304" pitchFamily="18" charset="0"/>
              </a:rPr>
              <a:t>водитель машины попал в аварию.</a:t>
            </a:r>
          </a:p>
          <a:p>
            <a:r>
              <a:rPr lang="ru-RU" sz="2400" dirty="0">
                <a:solidFill>
                  <a:prstClr val="black"/>
                </a:solidFill>
                <a:latin typeface="Times New Roman" panose="02020603050405020304" pitchFamily="18" charset="0"/>
              </a:rPr>
              <a:t>                              (Водитель </a:t>
            </a:r>
            <a:r>
              <a:rPr lang="ru-RU" sz="2400" dirty="0">
                <a:solidFill>
                  <a:prstClr val="black"/>
                </a:solidFill>
              </a:rPr>
              <a:t>сам</a:t>
            </a:r>
            <a:r>
              <a:rPr lang="ru-RU" sz="2400" dirty="0">
                <a:solidFill>
                  <a:prstClr val="black"/>
                </a:solidFill>
                <a:latin typeface="Times New Roman" panose="02020603050405020304" pitchFamily="18" charset="0"/>
              </a:rPr>
              <a:t> был неосторожен и он </a:t>
            </a:r>
            <a:r>
              <a:rPr lang="ru-RU" sz="2400" dirty="0">
                <a:solidFill>
                  <a:prstClr val="black"/>
                </a:solidFill>
              </a:rPr>
              <a:t>сам</a:t>
            </a:r>
            <a:r>
              <a:rPr lang="ru-RU" sz="2400" dirty="0">
                <a:solidFill>
                  <a:prstClr val="black"/>
                </a:solidFill>
                <a:latin typeface="Times New Roman" panose="02020603050405020304" pitchFamily="18" charset="0"/>
              </a:rPr>
              <a:t> попал в аварию)</a:t>
            </a:r>
          </a:p>
          <a:p>
            <a:r>
              <a:rPr lang="ru-RU" sz="2400" b="1"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По ошибке </a:t>
            </a:r>
            <a:r>
              <a:rPr lang="ru-RU" sz="2400" i="1" dirty="0">
                <a:solidFill>
                  <a:prstClr val="black"/>
                </a:solidFill>
                <a:latin typeface="Times New Roman" panose="02020603050405020304" pitchFamily="18" charset="0"/>
              </a:rPr>
              <a:t>я позвонил в чужую квартиру.</a:t>
            </a:r>
          </a:p>
          <a:p>
            <a:r>
              <a:rPr lang="ru-RU" sz="2400" dirty="0">
                <a:solidFill>
                  <a:prstClr val="black"/>
                </a:solidFill>
                <a:latin typeface="Times New Roman" panose="02020603050405020304" pitchFamily="18" charset="0"/>
              </a:rPr>
              <a:t>                              (Я </a:t>
            </a:r>
            <a:r>
              <a:rPr lang="ru-RU" sz="2400" dirty="0">
                <a:solidFill>
                  <a:prstClr val="black"/>
                </a:solidFill>
              </a:rPr>
              <a:t>сам</a:t>
            </a:r>
            <a:r>
              <a:rPr lang="ru-RU" sz="2400" dirty="0">
                <a:solidFill>
                  <a:prstClr val="black"/>
                </a:solidFill>
                <a:latin typeface="Times New Roman" panose="02020603050405020304" pitchFamily="18" charset="0"/>
              </a:rPr>
              <a:t> ошибся и я </a:t>
            </a:r>
            <a:r>
              <a:rPr lang="ru-RU" sz="2400" dirty="0">
                <a:solidFill>
                  <a:prstClr val="black"/>
                </a:solidFill>
              </a:rPr>
              <a:t>сам</a:t>
            </a:r>
            <a:r>
              <a:rPr lang="ru-RU" sz="2400" dirty="0">
                <a:solidFill>
                  <a:prstClr val="black"/>
                </a:solidFill>
                <a:latin typeface="Times New Roman" panose="02020603050405020304" pitchFamily="18" charset="0"/>
              </a:rPr>
              <a:t> позвонил в чужую квартиру).</a:t>
            </a:r>
          </a:p>
          <a:p>
            <a:endParaRPr lang="ru-RU" sz="2400" dirty="0">
              <a:solidFill>
                <a:schemeClr val="tx1">
                  <a:lumMod val="50000"/>
                  <a:lumOff val="50000"/>
                </a:schemeClr>
              </a:solidFill>
              <a:latin typeface="Times New Roman" panose="02020603050405020304" pitchFamily="18" charset="0"/>
            </a:endParaRPr>
          </a:p>
          <a:p>
            <a:r>
              <a:rPr lang="ru-RU" sz="2400" dirty="0">
                <a:solidFill>
                  <a:schemeClr val="tx1">
                    <a:lumMod val="50000"/>
                    <a:lumOff val="50000"/>
                  </a:schemeClr>
                </a:solidFill>
                <a:latin typeface="Times New Roman" panose="02020603050405020304" pitchFamily="18" charset="0"/>
              </a:rPr>
              <a:t>Типичные словосочетания</a:t>
            </a:r>
            <a:r>
              <a:rPr lang="ru-RU" sz="2400" dirty="0">
                <a:solidFill>
                  <a:prstClr val="black"/>
                </a:solidFill>
                <a:latin typeface="Times New Roman" panose="02020603050405020304" pitchFamily="18" charset="0"/>
              </a:rPr>
              <a:t>: </a:t>
            </a:r>
            <a:r>
              <a:rPr lang="ru-RU" sz="2400" i="1" dirty="0">
                <a:solidFill>
                  <a:prstClr val="black"/>
                </a:solidFill>
                <a:latin typeface="Times New Roman" panose="02020603050405020304" pitchFamily="18" charset="0"/>
              </a:rPr>
              <a:t>по глупости, по молодости, по рассеянности,</a:t>
            </a:r>
          </a:p>
          <a:p>
            <a:r>
              <a:rPr lang="ru-RU" sz="2400" i="1" dirty="0">
                <a:solidFill>
                  <a:prstClr val="black"/>
                </a:solidFill>
                <a:latin typeface="Times New Roman" panose="02020603050405020304" pitchFamily="18" charset="0"/>
              </a:rPr>
              <a:t>по неопытности, по ошибке, по невнимательности, по неосторожности,</a:t>
            </a:r>
          </a:p>
          <a:p>
            <a:r>
              <a:rPr lang="ru-RU" sz="2400" i="1" dirty="0">
                <a:solidFill>
                  <a:prstClr val="black"/>
                </a:solidFill>
                <a:latin typeface="Times New Roman" panose="02020603050405020304" pitchFamily="18" charset="0"/>
              </a:rPr>
              <a:t>по забывчивости.</a:t>
            </a:r>
            <a:endParaRPr lang="ru-RU" sz="1200" b="0" i="1" u="none" strike="noStrike" baseline="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713276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386090"/>
          </a:xfrm>
          <a:prstGeom prst="rect">
            <a:avLst/>
          </a:prstGeom>
          <a:noFill/>
        </p:spPr>
        <p:txBody>
          <a:bodyPr wrap="square">
            <a:spAutoFit/>
          </a:bodyPr>
          <a:lstStyle/>
          <a:p>
            <a:r>
              <a:rPr lang="ru-RU" sz="3600" b="1" dirty="0">
                <a:solidFill>
                  <a:srgbClr val="70AD47">
                    <a:lumMod val="50000"/>
                  </a:srgbClr>
                </a:solidFill>
                <a:latin typeface="Batang" panose="02030600000101010101" pitchFamily="18" charset="-127"/>
                <a:ea typeface="Batang" panose="02030600000101010101" pitchFamily="18" charset="-127"/>
                <a:cs typeface="+mj-cs"/>
              </a:rPr>
              <a:t>4</a:t>
            </a:r>
            <a:r>
              <a:rPr lang="ru-RU" sz="2400" dirty="0">
                <a:solidFill>
                  <a:prstClr val="black"/>
                </a:solidFill>
                <a:latin typeface="Times New Roman" panose="02020603050405020304" pitchFamily="18" charset="0"/>
              </a:rPr>
              <a:t>. Предлог </a:t>
            </a:r>
            <a:r>
              <a:rPr lang="ru-RU" sz="2400" b="1" dirty="0">
                <a:solidFill>
                  <a:prstClr val="black"/>
                </a:solidFill>
                <a:latin typeface="Times New Roman" panose="02020603050405020304" pitchFamily="18" charset="0"/>
              </a:rPr>
              <a:t>ПО + Д. п. </a:t>
            </a:r>
            <a:r>
              <a:rPr lang="ru-RU" sz="2400" dirty="0">
                <a:solidFill>
                  <a:prstClr val="black"/>
                </a:solidFill>
                <a:latin typeface="Times New Roman" panose="02020603050405020304" pitchFamily="18" charset="0"/>
              </a:rPr>
              <a:t>существительных. </a:t>
            </a:r>
          </a:p>
          <a:p>
            <a:r>
              <a:rPr lang="ru-RU" sz="2400" dirty="0">
                <a:solidFill>
                  <a:prstClr val="black"/>
                </a:solidFill>
                <a:latin typeface="Times New Roman" panose="02020603050405020304" pitchFamily="18" charset="0"/>
              </a:rPr>
              <a:t>Вопросы:   </a:t>
            </a:r>
            <a:r>
              <a:rPr lang="ru-RU" sz="2400" dirty="0">
                <a:solidFill>
                  <a:prstClr val="black"/>
                </a:solidFill>
                <a:latin typeface="+mj-lt"/>
              </a:rPr>
              <a:t>почему? по какой причине?</a:t>
            </a:r>
          </a:p>
          <a:p>
            <a:endParaRPr lang="ru-RU" sz="2800" b="1" dirty="0">
              <a:solidFill>
                <a:srgbClr val="70AD47">
                  <a:lumMod val="50000"/>
                </a:srgbClr>
              </a:solidFill>
              <a:latin typeface="Batang" panose="02030600000101010101" pitchFamily="18" charset="-127"/>
              <a:ea typeface="Batang" panose="02030600000101010101" pitchFamily="18" charset="-127"/>
              <a:cs typeface="+mj-cs"/>
            </a:endParaRPr>
          </a:p>
          <a:p>
            <a:r>
              <a:rPr lang="ru-RU" sz="2800" b="1" dirty="0">
                <a:solidFill>
                  <a:srgbClr val="70AD47">
                    <a:lumMod val="50000"/>
                  </a:srgbClr>
                </a:solidFill>
                <a:latin typeface="Batang" panose="02030600000101010101" pitchFamily="18" charset="-127"/>
                <a:ea typeface="Batang" panose="02030600000101010101" pitchFamily="18" charset="-127"/>
                <a:cs typeface="+mj-cs"/>
              </a:rPr>
              <a:t>Б</a:t>
            </a:r>
            <a:r>
              <a:rPr lang="ru-RU" sz="2400" dirty="0">
                <a:solidFill>
                  <a:prstClr val="black"/>
                </a:solidFill>
                <a:latin typeface="Times New Roman" panose="02020603050405020304" pitchFamily="18" charset="0"/>
              </a:rPr>
              <a:t>. Данная конструкция употребляется для выражения </a:t>
            </a:r>
            <a:r>
              <a:rPr lang="ru-RU" sz="2400" b="1" dirty="0">
                <a:solidFill>
                  <a:srgbClr val="7030A0"/>
                </a:solidFill>
                <a:latin typeface="Times New Roman" panose="02020603050405020304" pitchFamily="18" charset="0"/>
              </a:rPr>
              <a:t>внешней</a:t>
            </a:r>
            <a:r>
              <a:rPr lang="ru-RU" sz="2400" dirty="0">
                <a:solidFill>
                  <a:prstClr val="black"/>
                </a:solidFill>
                <a:latin typeface="Times New Roman" panose="02020603050405020304" pitchFamily="18" charset="0"/>
              </a:rPr>
              <a:t> причины, которая приводит к </a:t>
            </a:r>
            <a:r>
              <a:rPr lang="ru-RU" sz="2400" b="1" dirty="0">
                <a:solidFill>
                  <a:srgbClr val="008A3E"/>
                </a:solidFill>
                <a:latin typeface="Times New Roman" panose="02020603050405020304" pitchFamily="18" charset="0"/>
              </a:rPr>
              <a:t>положительному</a:t>
            </a:r>
            <a:r>
              <a:rPr lang="ru-RU" sz="2400" dirty="0">
                <a:solidFill>
                  <a:prstClr val="black"/>
                </a:solidFill>
                <a:latin typeface="Times New Roman" panose="02020603050405020304" pitchFamily="18" charset="0"/>
              </a:rPr>
              <a:t> результату. В этом случае </a:t>
            </a:r>
            <a:r>
              <a:rPr lang="ru-RU" sz="2400" b="1" dirty="0">
                <a:solidFill>
                  <a:prstClr val="black"/>
                </a:solidFill>
              </a:rPr>
              <a:t>причина и результат </a:t>
            </a:r>
            <a:r>
              <a:rPr lang="ru-RU" sz="2400" dirty="0">
                <a:solidFill>
                  <a:prstClr val="black"/>
                </a:solidFill>
                <a:latin typeface="Times New Roman" panose="02020603050405020304" pitchFamily="18" charset="0"/>
              </a:rPr>
              <a:t>(следствие) относятся к </a:t>
            </a:r>
            <a:r>
              <a:rPr lang="ru-RU" sz="2400" b="1" dirty="0">
                <a:solidFill>
                  <a:prstClr val="black"/>
                </a:solidFill>
              </a:rPr>
              <a:t>разным</a:t>
            </a:r>
            <a:r>
              <a:rPr lang="ru-RU" sz="2400" dirty="0">
                <a:solidFill>
                  <a:prstClr val="black"/>
                </a:solidFill>
                <a:latin typeface="Times New Roman" panose="02020603050405020304" pitchFamily="18" charset="0"/>
              </a:rPr>
              <a:t> </a:t>
            </a:r>
            <a:r>
              <a:rPr lang="ru-RU" sz="2400" b="1" dirty="0">
                <a:solidFill>
                  <a:prstClr val="black"/>
                </a:solidFill>
              </a:rPr>
              <a:t>субъектам</a:t>
            </a:r>
            <a:r>
              <a:rPr lang="ru-RU" sz="2400" dirty="0">
                <a:solidFill>
                  <a:prstClr val="black"/>
                </a:solidFill>
                <a:latin typeface="Times New Roman" panose="02020603050405020304" pitchFamily="18" charset="0"/>
              </a:rPr>
              <a:t>.</a:t>
            </a:r>
          </a:p>
          <a:p>
            <a:r>
              <a:rPr lang="ru-RU" sz="2400" dirty="0">
                <a:solidFill>
                  <a:schemeClr val="tx1">
                    <a:lumMod val="50000"/>
                    <a:lumOff val="50000"/>
                  </a:schemeClr>
                </a:solidFill>
                <a:latin typeface="Times New Roman" panose="02020603050405020304" pitchFamily="18" charset="0"/>
              </a:rPr>
              <a:t>Примеры</a:t>
            </a:r>
            <a:r>
              <a:rPr lang="ru-RU" sz="2400"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По совету </a:t>
            </a:r>
            <a:r>
              <a:rPr lang="ru-RU" sz="2400" i="1" dirty="0">
                <a:solidFill>
                  <a:prstClr val="black"/>
                </a:solidFill>
                <a:latin typeface="Times New Roman" panose="02020603050405020304" pitchFamily="18" charset="0"/>
              </a:rPr>
              <a:t>врача больной бросил курить.</a:t>
            </a:r>
          </a:p>
          <a:p>
            <a:r>
              <a:rPr lang="ru-RU" sz="2400" dirty="0">
                <a:solidFill>
                  <a:prstClr val="black"/>
                </a:solidFill>
                <a:latin typeface="Times New Roman" panose="02020603050405020304" pitchFamily="18" charset="0"/>
              </a:rPr>
              <a:t>                              (</a:t>
            </a:r>
            <a:r>
              <a:rPr lang="ru-RU" sz="2400" dirty="0">
                <a:solidFill>
                  <a:prstClr val="black"/>
                </a:solidFill>
              </a:rPr>
              <a:t>Врач</a:t>
            </a:r>
            <a:r>
              <a:rPr lang="ru-RU" sz="2400" dirty="0">
                <a:solidFill>
                  <a:prstClr val="black"/>
                </a:solidFill>
                <a:latin typeface="Times New Roman" panose="02020603050405020304" pitchFamily="18" charset="0"/>
              </a:rPr>
              <a:t> посоветовал, и </a:t>
            </a:r>
            <a:r>
              <a:rPr lang="ru-RU" sz="2400" dirty="0">
                <a:solidFill>
                  <a:prstClr val="black"/>
                </a:solidFill>
              </a:rPr>
              <a:t>больной</a:t>
            </a:r>
            <a:r>
              <a:rPr lang="ru-RU" sz="2400" dirty="0">
                <a:solidFill>
                  <a:prstClr val="black"/>
                </a:solidFill>
                <a:latin typeface="Times New Roman" panose="02020603050405020304" pitchFamily="18" charset="0"/>
              </a:rPr>
              <a:t> бросил курить).</a:t>
            </a:r>
          </a:p>
          <a:p>
            <a:r>
              <a:rPr lang="ru-RU" sz="2400" b="1"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По просьбе </a:t>
            </a:r>
            <a:r>
              <a:rPr lang="ru-RU" sz="2400" i="1" dirty="0">
                <a:solidFill>
                  <a:prstClr val="black"/>
                </a:solidFill>
                <a:latin typeface="Times New Roman" panose="02020603050405020304" pitchFamily="18" charset="0"/>
              </a:rPr>
              <a:t>родителей дочь провела каникулы дома.</a:t>
            </a:r>
          </a:p>
          <a:p>
            <a:r>
              <a:rPr lang="ru-RU" sz="2400" dirty="0">
                <a:solidFill>
                  <a:prstClr val="black"/>
                </a:solidFill>
                <a:latin typeface="Times New Roman" panose="02020603050405020304" pitchFamily="18" charset="0"/>
              </a:rPr>
              <a:t>                              (</a:t>
            </a:r>
            <a:r>
              <a:rPr lang="ru-RU" sz="2400" dirty="0">
                <a:solidFill>
                  <a:prstClr val="black"/>
                </a:solidFill>
              </a:rPr>
              <a:t>Родители</a:t>
            </a:r>
            <a:r>
              <a:rPr lang="ru-RU" sz="2400" dirty="0">
                <a:solidFill>
                  <a:prstClr val="black"/>
                </a:solidFill>
                <a:latin typeface="Times New Roman" panose="02020603050405020304" pitchFamily="18" charset="0"/>
              </a:rPr>
              <a:t> попросили, и </a:t>
            </a:r>
            <a:r>
              <a:rPr lang="ru-RU" sz="2400" dirty="0">
                <a:solidFill>
                  <a:prstClr val="black"/>
                </a:solidFill>
              </a:rPr>
              <a:t>дочь</a:t>
            </a:r>
            <a:r>
              <a:rPr lang="ru-RU" sz="2400" dirty="0">
                <a:solidFill>
                  <a:prstClr val="black"/>
                </a:solidFill>
                <a:latin typeface="Times New Roman" panose="02020603050405020304" pitchFamily="18" charset="0"/>
              </a:rPr>
              <a:t> провела каникулы дома).</a:t>
            </a:r>
          </a:p>
          <a:p>
            <a:endParaRPr lang="ru-RU" sz="2400" dirty="0">
              <a:solidFill>
                <a:schemeClr val="tx1">
                  <a:lumMod val="50000"/>
                  <a:lumOff val="50000"/>
                </a:schemeClr>
              </a:solidFill>
              <a:latin typeface="Times New Roman" panose="02020603050405020304" pitchFamily="18" charset="0"/>
            </a:endParaRPr>
          </a:p>
          <a:p>
            <a:r>
              <a:rPr lang="ru-RU" sz="2400" dirty="0">
                <a:solidFill>
                  <a:schemeClr val="tx1">
                    <a:lumMod val="50000"/>
                    <a:lumOff val="50000"/>
                  </a:schemeClr>
                </a:solidFill>
                <a:latin typeface="Times New Roman" panose="02020603050405020304" pitchFamily="18" charset="0"/>
              </a:rPr>
              <a:t>Типичные словосочетания</a:t>
            </a:r>
            <a:r>
              <a:rPr lang="ru-RU" sz="2400" dirty="0">
                <a:solidFill>
                  <a:prstClr val="black"/>
                </a:solidFill>
                <a:latin typeface="Times New Roman" panose="02020603050405020304" pitchFamily="18" charset="0"/>
              </a:rPr>
              <a:t>: </a:t>
            </a:r>
            <a:r>
              <a:rPr lang="ru-RU" sz="2400" i="1" dirty="0">
                <a:solidFill>
                  <a:prstClr val="black"/>
                </a:solidFill>
                <a:latin typeface="Times New Roman" panose="02020603050405020304" pitchFamily="18" charset="0"/>
              </a:rPr>
              <a:t>по совету, по просьбе, по решению, по требованию,</a:t>
            </a:r>
          </a:p>
          <a:p>
            <a:r>
              <a:rPr lang="ru-RU" sz="2400" i="1" dirty="0">
                <a:solidFill>
                  <a:prstClr val="black"/>
                </a:solidFill>
                <a:latin typeface="Times New Roman" panose="02020603050405020304" pitchFamily="18" charset="0"/>
              </a:rPr>
              <a:t>по приглашению, по правилам, по закону, по традиции, по обычаю.</a:t>
            </a:r>
            <a:endParaRPr lang="ru-RU" sz="1200" b="0" i="1" u="none" strike="noStrike" baseline="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996235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4805915" y="1124726"/>
            <a:ext cx="7283303" cy="3077766"/>
          </a:xfrm>
          <a:prstGeom prst="rect">
            <a:avLst/>
          </a:prstGeom>
          <a:noFill/>
        </p:spPr>
        <p:txBody>
          <a:bodyPr wrap="square">
            <a:spAutoFit/>
          </a:bodyPr>
          <a:lstStyle/>
          <a:p>
            <a:r>
              <a:rPr lang="ru-RU" sz="2800" b="1" dirty="0">
                <a:solidFill>
                  <a:srgbClr val="70AD47">
                    <a:lumMod val="50000"/>
                  </a:srgbClr>
                </a:solidFill>
                <a:latin typeface="Batang" panose="02030600000101010101" pitchFamily="18" charset="-127"/>
                <a:ea typeface="Batang" panose="02030600000101010101" pitchFamily="18" charset="-127"/>
                <a:cs typeface="+mj-cs"/>
              </a:rPr>
              <a:t>4</a:t>
            </a:r>
            <a:r>
              <a:rPr lang="ru-RU" dirty="0">
                <a:solidFill>
                  <a:prstClr val="black"/>
                </a:solidFill>
                <a:latin typeface="Times New Roman" panose="02020603050405020304" pitchFamily="18" charset="0"/>
              </a:rPr>
              <a:t>. Предлог </a:t>
            </a:r>
            <a:r>
              <a:rPr lang="ru-RU" b="1" dirty="0">
                <a:solidFill>
                  <a:prstClr val="black"/>
                </a:solidFill>
                <a:latin typeface="Times New Roman" panose="02020603050405020304" pitchFamily="18" charset="0"/>
              </a:rPr>
              <a:t>ПО + Д. п. </a:t>
            </a:r>
            <a:r>
              <a:rPr lang="ru-RU" dirty="0">
                <a:solidFill>
                  <a:prstClr val="black"/>
                </a:solidFill>
                <a:latin typeface="Times New Roman" panose="02020603050405020304" pitchFamily="18" charset="0"/>
              </a:rPr>
              <a:t>существительных. </a:t>
            </a:r>
          </a:p>
          <a:p>
            <a:r>
              <a:rPr lang="ru-RU" dirty="0">
                <a:solidFill>
                  <a:prstClr val="black"/>
                </a:solidFill>
                <a:latin typeface="Times New Roman" panose="02020603050405020304" pitchFamily="18" charset="0"/>
              </a:rPr>
              <a:t>Вопросы:   </a:t>
            </a:r>
            <a:r>
              <a:rPr lang="ru-RU" dirty="0">
                <a:solidFill>
                  <a:prstClr val="black"/>
                </a:solidFill>
                <a:latin typeface="+mj-lt"/>
              </a:rPr>
              <a:t>почему? по какой причине?</a:t>
            </a:r>
          </a:p>
          <a:p>
            <a:endParaRPr lang="ru-RU" sz="2000" b="1" dirty="0">
              <a:solidFill>
                <a:srgbClr val="70AD47">
                  <a:lumMod val="50000"/>
                </a:srgbClr>
              </a:solidFill>
              <a:latin typeface="Batang" panose="02030600000101010101" pitchFamily="18" charset="-127"/>
              <a:ea typeface="Batang" panose="02030600000101010101" pitchFamily="18" charset="-127"/>
              <a:cs typeface="+mj-cs"/>
            </a:endParaRPr>
          </a:p>
          <a:p>
            <a:r>
              <a:rPr lang="ru-RU" sz="2000" b="1" dirty="0">
                <a:solidFill>
                  <a:srgbClr val="70AD47">
                    <a:lumMod val="50000"/>
                  </a:srgbClr>
                </a:solidFill>
                <a:latin typeface="Batang" panose="02030600000101010101" pitchFamily="18" charset="-127"/>
                <a:ea typeface="Batang" panose="02030600000101010101" pitchFamily="18" charset="-127"/>
                <a:cs typeface="+mj-cs"/>
              </a:rPr>
              <a:t>Б</a:t>
            </a:r>
            <a:r>
              <a:rPr lang="ru-RU" dirty="0">
                <a:solidFill>
                  <a:prstClr val="black"/>
                </a:solidFill>
                <a:latin typeface="Times New Roman" panose="02020603050405020304" pitchFamily="18" charset="0"/>
              </a:rPr>
              <a:t>. Данная конструкция употребляется для выражения </a:t>
            </a:r>
            <a:r>
              <a:rPr lang="ru-RU" b="1" dirty="0">
                <a:solidFill>
                  <a:srgbClr val="7030A0"/>
                </a:solidFill>
                <a:latin typeface="Times New Roman" panose="02020603050405020304" pitchFamily="18" charset="0"/>
              </a:rPr>
              <a:t>внешней</a:t>
            </a:r>
            <a:r>
              <a:rPr lang="ru-RU" dirty="0">
                <a:solidFill>
                  <a:prstClr val="black"/>
                </a:solidFill>
                <a:latin typeface="Times New Roman" panose="02020603050405020304" pitchFamily="18" charset="0"/>
              </a:rPr>
              <a:t> причины, которая приводит к </a:t>
            </a:r>
            <a:r>
              <a:rPr lang="ru-RU" b="1" dirty="0">
                <a:solidFill>
                  <a:srgbClr val="008A3E"/>
                </a:solidFill>
                <a:latin typeface="Times New Roman" panose="02020603050405020304" pitchFamily="18" charset="0"/>
              </a:rPr>
              <a:t>положительному</a:t>
            </a:r>
            <a:r>
              <a:rPr lang="ru-RU" dirty="0">
                <a:solidFill>
                  <a:prstClr val="black"/>
                </a:solidFill>
                <a:latin typeface="Times New Roman" panose="02020603050405020304" pitchFamily="18" charset="0"/>
              </a:rPr>
              <a:t> результату. В этом случае </a:t>
            </a:r>
            <a:r>
              <a:rPr lang="ru-RU" b="1" dirty="0">
                <a:solidFill>
                  <a:prstClr val="black"/>
                </a:solidFill>
              </a:rPr>
              <a:t>причина и результат </a:t>
            </a:r>
            <a:r>
              <a:rPr lang="ru-RU" dirty="0">
                <a:solidFill>
                  <a:prstClr val="black"/>
                </a:solidFill>
                <a:latin typeface="Times New Roman" panose="02020603050405020304" pitchFamily="18" charset="0"/>
              </a:rPr>
              <a:t>(следствие) относятся к </a:t>
            </a:r>
            <a:r>
              <a:rPr lang="ru-RU" b="1" dirty="0">
                <a:solidFill>
                  <a:prstClr val="black"/>
                </a:solidFill>
              </a:rPr>
              <a:t>разным</a:t>
            </a:r>
            <a:r>
              <a:rPr lang="ru-RU" dirty="0">
                <a:solidFill>
                  <a:prstClr val="black"/>
                </a:solidFill>
                <a:latin typeface="Times New Roman" panose="02020603050405020304" pitchFamily="18" charset="0"/>
              </a:rPr>
              <a:t> </a:t>
            </a:r>
            <a:r>
              <a:rPr lang="ru-RU" b="1" dirty="0">
                <a:solidFill>
                  <a:prstClr val="black"/>
                </a:solidFill>
              </a:rPr>
              <a:t>субъектам</a:t>
            </a:r>
            <a:r>
              <a:rPr lang="ru-RU" dirty="0">
                <a:solidFill>
                  <a:prstClr val="black"/>
                </a:solidFill>
                <a:latin typeface="Times New Roman" panose="02020603050405020304" pitchFamily="18" charset="0"/>
              </a:rPr>
              <a:t>.</a:t>
            </a:r>
          </a:p>
          <a:p>
            <a:r>
              <a:rPr lang="ru-RU" dirty="0">
                <a:solidFill>
                  <a:schemeClr val="tx1">
                    <a:lumMod val="50000"/>
                    <a:lumOff val="50000"/>
                  </a:schemeClr>
                </a:solidFill>
                <a:latin typeface="Times New Roman" panose="02020603050405020304" pitchFamily="18" charset="0"/>
              </a:rPr>
              <a:t>Примеры</a:t>
            </a:r>
            <a:r>
              <a:rPr lang="ru-RU"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По совету </a:t>
            </a:r>
            <a:r>
              <a:rPr lang="ru-RU" i="1" dirty="0">
                <a:solidFill>
                  <a:prstClr val="black"/>
                </a:solidFill>
                <a:latin typeface="Times New Roman" panose="02020603050405020304" pitchFamily="18" charset="0"/>
              </a:rPr>
              <a:t>врача больной бросил курить.</a:t>
            </a:r>
          </a:p>
          <a:p>
            <a:r>
              <a:rPr lang="ru-RU" dirty="0">
                <a:solidFill>
                  <a:prstClr val="black"/>
                </a:solidFill>
                <a:latin typeface="Times New Roman" panose="02020603050405020304" pitchFamily="18" charset="0"/>
              </a:rPr>
              <a:t>                              (</a:t>
            </a:r>
            <a:r>
              <a:rPr lang="ru-RU" dirty="0">
                <a:solidFill>
                  <a:prstClr val="black"/>
                </a:solidFill>
              </a:rPr>
              <a:t>Врач</a:t>
            </a:r>
            <a:r>
              <a:rPr lang="ru-RU" dirty="0">
                <a:solidFill>
                  <a:prstClr val="black"/>
                </a:solidFill>
                <a:latin typeface="Times New Roman" panose="02020603050405020304" pitchFamily="18" charset="0"/>
              </a:rPr>
              <a:t> посоветовал, и </a:t>
            </a:r>
            <a:r>
              <a:rPr lang="ru-RU" dirty="0">
                <a:solidFill>
                  <a:prstClr val="black"/>
                </a:solidFill>
              </a:rPr>
              <a:t>больной</a:t>
            </a:r>
            <a:r>
              <a:rPr lang="ru-RU" dirty="0">
                <a:solidFill>
                  <a:prstClr val="black"/>
                </a:solidFill>
                <a:latin typeface="Times New Roman" panose="02020603050405020304" pitchFamily="18" charset="0"/>
              </a:rPr>
              <a:t> бросил курить).</a:t>
            </a:r>
          </a:p>
          <a:p>
            <a:r>
              <a:rPr lang="ru-RU" b="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По просьбе </a:t>
            </a:r>
            <a:r>
              <a:rPr lang="ru-RU" i="1" dirty="0">
                <a:solidFill>
                  <a:prstClr val="black"/>
                </a:solidFill>
                <a:latin typeface="Times New Roman" panose="02020603050405020304" pitchFamily="18" charset="0"/>
              </a:rPr>
              <a:t>родителей дочь провела каникулы дома.</a:t>
            </a:r>
          </a:p>
          <a:p>
            <a:r>
              <a:rPr lang="ru-RU" dirty="0">
                <a:solidFill>
                  <a:prstClr val="black"/>
                </a:solidFill>
                <a:latin typeface="Times New Roman" panose="02020603050405020304" pitchFamily="18" charset="0"/>
              </a:rPr>
              <a:t>                              (</a:t>
            </a:r>
            <a:r>
              <a:rPr lang="ru-RU" dirty="0">
                <a:solidFill>
                  <a:prstClr val="black"/>
                </a:solidFill>
              </a:rPr>
              <a:t>Родители</a:t>
            </a:r>
            <a:r>
              <a:rPr lang="ru-RU" dirty="0">
                <a:solidFill>
                  <a:prstClr val="black"/>
                </a:solidFill>
                <a:latin typeface="Times New Roman" panose="02020603050405020304" pitchFamily="18" charset="0"/>
              </a:rPr>
              <a:t> попросили, и </a:t>
            </a:r>
            <a:r>
              <a:rPr lang="ru-RU" dirty="0">
                <a:solidFill>
                  <a:prstClr val="black"/>
                </a:solidFill>
              </a:rPr>
              <a:t>дочь</a:t>
            </a:r>
            <a:r>
              <a:rPr lang="ru-RU" dirty="0">
                <a:solidFill>
                  <a:prstClr val="black"/>
                </a:solidFill>
                <a:latin typeface="Times New Roman" panose="02020603050405020304" pitchFamily="18" charset="0"/>
              </a:rPr>
              <a:t> провела каникулы дома).</a:t>
            </a:r>
            <a:endParaRPr lang="ru-RU" sz="1050" b="0" i="1" u="none" strike="noStrike" baseline="0" dirty="0">
              <a:solidFill>
                <a:prstClr val="black"/>
              </a:solidFill>
              <a:latin typeface="Times New Roman" panose="02020603050405020304" pitchFamily="18" charset="0"/>
            </a:endParaRPr>
          </a:p>
        </p:txBody>
      </p:sp>
      <p:sp>
        <p:nvSpPr>
          <p:cNvPr id="2" name="TextBox 1">
            <a:extLst>
              <a:ext uri="{FF2B5EF4-FFF2-40B4-BE49-F238E27FC236}">
                <a16:creationId xmlns:a16="http://schemas.microsoft.com/office/drawing/2014/main" id="{7569434F-EEB4-EA7A-389E-FB99B4C22013}"/>
              </a:ext>
            </a:extLst>
          </p:cNvPr>
          <p:cNvSpPr txBox="1"/>
          <p:nvPr/>
        </p:nvSpPr>
        <p:spPr>
          <a:xfrm>
            <a:off x="177735" y="1124724"/>
            <a:ext cx="4192246" cy="3293209"/>
          </a:xfrm>
          <a:prstGeom prst="rect">
            <a:avLst/>
          </a:prstGeom>
          <a:noFill/>
        </p:spPr>
        <p:txBody>
          <a:bodyPr wrap="square">
            <a:spAutoFit/>
          </a:bodyPr>
          <a:lstStyle/>
          <a:p>
            <a:r>
              <a:rPr lang="ru-RU" sz="2800" b="1" dirty="0">
                <a:solidFill>
                  <a:srgbClr val="70AD47">
                    <a:lumMod val="50000"/>
                  </a:srgbClr>
                </a:solidFill>
                <a:latin typeface="Batang" panose="02030600000101010101" pitchFamily="18" charset="-127"/>
                <a:ea typeface="Batang" panose="02030600000101010101" pitchFamily="18" charset="-127"/>
                <a:cs typeface="+mj-cs"/>
              </a:rPr>
              <a:t>2</a:t>
            </a:r>
            <a:r>
              <a:rPr lang="ru-RU" dirty="0">
                <a:solidFill>
                  <a:prstClr val="black"/>
                </a:solidFill>
                <a:latin typeface="Times New Roman" panose="02020603050405020304" pitchFamily="18" charset="0"/>
              </a:rPr>
              <a:t>. Предлог </a:t>
            </a:r>
            <a:r>
              <a:rPr lang="ru-RU" b="1" dirty="0">
                <a:solidFill>
                  <a:prstClr val="black"/>
                </a:solidFill>
                <a:latin typeface="Times New Roman" panose="02020603050405020304" pitchFamily="18" charset="0"/>
              </a:rPr>
              <a:t>БЛАГОДАРЯ + Д. п. </a:t>
            </a:r>
            <a:r>
              <a:rPr lang="ru-RU" dirty="0">
                <a:solidFill>
                  <a:prstClr val="black"/>
                </a:solidFill>
                <a:latin typeface="Times New Roman" panose="02020603050405020304" pitchFamily="18" charset="0"/>
              </a:rPr>
              <a:t>существительных, местоимений.</a:t>
            </a:r>
          </a:p>
          <a:p>
            <a:r>
              <a:rPr lang="ru-RU" dirty="0">
                <a:solidFill>
                  <a:prstClr val="black"/>
                </a:solidFill>
                <a:latin typeface="Times New Roman" panose="02020603050405020304" pitchFamily="18" charset="0"/>
              </a:rPr>
              <a:t>Вопросы:    </a:t>
            </a:r>
            <a:r>
              <a:rPr lang="ru-RU" dirty="0">
                <a:solidFill>
                  <a:prstClr val="black"/>
                </a:solidFill>
                <a:latin typeface="+mj-lt"/>
              </a:rPr>
              <a:t>благодаря кому? благодаря чему?</a:t>
            </a:r>
          </a:p>
          <a:p>
            <a:r>
              <a:rPr lang="ru-RU" dirty="0">
                <a:solidFill>
                  <a:prstClr val="black"/>
                </a:solidFill>
                <a:latin typeface="Times New Roman" panose="02020603050405020304" pitchFamily="18" charset="0"/>
              </a:rPr>
              <a:t>Данная конструкция употребляется для выражения причины, которая приводит к </a:t>
            </a:r>
            <a:r>
              <a:rPr lang="ru-RU" b="1" dirty="0">
                <a:solidFill>
                  <a:srgbClr val="008A3E"/>
                </a:solidFill>
                <a:latin typeface="Times New Roman" panose="02020603050405020304" pitchFamily="18" charset="0"/>
              </a:rPr>
              <a:t>положительному</a:t>
            </a:r>
            <a:r>
              <a:rPr lang="ru-RU" dirty="0">
                <a:solidFill>
                  <a:prstClr val="black"/>
                </a:solidFill>
                <a:latin typeface="Times New Roman" panose="02020603050405020304" pitchFamily="18" charset="0"/>
              </a:rPr>
              <a:t> результату.</a:t>
            </a:r>
          </a:p>
          <a:p>
            <a:r>
              <a:rPr lang="ru-RU" dirty="0">
                <a:solidFill>
                  <a:schemeClr val="tx1">
                    <a:lumMod val="50000"/>
                    <a:lumOff val="50000"/>
                  </a:schemeClr>
                </a:solidFill>
                <a:latin typeface="Times New Roman" panose="02020603050405020304" pitchFamily="18" charset="0"/>
              </a:rPr>
              <a:t>Примеры</a:t>
            </a:r>
            <a:r>
              <a:rPr lang="ru-RU" i="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Благодаря</a:t>
            </a:r>
            <a:r>
              <a:rPr lang="ru-RU" i="1" dirty="0">
                <a:solidFill>
                  <a:prstClr val="black"/>
                </a:solidFill>
                <a:latin typeface="Times New Roman" panose="02020603050405020304" pitchFamily="18" charset="0"/>
              </a:rPr>
              <a:t> новому </a:t>
            </a:r>
            <a:r>
              <a:rPr lang="ru-RU" b="1" i="1" dirty="0">
                <a:solidFill>
                  <a:prstClr val="black"/>
                </a:solidFill>
                <a:latin typeface="Times New Roman" panose="02020603050405020304" pitchFamily="18" charset="0"/>
              </a:rPr>
              <a:t>лекарству</a:t>
            </a:r>
            <a:r>
              <a:rPr lang="ru-RU" i="1" dirty="0">
                <a:solidFill>
                  <a:prstClr val="black"/>
                </a:solidFill>
                <a:latin typeface="Times New Roman" panose="02020603050405020304" pitchFamily="18" charset="0"/>
              </a:rPr>
              <a:t> больной быстро выздоровел.</a:t>
            </a:r>
          </a:p>
          <a:p>
            <a:r>
              <a:rPr lang="ru-RU" b="1" i="1" dirty="0">
                <a:solidFill>
                  <a:prstClr val="black"/>
                </a:solidFill>
                <a:latin typeface="Times New Roman" panose="02020603050405020304" pitchFamily="18" charset="0"/>
              </a:rPr>
              <a:t>                        Благодаря</a:t>
            </a:r>
            <a:r>
              <a:rPr lang="ru-RU" i="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вам</a:t>
            </a:r>
            <a:r>
              <a:rPr lang="ru-RU" i="1" dirty="0">
                <a:solidFill>
                  <a:prstClr val="black"/>
                </a:solidFill>
                <a:latin typeface="Times New Roman" panose="02020603050405020304" pitchFamily="18" charset="0"/>
              </a:rPr>
              <a:t>, вашей </a:t>
            </a:r>
            <a:r>
              <a:rPr lang="ru-RU" b="1" i="1" dirty="0">
                <a:solidFill>
                  <a:prstClr val="black"/>
                </a:solidFill>
                <a:latin typeface="Times New Roman" panose="02020603050405020304" pitchFamily="18" charset="0"/>
              </a:rPr>
              <a:t>помощи</a:t>
            </a:r>
            <a:r>
              <a:rPr lang="ru-RU" i="1" dirty="0">
                <a:solidFill>
                  <a:prstClr val="black"/>
                </a:solidFill>
                <a:latin typeface="Times New Roman" panose="02020603050405020304" pitchFamily="18" charset="0"/>
              </a:rPr>
              <a:t> я достиг успеха в профессии.</a:t>
            </a:r>
            <a:endParaRPr lang="ru-RU" sz="1050" b="0" i="1" u="none" strike="noStrike" baseline="0" dirty="0">
              <a:solidFill>
                <a:prstClr val="black"/>
              </a:solidFill>
              <a:latin typeface="Times New Roman" panose="02020603050405020304" pitchFamily="18" charset="0"/>
            </a:endParaRPr>
          </a:p>
        </p:txBody>
      </p:sp>
      <p:sp>
        <p:nvSpPr>
          <p:cNvPr id="6" name="TextBox 5">
            <a:extLst>
              <a:ext uri="{FF2B5EF4-FFF2-40B4-BE49-F238E27FC236}">
                <a16:creationId xmlns:a16="http://schemas.microsoft.com/office/drawing/2014/main" id="{B80AE610-DCCC-92A8-9078-62F0BE39B0CA}"/>
              </a:ext>
            </a:extLst>
          </p:cNvPr>
          <p:cNvSpPr txBox="1"/>
          <p:nvPr/>
        </p:nvSpPr>
        <p:spPr>
          <a:xfrm>
            <a:off x="4146698" y="1329070"/>
            <a:ext cx="659217" cy="461665"/>
          </a:xfrm>
          <a:prstGeom prst="rect">
            <a:avLst/>
          </a:prstGeom>
          <a:gradFill flip="none" rotWithShape="1">
            <a:gsLst>
              <a:gs pos="91000">
                <a:srgbClr val="FFFF00">
                  <a:shade val="30000"/>
                  <a:satMod val="115000"/>
                </a:srgbClr>
              </a:gs>
              <a:gs pos="50000">
                <a:srgbClr val="FFFF00">
                  <a:shade val="67500"/>
                  <a:satMod val="115000"/>
                </a:srgbClr>
              </a:gs>
              <a:gs pos="7000">
                <a:srgbClr val="FFFF00">
                  <a:shade val="100000"/>
                  <a:satMod val="115000"/>
                </a:srgbClr>
              </a:gs>
            </a:gsLst>
            <a:path path="circle">
              <a:fillToRect l="50000" t="50000" r="50000" b="50000"/>
            </a:path>
            <a:tileRect/>
          </a:gradFill>
          <a:ln w="76200">
            <a:solidFill>
              <a:srgbClr val="FF6600"/>
            </a:solidFill>
          </a:ln>
        </p:spPr>
        <p:txBody>
          <a:bodyPr wrap="square" rtlCol="0">
            <a:spAutoFit/>
          </a:bodyPr>
          <a:lstStyle/>
          <a:p>
            <a:r>
              <a:rPr lang="en-US" sz="2400" b="1" dirty="0">
                <a:effectLst>
                  <a:outerShdw blurRad="38100" dist="38100" dir="2700000" algn="tl">
                    <a:srgbClr val="000000">
                      <a:alpha val="43137"/>
                    </a:srgbClr>
                  </a:outerShdw>
                </a:effectLst>
              </a:rPr>
              <a:t>VS</a:t>
            </a:r>
            <a:r>
              <a:rPr lang="ru-RU" sz="24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743429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4805915" y="1124726"/>
            <a:ext cx="7283303" cy="3077766"/>
          </a:xfrm>
          <a:prstGeom prst="rect">
            <a:avLst/>
          </a:prstGeom>
          <a:noFill/>
        </p:spPr>
        <p:txBody>
          <a:bodyPr wrap="square">
            <a:spAutoFit/>
          </a:bodyPr>
          <a:lstStyle/>
          <a:p>
            <a:r>
              <a:rPr lang="ru-RU" sz="2800" b="1" dirty="0">
                <a:solidFill>
                  <a:srgbClr val="70AD47">
                    <a:lumMod val="50000"/>
                  </a:srgbClr>
                </a:solidFill>
                <a:latin typeface="Batang" panose="02030600000101010101" pitchFamily="18" charset="-127"/>
                <a:ea typeface="Batang" panose="02030600000101010101" pitchFamily="18" charset="-127"/>
                <a:cs typeface="+mj-cs"/>
              </a:rPr>
              <a:t>4</a:t>
            </a:r>
            <a:r>
              <a:rPr lang="ru-RU" dirty="0">
                <a:solidFill>
                  <a:prstClr val="black"/>
                </a:solidFill>
                <a:latin typeface="Times New Roman" panose="02020603050405020304" pitchFamily="18" charset="0"/>
              </a:rPr>
              <a:t>. Предлог </a:t>
            </a:r>
            <a:r>
              <a:rPr lang="ru-RU" b="1" dirty="0">
                <a:solidFill>
                  <a:prstClr val="black"/>
                </a:solidFill>
                <a:latin typeface="Times New Roman" panose="02020603050405020304" pitchFamily="18" charset="0"/>
              </a:rPr>
              <a:t>ПО + Д. п. </a:t>
            </a:r>
            <a:r>
              <a:rPr lang="ru-RU" dirty="0">
                <a:solidFill>
                  <a:prstClr val="black"/>
                </a:solidFill>
                <a:latin typeface="Times New Roman" panose="02020603050405020304" pitchFamily="18" charset="0"/>
              </a:rPr>
              <a:t>существительных. </a:t>
            </a:r>
          </a:p>
          <a:p>
            <a:r>
              <a:rPr lang="ru-RU" dirty="0">
                <a:solidFill>
                  <a:prstClr val="black"/>
                </a:solidFill>
                <a:latin typeface="Times New Roman" panose="02020603050405020304" pitchFamily="18" charset="0"/>
              </a:rPr>
              <a:t>Вопросы:   </a:t>
            </a:r>
            <a:r>
              <a:rPr lang="ru-RU" dirty="0">
                <a:solidFill>
                  <a:prstClr val="black"/>
                </a:solidFill>
                <a:latin typeface="+mj-lt"/>
              </a:rPr>
              <a:t>почему? по какой причине?</a:t>
            </a:r>
          </a:p>
          <a:p>
            <a:endParaRPr lang="ru-RU" sz="2000" b="1" dirty="0">
              <a:solidFill>
                <a:srgbClr val="70AD47">
                  <a:lumMod val="50000"/>
                </a:srgbClr>
              </a:solidFill>
              <a:latin typeface="Batang" panose="02030600000101010101" pitchFamily="18" charset="-127"/>
              <a:ea typeface="Batang" panose="02030600000101010101" pitchFamily="18" charset="-127"/>
              <a:cs typeface="+mj-cs"/>
            </a:endParaRPr>
          </a:p>
          <a:p>
            <a:r>
              <a:rPr lang="ru-RU" sz="2000" b="1" dirty="0">
                <a:solidFill>
                  <a:srgbClr val="70AD47">
                    <a:lumMod val="50000"/>
                  </a:srgbClr>
                </a:solidFill>
                <a:latin typeface="Batang" panose="02030600000101010101" pitchFamily="18" charset="-127"/>
                <a:ea typeface="Batang" panose="02030600000101010101" pitchFamily="18" charset="-127"/>
                <a:cs typeface="+mj-cs"/>
              </a:rPr>
              <a:t>Б</a:t>
            </a:r>
            <a:r>
              <a:rPr lang="ru-RU" dirty="0">
                <a:solidFill>
                  <a:prstClr val="black"/>
                </a:solidFill>
                <a:latin typeface="Times New Roman" panose="02020603050405020304" pitchFamily="18" charset="0"/>
              </a:rPr>
              <a:t>. Данная конструкция употребляется для выражения </a:t>
            </a:r>
            <a:r>
              <a:rPr lang="ru-RU" b="1" dirty="0">
                <a:solidFill>
                  <a:srgbClr val="7030A0"/>
                </a:solidFill>
                <a:latin typeface="Times New Roman" panose="02020603050405020304" pitchFamily="18" charset="0"/>
              </a:rPr>
              <a:t>внешней</a:t>
            </a:r>
            <a:r>
              <a:rPr lang="ru-RU" dirty="0">
                <a:solidFill>
                  <a:prstClr val="black"/>
                </a:solidFill>
                <a:latin typeface="Times New Roman" panose="02020603050405020304" pitchFamily="18" charset="0"/>
              </a:rPr>
              <a:t> причины, которая приводит к </a:t>
            </a:r>
            <a:r>
              <a:rPr lang="ru-RU" b="1" dirty="0">
                <a:solidFill>
                  <a:srgbClr val="008A3E"/>
                </a:solidFill>
                <a:latin typeface="Times New Roman" panose="02020603050405020304" pitchFamily="18" charset="0"/>
              </a:rPr>
              <a:t>положительному</a:t>
            </a:r>
            <a:r>
              <a:rPr lang="ru-RU" dirty="0">
                <a:solidFill>
                  <a:prstClr val="black"/>
                </a:solidFill>
                <a:latin typeface="Times New Roman" panose="02020603050405020304" pitchFamily="18" charset="0"/>
              </a:rPr>
              <a:t> результату. В этом случае </a:t>
            </a:r>
            <a:r>
              <a:rPr lang="ru-RU" b="1" dirty="0">
                <a:solidFill>
                  <a:prstClr val="black"/>
                </a:solidFill>
              </a:rPr>
              <a:t>причина и результат </a:t>
            </a:r>
            <a:r>
              <a:rPr lang="ru-RU" dirty="0">
                <a:solidFill>
                  <a:prstClr val="black"/>
                </a:solidFill>
                <a:latin typeface="Times New Roman" panose="02020603050405020304" pitchFamily="18" charset="0"/>
              </a:rPr>
              <a:t>(следствие) относятся к </a:t>
            </a:r>
            <a:r>
              <a:rPr lang="ru-RU" b="1" dirty="0">
                <a:solidFill>
                  <a:prstClr val="black"/>
                </a:solidFill>
              </a:rPr>
              <a:t>разным</a:t>
            </a:r>
            <a:r>
              <a:rPr lang="ru-RU" dirty="0">
                <a:solidFill>
                  <a:prstClr val="black"/>
                </a:solidFill>
                <a:latin typeface="Times New Roman" panose="02020603050405020304" pitchFamily="18" charset="0"/>
              </a:rPr>
              <a:t> </a:t>
            </a:r>
            <a:r>
              <a:rPr lang="ru-RU" b="1" dirty="0">
                <a:solidFill>
                  <a:prstClr val="black"/>
                </a:solidFill>
              </a:rPr>
              <a:t>субъектам</a:t>
            </a:r>
            <a:r>
              <a:rPr lang="ru-RU" dirty="0">
                <a:solidFill>
                  <a:prstClr val="black"/>
                </a:solidFill>
                <a:latin typeface="Times New Roman" panose="02020603050405020304" pitchFamily="18" charset="0"/>
              </a:rPr>
              <a:t>.</a:t>
            </a:r>
          </a:p>
          <a:p>
            <a:r>
              <a:rPr lang="ru-RU" dirty="0">
                <a:solidFill>
                  <a:schemeClr val="tx1">
                    <a:lumMod val="50000"/>
                    <a:lumOff val="50000"/>
                  </a:schemeClr>
                </a:solidFill>
                <a:latin typeface="Times New Roman" panose="02020603050405020304" pitchFamily="18" charset="0"/>
              </a:rPr>
              <a:t>Примеры</a:t>
            </a:r>
            <a:r>
              <a:rPr lang="ru-RU"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По совету </a:t>
            </a:r>
            <a:r>
              <a:rPr lang="ru-RU" i="1" dirty="0">
                <a:solidFill>
                  <a:prstClr val="black"/>
                </a:solidFill>
                <a:latin typeface="Times New Roman" panose="02020603050405020304" pitchFamily="18" charset="0"/>
              </a:rPr>
              <a:t>врача больной бросил курить.</a:t>
            </a:r>
          </a:p>
          <a:p>
            <a:r>
              <a:rPr lang="ru-RU" dirty="0">
                <a:solidFill>
                  <a:prstClr val="black"/>
                </a:solidFill>
                <a:latin typeface="Times New Roman" panose="02020603050405020304" pitchFamily="18" charset="0"/>
              </a:rPr>
              <a:t>                              (</a:t>
            </a:r>
            <a:r>
              <a:rPr lang="ru-RU" dirty="0">
                <a:solidFill>
                  <a:prstClr val="black"/>
                </a:solidFill>
              </a:rPr>
              <a:t>Врач</a:t>
            </a:r>
            <a:r>
              <a:rPr lang="ru-RU" dirty="0">
                <a:solidFill>
                  <a:prstClr val="black"/>
                </a:solidFill>
                <a:latin typeface="Times New Roman" panose="02020603050405020304" pitchFamily="18" charset="0"/>
              </a:rPr>
              <a:t> посоветовал, и </a:t>
            </a:r>
            <a:r>
              <a:rPr lang="ru-RU" dirty="0">
                <a:solidFill>
                  <a:prstClr val="black"/>
                </a:solidFill>
              </a:rPr>
              <a:t>больной</a:t>
            </a:r>
            <a:r>
              <a:rPr lang="ru-RU" dirty="0">
                <a:solidFill>
                  <a:prstClr val="black"/>
                </a:solidFill>
                <a:latin typeface="Times New Roman" panose="02020603050405020304" pitchFamily="18" charset="0"/>
              </a:rPr>
              <a:t> бросил курить).</a:t>
            </a:r>
          </a:p>
          <a:p>
            <a:r>
              <a:rPr lang="ru-RU" b="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По просьбе </a:t>
            </a:r>
            <a:r>
              <a:rPr lang="ru-RU" i="1" dirty="0">
                <a:solidFill>
                  <a:prstClr val="black"/>
                </a:solidFill>
                <a:latin typeface="Times New Roman" panose="02020603050405020304" pitchFamily="18" charset="0"/>
              </a:rPr>
              <a:t>родителей дочь провела каникулы дома.</a:t>
            </a:r>
          </a:p>
          <a:p>
            <a:r>
              <a:rPr lang="ru-RU" dirty="0">
                <a:solidFill>
                  <a:prstClr val="black"/>
                </a:solidFill>
                <a:latin typeface="Times New Roman" panose="02020603050405020304" pitchFamily="18" charset="0"/>
              </a:rPr>
              <a:t>                              (</a:t>
            </a:r>
            <a:r>
              <a:rPr lang="ru-RU" dirty="0">
                <a:solidFill>
                  <a:prstClr val="black"/>
                </a:solidFill>
              </a:rPr>
              <a:t>Родители</a:t>
            </a:r>
            <a:r>
              <a:rPr lang="ru-RU" dirty="0">
                <a:solidFill>
                  <a:prstClr val="black"/>
                </a:solidFill>
                <a:latin typeface="Times New Roman" panose="02020603050405020304" pitchFamily="18" charset="0"/>
              </a:rPr>
              <a:t> попросили, и </a:t>
            </a:r>
            <a:r>
              <a:rPr lang="ru-RU" dirty="0">
                <a:solidFill>
                  <a:prstClr val="black"/>
                </a:solidFill>
              </a:rPr>
              <a:t>дочь</a:t>
            </a:r>
            <a:r>
              <a:rPr lang="ru-RU" dirty="0">
                <a:solidFill>
                  <a:prstClr val="black"/>
                </a:solidFill>
                <a:latin typeface="Times New Roman" panose="02020603050405020304" pitchFamily="18" charset="0"/>
              </a:rPr>
              <a:t> провела каникулы дома).</a:t>
            </a:r>
            <a:endParaRPr lang="ru-RU" sz="1050" b="0" i="1" u="none" strike="noStrike" baseline="0" dirty="0">
              <a:solidFill>
                <a:prstClr val="black"/>
              </a:solidFill>
              <a:latin typeface="Times New Roman" panose="02020603050405020304" pitchFamily="18" charset="0"/>
            </a:endParaRPr>
          </a:p>
        </p:txBody>
      </p:sp>
      <p:sp>
        <p:nvSpPr>
          <p:cNvPr id="2" name="TextBox 1">
            <a:extLst>
              <a:ext uri="{FF2B5EF4-FFF2-40B4-BE49-F238E27FC236}">
                <a16:creationId xmlns:a16="http://schemas.microsoft.com/office/drawing/2014/main" id="{7569434F-EEB4-EA7A-389E-FB99B4C22013}"/>
              </a:ext>
            </a:extLst>
          </p:cNvPr>
          <p:cNvSpPr txBox="1"/>
          <p:nvPr/>
        </p:nvSpPr>
        <p:spPr>
          <a:xfrm>
            <a:off x="177735" y="1124724"/>
            <a:ext cx="4192246" cy="3293209"/>
          </a:xfrm>
          <a:prstGeom prst="rect">
            <a:avLst/>
          </a:prstGeom>
          <a:noFill/>
        </p:spPr>
        <p:txBody>
          <a:bodyPr wrap="square">
            <a:spAutoFit/>
          </a:bodyPr>
          <a:lstStyle/>
          <a:p>
            <a:r>
              <a:rPr lang="ru-RU" sz="2800" b="1" dirty="0">
                <a:solidFill>
                  <a:srgbClr val="70AD47">
                    <a:lumMod val="50000"/>
                  </a:srgbClr>
                </a:solidFill>
                <a:latin typeface="Batang" panose="02030600000101010101" pitchFamily="18" charset="-127"/>
                <a:ea typeface="Batang" panose="02030600000101010101" pitchFamily="18" charset="-127"/>
                <a:cs typeface="+mj-cs"/>
              </a:rPr>
              <a:t>2</a:t>
            </a:r>
            <a:r>
              <a:rPr lang="ru-RU" dirty="0">
                <a:solidFill>
                  <a:prstClr val="black"/>
                </a:solidFill>
                <a:latin typeface="Times New Roman" panose="02020603050405020304" pitchFamily="18" charset="0"/>
              </a:rPr>
              <a:t>. Предлог </a:t>
            </a:r>
            <a:r>
              <a:rPr lang="ru-RU" b="1" dirty="0">
                <a:solidFill>
                  <a:prstClr val="black"/>
                </a:solidFill>
                <a:latin typeface="Times New Roman" panose="02020603050405020304" pitchFamily="18" charset="0"/>
              </a:rPr>
              <a:t>БЛАГОДАРЯ + Д. п. </a:t>
            </a:r>
            <a:r>
              <a:rPr lang="ru-RU" dirty="0">
                <a:solidFill>
                  <a:prstClr val="black"/>
                </a:solidFill>
                <a:latin typeface="Times New Roman" panose="02020603050405020304" pitchFamily="18" charset="0"/>
              </a:rPr>
              <a:t>существительных, местоимений.</a:t>
            </a:r>
          </a:p>
          <a:p>
            <a:r>
              <a:rPr lang="ru-RU" dirty="0">
                <a:solidFill>
                  <a:prstClr val="black"/>
                </a:solidFill>
                <a:latin typeface="Times New Roman" panose="02020603050405020304" pitchFamily="18" charset="0"/>
              </a:rPr>
              <a:t>Вопросы:    </a:t>
            </a:r>
            <a:r>
              <a:rPr lang="ru-RU" dirty="0">
                <a:solidFill>
                  <a:prstClr val="black"/>
                </a:solidFill>
                <a:latin typeface="+mj-lt"/>
              </a:rPr>
              <a:t>благодаря кому? благодаря чему?</a:t>
            </a:r>
          </a:p>
          <a:p>
            <a:r>
              <a:rPr lang="ru-RU" dirty="0">
                <a:solidFill>
                  <a:prstClr val="black"/>
                </a:solidFill>
                <a:latin typeface="Times New Roman" panose="02020603050405020304" pitchFamily="18" charset="0"/>
              </a:rPr>
              <a:t>Данная конструкция употребляется для выражения причины, которая приводит к </a:t>
            </a:r>
            <a:r>
              <a:rPr lang="ru-RU" b="1" dirty="0">
                <a:solidFill>
                  <a:srgbClr val="008A3E"/>
                </a:solidFill>
                <a:latin typeface="Times New Roman" panose="02020603050405020304" pitchFamily="18" charset="0"/>
              </a:rPr>
              <a:t>положительному</a:t>
            </a:r>
            <a:r>
              <a:rPr lang="ru-RU" dirty="0">
                <a:solidFill>
                  <a:prstClr val="black"/>
                </a:solidFill>
                <a:latin typeface="Times New Roman" panose="02020603050405020304" pitchFamily="18" charset="0"/>
              </a:rPr>
              <a:t> результату.</a:t>
            </a:r>
          </a:p>
          <a:p>
            <a:r>
              <a:rPr lang="ru-RU" dirty="0">
                <a:solidFill>
                  <a:schemeClr val="tx1">
                    <a:lumMod val="50000"/>
                    <a:lumOff val="50000"/>
                  </a:schemeClr>
                </a:solidFill>
                <a:latin typeface="Times New Roman" panose="02020603050405020304" pitchFamily="18" charset="0"/>
              </a:rPr>
              <a:t>Примеры</a:t>
            </a:r>
            <a:r>
              <a:rPr lang="ru-RU" i="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Благодаря</a:t>
            </a:r>
            <a:r>
              <a:rPr lang="ru-RU" i="1" dirty="0">
                <a:solidFill>
                  <a:prstClr val="black"/>
                </a:solidFill>
                <a:latin typeface="Times New Roman" panose="02020603050405020304" pitchFamily="18" charset="0"/>
              </a:rPr>
              <a:t> новому </a:t>
            </a:r>
            <a:r>
              <a:rPr lang="ru-RU" b="1" i="1" dirty="0">
                <a:solidFill>
                  <a:prstClr val="black"/>
                </a:solidFill>
                <a:latin typeface="Times New Roman" panose="02020603050405020304" pitchFamily="18" charset="0"/>
              </a:rPr>
              <a:t>лекарству</a:t>
            </a:r>
            <a:r>
              <a:rPr lang="ru-RU" i="1" dirty="0">
                <a:solidFill>
                  <a:prstClr val="black"/>
                </a:solidFill>
                <a:latin typeface="Times New Roman" panose="02020603050405020304" pitchFamily="18" charset="0"/>
              </a:rPr>
              <a:t> больной быстро выздоровел.</a:t>
            </a:r>
          </a:p>
          <a:p>
            <a:r>
              <a:rPr lang="ru-RU" b="1" i="1" dirty="0">
                <a:solidFill>
                  <a:prstClr val="black"/>
                </a:solidFill>
                <a:latin typeface="Times New Roman" panose="02020603050405020304" pitchFamily="18" charset="0"/>
              </a:rPr>
              <a:t>                        Благодаря</a:t>
            </a:r>
            <a:r>
              <a:rPr lang="ru-RU" i="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вам</a:t>
            </a:r>
            <a:r>
              <a:rPr lang="ru-RU" i="1" dirty="0">
                <a:solidFill>
                  <a:prstClr val="black"/>
                </a:solidFill>
                <a:latin typeface="Times New Roman" panose="02020603050405020304" pitchFamily="18" charset="0"/>
              </a:rPr>
              <a:t>, вашей </a:t>
            </a:r>
            <a:r>
              <a:rPr lang="ru-RU" b="1" i="1" dirty="0">
                <a:solidFill>
                  <a:prstClr val="black"/>
                </a:solidFill>
                <a:latin typeface="Times New Roman" panose="02020603050405020304" pitchFamily="18" charset="0"/>
              </a:rPr>
              <a:t>помощи</a:t>
            </a:r>
            <a:r>
              <a:rPr lang="ru-RU" i="1" dirty="0">
                <a:solidFill>
                  <a:prstClr val="black"/>
                </a:solidFill>
                <a:latin typeface="Times New Roman" panose="02020603050405020304" pitchFamily="18" charset="0"/>
              </a:rPr>
              <a:t> я достиг успеха в профессии.</a:t>
            </a:r>
            <a:endParaRPr lang="ru-RU" sz="1050" b="0" i="1" u="none" strike="noStrike" baseline="0" dirty="0">
              <a:solidFill>
                <a:prstClr val="black"/>
              </a:solidFill>
              <a:latin typeface="Times New Roman" panose="02020603050405020304" pitchFamily="18" charset="0"/>
            </a:endParaRPr>
          </a:p>
        </p:txBody>
      </p:sp>
      <p:sp>
        <p:nvSpPr>
          <p:cNvPr id="6" name="TextBox 5">
            <a:extLst>
              <a:ext uri="{FF2B5EF4-FFF2-40B4-BE49-F238E27FC236}">
                <a16:creationId xmlns:a16="http://schemas.microsoft.com/office/drawing/2014/main" id="{B80AE610-DCCC-92A8-9078-62F0BE39B0CA}"/>
              </a:ext>
            </a:extLst>
          </p:cNvPr>
          <p:cNvSpPr txBox="1"/>
          <p:nvPr/>
        </p:nvSpPr>
        <p:spPr>
          <a:xfrm>
            <a:off x="4146698" y="1329070"/>
            <a:ext cx="659217" cy="461665"/>
          </a:xfrm>
          <a:prstGeom prst="rect">
            <a:avLst/>
          </a:prstGeom>
          <a:gradFill flip="none" rotWithShape="1">
            <a:gsLst>
              <a:gs pos="91000">
                <a:srgbClr val="FFFF00">
                  <a:shade val="30000"/>
                  <a:satMod val="115000"/>
                </a:srgbClr>
              </a:gs>
              <a:gs pos="50000">
                <a:srgbClr val="FFFF00">
                  <a:shade val="67500"/>
                  <a:satMod val="115000"/>
                </a:srgbClr>
              </a:gs>
              <a:gs pos="7000">
                <a:srgbClr val="FFFF00">
                  <a:shade val="100000"/>
                  <a:satMod val="115000"/>
                </a:srgbClr>
              </a:gs>
            </a:gsLst>
            <a:path path="circle">
              <a:fillToRect l="50000" t="50000" r="50000" b="50000"/>
            </a:path>
            <a:tileRect/>
          </a:gradFill>
          <a:ln w="76200">
            <a:solidFill>
              <a:srgbClr val="FF6600"/>
            </a:solidFill>
          </a:ln>
        </p:spPr>
        <p:txBody>
          <a:bodyPr wrap="square" rtlCol="0">
            <a:spAutoFit/>
          </a:bodyPr>
          <a:lstStyle/>
          <a:p>
            <a:r>
              <a:rPr lang="en-US" sz="2400" b="1" dirty="0">
                <a:effectLst>
                  <a:outerShdw blurRad="38100" dist="38100" dir="2700000" algn="tl">
                    <a:srgbClr val="000000">
                      <a:alpha val="43137"/>
                    </a:srgbClr>
                  </a:outerShdw>
                </a:effectLst>
              </a:rPr>
              <a:t>VS</a:t>
            </a:r>
            <a:r>
              <a:rPr lang="ru-RU" sz="2400" b="1" dirty="0">
                <a:effectLst>
                  <a:outerShdw blurRad="38100" dist="38100" dir="2700000" algn="tl">
                    <a:srgbClr val="000000">
                      <a:alpha val="43137"/>
                    </a:srgbClr>
                  </a:outerShdw>
                </a:effectLst>
              </a:rPr>
              <a:t>.</a:t>
            </a:r>
          </a:p>
        </p:txBody>
      </p:sp>
      <p:sp>
        <p:nvSpPr>
          <p:cNvPr id="7" name="TextBox 6">
            <a:extLst>
              <a:ext uri="{FF2B5EF4-FFF2-40B4-BE49-F238E27FC236}">
                <a16:creationId xmlns:a16="http://schemas.microsoft.com/office/drawing/2014/main" id="{9AF70C5E-50A9-CAF1-48E7-76601D2F4175}"/>
              </a:ext>
            </a:extLst>
          </p:cNvPr>
          <p:cNvSpPr txBox="1"/>
          <p:nvPr/>
        </p:nvSpPr>
        <p:spPr>
          <a:xfrm>
            <a:off x="318655" y="4655127"/>
            <a:ext cx="4487260" cy="1631216"/>
          </a:xfrm>
          <a:prstGeom prst="rect">
            <a:avLst/>
          </a:prstGeom>
          <a:noFill/>
        </p:spPr>
        <p:txBody>
          <a:bodyPr wrap="square" rtlCol="0">
            <a:spAutoFit/>
          </a:bodyPr>
          <a:lstStyle/>
          <a:p>
            <a:r>
              <a:rPr lang="ru-RU" sz="2000" dirty="0">
                <a:latin typeface="Arial Black" panose="020B0A04020102020204" pitchFamily="34" charset="0"/>
              </a:rPr>
              <a:t>Положительная оценка результата более </a:t>
            </a:r>
            <a:r>
              <a:rPr lang="ru-RU" sz="2000" b="1" spc="300" dirty="0">
                <a:effectLst>
                  <a:outerShdw blurRad="38100" dist="38100" dir="2700000" algn="tl">
                    <a:srgbClr val="000000">
                      <a:alpha val="43137"/>
                    </a:srgbClr>
                  </a:outerShdw>
                </a:effectLst>
                <a:latin typeface="Arial Black" panose="020B0A04020102020204" pitchFamily="34" charset="0"/>
              </a:rPr>
              <a:t>явная</a:t>
            </a:r>
            <a:r>
              <a:rPr lang="ru-RU" sz="2000" dirty="0">
                <a:latin typeface="Arial Black" panose="020B0A04020102020204" pitchFamily="34" charset="0"/>
              </a:rPr>
              <a:t>, выражена </a:t>
            </a:r>
            <a:r>
              <a:rPr lang="ru-RU" sz="2000" b="1" spc="300" dirty="0">
                <a:effectLst>
                  <a:outerShdw blurRad="38100" dist="38100" dir="2700000" algn="tl">
                    <a:srgbClr val="000000">
                      <a:alpha val="43137"/>
                    </a:srgbClr>
                  </a:outerShdw>
                </a:effectLst>
                <a:latin typeface="Arial Black" panose="020B0A04020102020204" pitchFamily="34" charset="0"/>
              </a:rPr>
              <a:t>эксплицитно</a:t>
            </a:r>
            <a:r>
              <a:rPr lang="ru-RU" sz="2000" dirty="0">
                <a:latin typeface="Arial Black" panose="020B0A04020102020204" pitchFamily="34" charset="0"/>
              </a:rPr>
              <a:t>,</a:t>
            </a:r>
          </a:p>
          <a:p>
            <a:r>
              <a:rPr lang="ru-RU" sz="2000" dirty="0">
                <a:latin typeface="Arial Black" panose="020B0A04020102020204" pitchFamily="34" charset="0"/>
              </a:rPr>
              <a:t>не требует дополнительных разъяснений.</a:t>
            </a:r>
          </a:p>
        </p:txBody>
      </p:sp>
    </p:spTree>
    <p:extLst>
      <p:ext uri="{BB962C8B-B14F-4D97-AF65-F5344CB8AC3E}">
        <p14:creationId xmlns:p14="http://schemas.microsoft.com/office/powerpoint/2010/main" val="2422694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4805915" y="1124726"/>
            <a:ext cx="7283303" cy="3077766"/>
          </a:xfrm>
          <a:prstGeom prst="rect">
            <a:avLst/>
          </a:prstGeom>
          <a:noFill/>
        </p:spPr>
        <p:txBody>
          <a:bodyPr wrap="square">
            <a:spAutoFit/>
          </a:bodyPr>
          <a:lstStyle/>
          <a:p>
            <a:r>
              <a:rPr lang="ru-RU" sz="2800" b="1" dirty="0">
                <a:solidFill>
                  <a:srgbClr val="70AD47">
                    <a:lumMod val="50000"/>
                  </a:srgbClr>
                </a:solidFill>
                <a:latin typeface="Batang" panose="02030600000101010101" pitchFamily="18" charset="-127"/>
                <a:ea typeface="Batang" panose="02030600000101010101" pitchFamily="18" charset="-127"/>
                <a:cs typeface="+mj-cs"/>
              </a:rPr>
              <a:t>4</a:t>
            </a:r>
            <a:r>
              <a:rPr lang="ru-RU" dirty="0">
                <a:solidFill>
                  <a:prstClr val="black"/>
                </a:solidFill>
                <a:latin typeface="Times New Roman" panose="02020603050405020304" pitchFamily="18" charset="0"/>
              </a:rPr>
              <a:t>. Предлог </a:t>
            </a:r>
            <a:r>
              <a:rPr lang="ru-RU" b="1" dirty="0">
                <a:solidFill>
                  <a:prstClr val="black"/>
                </a:solidFill>
                <a:latin typeface="Times New Roman" panose="02020603050405020304" pitchFamily="18" charset="0"/>
              </a:rPr>
              <a:t>ПО + Д. п. </a:t>
            </a:r>
            <a:r>
              <a:rPr lang="ru-RU" dirty="0">
                <a:solidFill>
                  <a:prstClr val="black"/>
                </a:solidFill>
                <a:latin typeface="Times New Roman" panose="02020603050405020304" pitchFamily="18" charset="0"/>
              </a:rPr>
              <a:t>существительных. </a:t>
            </a:r>
          </a:p>
          <a:p>
            <a:r>
              <a:rPr lang="ru-RU" dirty="0">
                <a:solidFill>
                  <a:prstClr val="black"/>
                </a:solidFill>
                <a:latin typeface="Times New Roman" panose="02020603050405020304" pitchFamily="18" charset="0"/>
              </a:rPr>
              <a:t>Вопросы:   </a:t>
            </a:r>
            <a:r>
              <a:rPr lang="ru-RU" dirty="0">
                <a:solidFill>
                  <a:prstClr val="black"/>
                </a:solidFill>
                <a:latin typeface="+mj-lt"/>
              </a:rPr>
              <a:t>почему? по какой причине?</a:t>
            </a:r>
          </a:p>
          <a:p>
            <a:endParaRPr lang="ru-RU" sz="2000" b="1" dirty="0">
              <a:solidFill>
                <a:srgbClr val="70AD47">
                  <a:lumMod val="50000"/>
                </a:srgbClr>
              </a:solidFill>
              <a:latin typeface="Batang" panose="02030600000101010101" pitchFamily="18" charset="-127"/>
              <a:ea typeface="Batang" panose="02030600000101010101" pitchFamily="18" charset="-127"/>
              <a:cs typeface="+mj-cs"/>
            </a:endParaRPr>
          </a:p>
          <a:p>
            <a:r>
              <a:rPr lang="ru-RU" sz="2000" b="1" dirty="0">
                <a:solidFill>
                  <a:srgbClr val="70AD47">
                    <a:lumMod val="50000"/>
                  </a:srgbClr>
                </a:solidFill>
                <a:latin typeface="Batang" panose="02030600000101010101" pitchFamily="18" charset="-127"/>
                <a:ea typeface="Batang" panose="02030600000101010101" pitchFamily="18" charset="-127"/>
                <a:cs typeface="+mj-cs"/>
              </a:rPr>
              <a:t>Б</a:t>
            </a:r>
            <a:r>
              <a:rPr lang="ru-RU" dirty="0">
                <a:solidFill>
                  <a:prstClr val="black"/>
                </a:solidFill>
                <a:latin typeface="Times New Roman" panose="02020603050405020304" pitchFamily="18" charset="0"/>
              </a:rPr>
              <a:t>. Данная конструкция употребляется для выражения </a:t>
            </a:r>
            <a:r>
              <a:rPr lang="ru-RU" b="1" dirty="0">
                <a:solidFill>
                  <a:srgbClr val="7030A0"/>
                </a:solidFill>
                <a:latin typeface="Times New Roman" panose="02020603050405020304" pitchFamily="18" charset="0"/>
              </a:rPr>
              <a:t>внешней</a:t>
            </a:r>
            <a:r>
              <a:rPr lang="ru-RU" dirty="0">
                <a:solidFill>
                  <a:prstClr val="black"/>
                </a:solidFill>
                <a:latin typeface="Times New Roman" panose="02020603050405020304" pitchFamily="18" charset="0"/>
              </a:rPr>
              <a:t> причины, которая приводит к </a:t>
            </a:r>
            <a:r>
              <a:rPr lang="ru-RU" b="1" dirty="0">
                <a:solidFill>
                  <a:srgbClr val="008A3E"/>
                </a:solidFill>
                <a:latin typeface="Times New Roman" panose="02020603050405020304" pitchFamily="18" charset="0"/>
              </a:rPr>
              <a:t>положительному</a:t>
            </a:r>
            <a:r>
              <a:rPr lang="ru-RU" dirty="0">
                <a:solidFill>
                  <a:prstClr val="black"/>
                </a:solidFill>
                <a:latin typeface="Times New Roman" panose="02020603050405020304" pitchFamily="18" charset="0"/>
              </a:rPr>
              <a:t> результату. В этом случае </a:t>
            </a:r>
            <a:r>
              <a:rPr lang="ru-RU" b="1" dirty="0">
                <a:solidFill>
                  <a:prstClr val="black"/>
                </a:solidFill>
              </a:rPr>
              <a:t>причина и результат </a:t>
            </a:r>
            <a:r>
              <a:rPr lang="ru-RU" dirty="0">
                <a:solidFill>
                  <a:prstClr val="black"/>
                </a:solidFill>
                <a:latin typeface="Times New Roman" panose="02020603050405020304" pitchFamily="18" charset="0"/>
              </a:rPr>
              <a:t>(следствие) относятся к </a:t>
            </a:r>
            <a:r>
              <a:rPr lang="ru-RU" b="1" dirty="0">
                <a:solidFill>
                  <a:prstClr val="black"/>
                </a:solidFill>
              </a:rPr>
              <a:t>разным</a:t>
            </a:r>
            <a:r>
              <a:rPr lang="ru-RU" dirty="0">
                <a:solidFill>
                  <a:prstClr val="black"/>
                </a:solidFill>
                <a:latin typeface="Times New Roman" panose="02020603050405020304" pitchFamily="18" charset="0"/>
              </a:rPr>
              <a:t> </a:t>
            </a:r>
            <a:r>
              <a:rPr lang="ru-RU" b="1" dirty="0">
                <a:solidFill>
                  <a:prstClr val="black"/>
                </a:solidFill>
              </a:rPr>
              <a:t>субъектам</a:t>
            </a:r>
            <a:r>
              <a:rPr lang="ru-RU" dirty="0">
                <a:solidFill>
                  <a:prstClr val="black"/>
                </a:solidFill>
                <a:latin typeface="Times New Roman" panose="02020603050405020304" pitchFamily="18" charset="0"/>
              </a:rPr>
              <a:t>.</a:t>
            </a:r>
          </a:p>
          <a:p>
            <a:r>
              <a:rPr lang="ru-RU" dirty="0">
                <a:solidFill>
                  <a:schemeClr val="tx1">
                    <a:lumMod val="50000"/>
                    <a:lumOff val="50000"/>
                  </a:schemeClr>
                </a:solidFill>
                <a:latin typeface="Times New Roman" panose="02020603050405020304" pitchFamily="18" charset="0"/>
              </a:rPr>
              <a:t>Примеры</a:t>
            </a:r>
            <a:r>
              <a:rPr lang="ru-RU"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По совету </a:t>
            </a:r>
            <a:r>
              <a:rPr lang="ru-RU" i="1" dirty="0">
                <a:solidFill>
                  <a:prstClr val="black"/>
                </a:solidFill>
                <a:latin typeface="Times New Roman" panose="02020603050405020304" pitchFamily="18" charset="0"/>
              </a:rPr>
              <a:t>врача больной бросил курить.</a:t>
            </a:r>
          </a:p>
          <a:p>
            <a:r>
              <a:rPr lang="ru-RU" dirty="0">
                <a:solidFill>
                  <a:prstClr val="black"/>
                </a:solidFill>
                <a:latin typeface="Times New Roman" panose="02020603050405020304" pitchFamily="18" charset="0"/>
              </a:rPr>
              <a:t>                              (</a:t>
            </a:r>
            <a:r>
              <a:rPr lang="ru-RU" dirty="0">
                <a:solidFill>
                  <a:prstClr val="black"/>
                </a:solidFill>
              </a:rPr>
              <a:t>Врач</a:t>
            </a:r>
            <a:r>
              <a:rPr lang="ru-RU" dirty="0">
                <a:solidFill>
                  <a:prstClr val="black"/>
                </a:solidFill>
                <a:latin typeface="Times New Roman" panose="02020603050405020304" pitchFamily="18" charset="0"/>
              </a:rPr>
              <a:t> посоветовал, и </a:t>
            </a:r>
            <a:r>
              <a:rPr lang="ru-RU" dirty="0">
                <a:solidFill>
                  <a:prstClr val="black"/>
                </a:solidFill>
              </a:rPr>
              <a:t>больной</a:t>
            </a:r>
            <a:r>
              <a:rPr lang="ru-RU" dirty="0">
                <a:solidFill>
                  <a:prstClr val="black"/>
                </a:solidFill>
                <a:latin typeface="Times New Roman" panose="02020603050405020304" pitchFamily="18" charset="0"/>
              </a:rPr>
              <a:t> бросил курить).</a:t>
            </a:r>
          </a:p>
          <a:p>
            <a:r>
              <a:rPr lang="ru-RU" b="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По просьбе </a:t>
            </a:r>
            <a:r>
              <a:rPr lang="ru-RU" i="1" dirty="0">
                <a:solidFill>
                  <a:prstClr val="black"/>
                </a:solidFill>
                <a:latin typeface="Times New Roman" panose="02020603050405020304" pitchFamily="18" charset="0"/>
              </a:rPr>
              <a:t>родителей дочь провела каникулы дома.</a:t>
            </a:r>
          </a:p>
          <a:p>
            <a:r>
              <a:rPr lang="ru-RU" dirty="0">
                <a:solidFill>
                  <a:prstClr val="black"/>
                </a:solidFill>
                <a:latin typeface="Times New Roman" panose="02020603050405020304" pitchFamily="18" charset="0"/>
              </a:rPr>
              <a:t>                              (</a:t>
            </a:r>
            <a:r>
              <a:rPr lang="ru-RU" dirty="0">
                <a:solidFill>
                  <a:prstClr val="black"/>
                </a:solidFill>
              </a:rPr>
              <a:t>Родители</a:t>
            </a:r>
            <a:r>
              <a:rPr lang="ru-RU" dirty="0">
                <a:solidFill>
                  <a:prstClr val="black"/>
                </a:solidFill>
                <a:latin typeface="Times New Roman" panose="02020603050405020304" pitchFamily="18" charset="0"/>
              </a:rPr>
              <a:t> попросили, и </a:t>
            </a:r>
            <a:r>
              <a:rPr lang="ru-RU" dirty="0">
                <a:solidFill>
                  <a:prstClr val="black"/>
                </a:solidFill>
              </a:rPr>
              <a:t>дочь</a:t>
            </a:r>
            <a:r>
              <a:rPr lang="ru-RU" dirty="0">
                <a:solidFill>
                  <a:prstClr val="black"/>
                </a:solidFill>
                <a:latin typeface="Times New Roman" panose="02020603050405020304" pitchFamily="18" charset="0"/>
              </a:rPr>
              <a:t> провела каникулы дома).</a:t>
            </a:r>
            <a:endParaRPr lang="ru-RU" sz="1050" b="0" i="1" u="none" strike="noStrike" baseline="0" dirty="0">
              <a:solidFill>
                <a:prstClr val="black"/>
              </a:solidFill>
              <a:latin typeface="Times New Roman" panose="02020603050405020304" pitchFamily="18" charset="0"/>
            </a:endParaRPr>
          </a:p>
        </p:txBody>
      </p:sp>
      <p:sp>
        <p:nvSpPr>
          <p:cNvPr id="2" name="TextBox 1">
            <a:extLst>
              <a:ext uri="{FF2B5EF4-FFF2-40B4-BE49-F238E27FC236}">
                <a16:creationId xmlns:a16="http://schemas.microsoft.com/office/drawing/2014/main" id="{7569434F-EEB4-EA7A-389E-FB99B4C22013}"/>
              </a:ext>
            </a:extLst>
          </p:cNvPr>
          <p:cNvSpPr txBox="1"/>
          <p:nvPr/>
        </p:nvSpPr>
        <p:spPr>
          <a:xfrm>
            <a:off x="177735" y="1124724"/>
            <a:ext cx="4192246" cy="3293209"/>
          </a:xfrm>
          <a:prstGeom prst="rect">
            <a:avLst/>
          </a:prstGeom>
          <a:noFill/>
        </p:spPr>
        <p:txBody>
          <a:bodyPr wrap="square">
            <a:spAutoFit/>
          </a:bodyPr>
          <a:lstStyle/>
          <a:p>
            <a:r>
              <a:rPr lang="ru-RU" sz="2800" b="1" dirty="0">
                <a:solidFill>
                  <a:srgbClr val="70AD47">
                    <a:lumMod val="50000"/>
                  </a:srgbClr>
                </a:solidFill>
                <a:latin typeface="Batang" panose="02030600000101010101" pitchFamily="18" charset="-127"/>
                <a:ea typeface="Batang" panose="02030600000101010101" pitchFamily="18" charset="-127"/>
                <a:cs typeface="+mj-cs"/>
              </a:rPr>
              <a:t>2</a:t>
            </a:r>
            <a:r>
              <a:rPr lang="ru-RU" dirty="0">
                <a:solidFill>
                  <a:prstClr val="black"/>
                </a:solidFill>
                <a:latin typeface="Times New Roman" panose="02020603050405020304" pitchFamily="18" charset="0"/>
              </a:rPr>
              <a:t>. Предлог </a:t>
            </a:r>
            <a:r>
              <a:rPr lang="ru-RU" b="1" dirty="0">
                <a:solidFill>
                  <a:prstClr val="black"/>
                </a:solidFill>
                <a:latin typeface="Times New Roman" panose="02020603050405020304" pitchFamily="18" charset="0"/>
              </a:rPr>
              <a:t>БЛАГОДАРЯ + Д. п. </a:t>
            </a:r>
            <a:r>
              <a:rPr lang="ru-RU" dirty="0">
                <a:solidFill>
                  <a:prstClr val="black"/>
                </a:solidFill>
                <a:latin typeface="Times New Roman" panose="02020603050405020304" pitchFamily="18" charset="0"/>
              </a:rPr>
              <a:t>существительных, местоимений.</a:t>
            </a:r>
          </a:p>
          <a:p>
            <a:r>
              <a:rPr lang="ru-RU" dirty="0">
                <a:solidFill>
                  <a:prstClr val="black"/>
                </a:solidFill>
                <a:latin typeface="Times New Roman" panose="02020603050405020304" pitchFamily="18" charset="0"/>
              </a:rPr>
              <a:t>Вопросы:    </a:t>
            </a:r>
            <a:r>
              <a:rPr lang="ru-RU" dirty="0">
                <a:solidFill>
                  <a:prstClr val="black"/>
                </a:solidFill>
                <a:latin typeface="+mj-lt"/>
              </a:rPr>
              <a:t>благодаря кому? благодаря чему?</a:t>
            </a:r>
          </a:p>
          <a:p>
            <a:r>
              <a:rPr lang="ru-RU" dirty="0">
                <a:solidFill>
                  <a:prstClr val="black"/>
                </a:solidFill>
                <a:latin typeface="Times New Roman" panose="02020603050405020304" pitchFamily="18" charset="0"/>
              </a:rPr>
              <a:t>Данная конструкция употребляется для выражения причины, которая приводит к </a:t>
            </a:r>
            <a:r>
              <a:rPr lang="ru-RU" b="1" dirty="0">
                <a:solidFill>
                  <a:srgbClr val="008A3E"/>
                </a:solidFill>
                <a:latin typeface="Times New Roman" panose="02020603050405020304" pitchFamily="18" charset="0"/>
              </a:rPr>
              <a:t>положительному</a:t>
            </a:r>
            <a:r>
              <a:rPr lang="ru-RU" dirty="0">
                <a:solidFill>
                  <a:prstClr val="black"/>
                </a:solidFill>
                <a:latin typeface="Times New Roman" panose="02020603050405020304" pitchFamily="18" charset="0"/>
              </a:rPr>
              <a:t> результату.</a:t>
            </a:r>
          </a:p>
          <a:p>
            <a:r>
              <a:rPr lang="ru-RU" dirty="0">
                <a:solidFill>
                  <a:schemeClr val="tx1">
                    <a:lumMod val="50000"/>
                    <a:lumOff val="50000"/>
                  </a:schemeClr>
                </a:solidFill>
                <a:latin typeface="Times New Roman" panose="02020603050405020304" pitchFamily="18" charset="0"/>
              </a:rPr>
              <a:t>Примеры</a:t>
            </a:r>
            <a:r>
              <a:rPr lang="ru-RU" i="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Благодаря</a:t>
            </a:r>
            <a:r>
              <a:rPr lang="ru-RU" i="1" dirty="0">
                <a:solidFill>
                  <a:prstClr val="black"/>
                </a:solidFill>
                <a:latin typeface="Times New Roman" panose="02020603050405020304" pitchFamily="18" charset="0"/>
              </a:rPr>
              <a:t> новому </a:t>
            </a:r>
            <a:r>
              <a:rPr lang="ru-RU" b="1" i="1" dirty="0">
                <a:solidFill>
                  <a:prstClr val="black"/>
                </a:solidFill>
                <a:latin typeface="Times New Roman" panose="02020603050405020304" pitchFamily="18" charset="0"/>
              </a:rPr>
              <a:t>лекарству</a:t>
            </a:r>
            <a:r>
              <a:rPr lang="ru-RU" i="1" dirty="0">
                <a:solidFill>
                  <a:prstClr val="black"/>
                </a:solidFill>
                <a:latin typeface="Times New Roman" panose="02020603050405020304" pitchFamily="18" charset="0"/>
              </a:rPr>
              <a:t> больной быстро выздоровел.</a:t>
            </a:r>
          </a:p>
          <a:p>
            <a:r>
              <a:rPr lang="ru-RU" b="1" i="1" dirty="0">
                <a:solidFill>
                  <a:prstClr val="black"/>
                </a:solidFill>
                <a:latin typeface="Times New Roman" panose="02020603050405020304" pitchFamily="18" charset="0"/>
              </a:rPr>
              <a:t>                        Благодаря</a:t>
            </a:r>
            <a:r>
              <a:rPr lang="ru-RU" i="1" dirty="0">
                <a:solidFill>
                  <a:prstClr val="black"/>
                </a:solidFill>
                <a:latin typeface="Times New Roman" panose="02020603050405020304" pitchFamily="18" charset="0"/>
              </a:rPr>
              <a:t> </a:t>
            </a:r>
            <a:r>
              <a:rPr lang="ru-RU" b="1" i="1" dirty="0">
                <a:solidFill>
                  <a:prstClr val="black"/>
                </a:solidFill>
                <a:latin typeface="Times New Roman" panose="02020603050405020304" pitchFamily="18" charset="0"/>
              </a:rPr>
              <a:t>вам</a:t>
            </a:r>
            <a:r>
              <a:rPr lang="ru-RU" i="1" dirty="0">
                <a:solidFill>
                  <a:prstClr val="black"/>
                </a:solidFill>
                <a:latin typeface="Times New Roman" panose="02020603050405020304" pitchFamily="18" charset="0"/>
              </a:rPr>
              <a:t>, вашей </a:t>
            </a:r>
            <a:r>
              <a:rPr lang="ru-RU" b="1" i="1" dirty="0">
                <a:solidFill>
                  <a:prstClr val="black"/>
                </a:solidFill>
                <a:latin typeface="Times New Roman" panose="02020603050405020304" pitchFamily="18" charset="0"/>
              </a:rPr>
              <a:t>помощи</a:t>
            </a:r>
            <a:r>
              <a:rPr lang="ru-RU" i="1" dirty="0">
                <a:solidFill>
                  <a:prstClr val="black"/>
                </a:solidFill>
                <a:latin typeface="Times New Roman" panose="02020603050405020304" pitchFamily="18" charset="0"/>
              </a:rPr>
              <a:t> я достиг успеха в профессии.</a:t>
            </a:r>
            <a:endParaRPr lang="ru-RU" sz="1050" b="0" i="1" u="none" strike="noStrike" baseline="0" dirty="0">
              <a:solidFill>
                <a:prstClr val="black"/>
              </a:solidFill>
              <a:latin typeface="Times New Roman" panose="02020603050405020304" pitchFamily="18" charset="0"/>
            </a:endParaRPr>
          </a:p>
        </p:txBody>
      </p:sp>
      <p:sp>
        <p:nvSpPr>
          <p:cNvPr id="6" name="TextBox 5">
            <a:extLst>
              <a:ext uri="{FF2B5EF4-FFF2-40B4-BE49-F238E27FC236}">
                <a16:creationId xmlns:a16="http://schemas.microsoft.com/office/drawing/2014/main" id="{B80AE610-DCCC-92A8-9078-62F0BE39B0CA}"/>
              </a:ext>
            </a:extLst>
          </p:cNvPr>
          <p:cNvSpPr txBox="1"/>
          <p:nvPr/>
        </p:nvSpPr>
        <p:spPr>
          <a:xfrm>
            <a:off x="4146698" y="1329070"/>
            <a:ext cx="659217" cy="461665"/>
          </a:xfrm>
          <a:prstGeom prst="rect">
            <a:avLst/>
          </a:prstGeom>
          <a:gradFill flip="none" rotWithShape="1">
            <a:gsLst>
              <a:gs pos="91000">
                <a:srgbClr val="FFFF00">
                  <a:shade val="30000"/>
                  <a:satMod val="115000"/>
                </a:srgbClr>
              </a:gs>
              <a:gs pos="50000">
                <a:srgbClr val="FFFF00">
                  <a:shade val="67500"/>
                  <a:satMod val="115000"/>
                </a:srgbClr>
              </a:gs>
              <a:gs pos="7000">
                <a:srgbClr val="FFFF00">
                  <a:shade val="100000"/>
                  <a:satMod val="115000"/>
                </a:srgbClr>
              </a:gs>
            </a:gsLst>
            <a:path path="circle">
              <a:fillToRect l="50000" t="50000" r="50000" b="50000"/>
            </a:path>
            <a:tileRect/>
          </a:gradFill>
          <a:ln w="76200">
            <a:solidFill>
              <a:srgbClr val="FF6600"/>
            </a:solidFill>
          </a:ln>
        </p:spPr>
        <p:txBody>
          <a:bodyPr wrap="square" rtlCol="0">
            <a:spAutoFit/>
          </a:bodyPr>
          <a:lstStyle/>
          <a:p>
            <a:r>
              <a:rPr lang="en-US" sz="2400" b="1" dirty="0">
                <a:effectLst>
                  <a:outerShdw blurRad="38100" dist="38100" dir="2700000" algn="tl">
                    <a:srgbClr val="000000">
                      <a:alpha val="43137"/>
                    </a:srgbClr>
                  </a:outerShdw>
                </a:effectLst>
              </a:rPr>
              <a:t>VS</a:t>
            </a:r>
            <a:r>
              <a:rPr lang="ru-RU" sz="2400" b="1" dirty="0">
                <a:effectLst>
                  <a:outerShdw blurRad="38100" dist="38100" dir="2700000" algn="tl">
                    <a:srgbClr val="000000">
                      <a:alpha val="43137"/>
                    </a:srgbClr>
                  </a:outerShdw>
                </a:effectLst>
              </a:rPr>
              <a:t>.</a:t>
            </a:r>
          </a:p>
        </p:txBody>
      </p:sp>
      <p:sp>
        <p:nvSpPr>
          <p:cNvPr id="7" name="TextBox 6">
            <a:extLst>
              <a:ext uri="{FF2B5EF4-FFF2-40B4-BE49-F238E27FC236}">
                <a16:creationId xmlns:a16="http://schemas.microsoft.com/office/drawing/2014/main" id="{9AF70C5E-50A9-CAF1-48E7-76601D2F4175}"/>
              </a:ext>
            </a:extLst>
          </p:cNvPr>
          <p:cNvSpPr txBox="1"/>
          <p:nvPr/>
        </p:nvSpPr>
        <p:spPr>
          <a:xfrm>
            <a:off x="318655" y="4655127"/>
            <a:ext cx="4487260" cy="1631216"/>
          </a:xfrm>
          <a:prstGeom prst="rect">
            <a:avLst/>
          </a:prstGeom>
          <a:noFill/>
        </p:spPr>
        <p:txBody>
          <a:bodyPr wrap="square" rtlCol="0">
            <a:spAutoFit/>
          </a:bodyPr>
          <a:lstStyle/>
          <a:p>
            <a:r>
              <a:rPr lang="ru-RU" sz="2000" dirty="0">
                <a:latin typeface="Arial Black" panose="020B0A04020102020204" pitchFamily="34" charset="0"/>
              </a:rPr>
              <a:t>Положительная оценка результата более </a:t>
            </a:r>
            <a:r>
              <a:rPr lang="ru-RU" sz="2000" b="1" spc="300" dirty="0">
                <a:effectLst>
                  <a:outerShdw blurRad="38100" dist="38100" dir="2700000" algn="tl">
                    <a:srgbClr val="000000">
                      <a:alpha val="43137"/>
                    </a:srgbClr>
                  </a:outerShdw>
                </a:effectLst>
                <a:latin typeface="Arial Black" panose="020B0A04020102020204" pitchFamily="34" charset="0"/>
              </a:rPr>
              <a:t>явная</a:t>
            </a:r>
            <a:r>
              <a:rPr lang="ru-RU" sz="2000" dirty="0">
                <a:latin typeface="Arial Black" panose="020B0A04020102020204" pitchFamily="34" charset="0"/>
              </a:rPr>
              <a:t>, выражена </a:t>
            </a:r>
            <a:r>
              <a:rPr lang="ru-RU" sz="2000" b="1" spc="300" dirty="0">
                <a:effectLst>
                  <a:outerShdw blurRad="38100" dist="38100" dir="2700000" algn="tl">
                    <a:srgbClr val="000000">
                      <a:alpha val="43137"/>
                    </a:srgbClr>
                  </a:outerShdw>
                </a:effectLst>
                <a:latin typeface="Arial Black" panose="020B0A04020102020204" pitchFamily="34" charset="0"/>
              </a:rPr>
              <a:t>эксплицитно</a:t>
            </a:r>
            <a:r>
              <a:rPr lang="ru-RU" sz="2000" dirty="0">
                <a:latin typeface="Arial Black" panose="020B0A04020102020204" pitchFamily="34" charset="0"/>
              </a:rPr>
              <a:t>,</a:t>
            </a:r>
          </a:p>
          <a:p>
            <a:r>
              <a:rPr lang="ru-RU" sz="2000" dirty="0">
                <a:latin typeface="Arial Black" panose="020B0A04020102020204" pitchFamily="34" charset="0"/>
              </a:rPr>
              <a:t>не требует дополнительных разъяснений.</a:t>
            </a:r>
          </a:p>
        </p:txBody>
      </p:sp>
      <p:sp>
        <p:nvSpPr>
          <p:cNvPr id="8" name="TextBox 7">
            <a:extLst>
              <a:ext uri="{FF2B5EF4-FFF2-40B4-BE49-F238E27FC236}">
                <a16:creationId xmlns:a16="http://schemas.microsoft.com/office/drawing/2014/main" id="{ACC2DAFC-507E-A698-D62E-2112BE7B43F6}"/>
              </a:ext>
            </a:extLst>
          </p:cNvPr>
          <p:cNvSpPr txBox="1"/>
          <p:nvPr/>
        </p:nvSpPr>
        <p:spPr>
          <a:xfrm>
            <a:off x="5882382" y="4655127"/>
            <a:ext cx="6206836" cy="1631216"/>
          </a:xfrm>
          <a:prstGeom prst="rect">
            <a:avLst/>
          </a:prstGeom>
          <a:noFill/>
        </p:spPr>
        <p:txBody>
          <a:bodyPr wrap="square" rtlCol="0">
            <a:spAutoFit/>
          </a:bodyPr>
          <a:lstStyle/>
          <a:p>
            <a:r>
              <a:rPr lang="ru-RU" sz="2000" dirty="0">
                <a:latin typeface="Arial Black" panose="020B0A04020102020204" pitchFamily="34" charset="0"/>
              </a:rPr>
              <a:t>Положительная оценка результата выражена </a:t>
            </a:r>
            <a:r>
              <a:rPr lang="ru-RU" sz="2000" b="1" spc="300" dirty="0">
                <a:effectLst>
                  <a:outerShdw blurRad="38100" dist="38100" dir="2700000" algn="tl">
                    <a:srgbClr val="000000">
                      <a:alpha val="43137"/>
                    </a:srgbClr>
                  </a:outerShdw>
                </a:effectLst>
                <a:latin typeface="Arial Black" panose="020B0A04020102020204" pitchFamily="34" charset="0"/>
              </a:rPr>
              <a:t>имплицитно</a:t>
            </a:r>
            <a:r>
              <a:rPr lang="ru-RU" sz="2000" dirty="0">
                <a:latin typeface="Arial Black" panose="020B0A04020102020204" pitchFamily="34" charset="0"/>
              </a:rPr>
              <a:t>, требует дополнительных разъяснений, часто эксплицитно указано действие, которое приводит к положительному результату.</a:t>
            </a:r>
          </a:p>
        </p:txBody>
      </p:sp>
    </p:spTree>
    <p:extLst>
      <p:ext uri="{BB962C8B-B14F-4D97-AF65-F5344CB8AC3E}">
        <p14:creationId xmlns:p14="http://schemas.microsoft.com/office/powerpoint/2010/main" val="1961318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4805915" y="1124726"/>
            <a:ext cx="7283303" cy="2800767"/>
          </a:xfrm>
          <a:prstGeom prst="rect">
            <a:avLst/>
          </a:prstGeom>
          <a:noFill/>
        </p:spPr>
        <p:txBody>
          <a:bodyPr wrap="square">
            <a:spAutoFit/>
          </a:bodyPr>
          <a:lstStyle/>
          <a:p>
            <a:r>
              <a:rPr lang="ru-RU" sz="2400" b="1" dirty="0">
                <a:solidFill>
                  <a:srgbClr val="70AD47">
                    <a:lumMod val="50000"/>
                  </a:srgbClr>
                </a:solidFill>
                <a:latin typeface="Batang" panose="02030600000101010101" pitchFamily="18" charset="-127"/>
                <a:ea typeface="Batang" panose="02030600000101010101" pitchFamily="18" charset="-127"/>
                <a:cs typeface="+mj-cs"/>
              </a:rPr>
              <a:t>4</a:t>
            </a:r>
            <a:r>
              <a:rPr lang="ru-RU" sz="1600" dirty="0">
                <a:solidFill>
                  <a:prstClr val="black"/>
                </a:solidFill>
                <a:latin typeface="Times New Roman" panose="02020603050405020304" pitchFamily="18" charset="0"/>
              </a:rPr>
              <a:t>. Предлог </a:t>
            </a:r>
            <a:r>
              <a:rPr lang="ru-RU" sz="1600" b="1" dirty="0">
                <a:solidFill>
                  <a:prstClr val="black"/>
                </a:solidFill>
                <a:latin typeface="Times New Roman" panose="02020603050405020304" pitchFamily="18" charset="0"/>
              </a:rPr>
              <a:t>ПО + Д. п. </a:t>
            </a:r>
            <a:r>
              <a:rPr lang="ru-RU" sz="1600" dirty="0">
                <a:solidFill>
                  <a:prstClr val="black"/>
                </a:solidFill>
                <a:latin typeface="Times New Roman" panose="02020603050405020304" pitchFamily="18" charset="0"/>
              </a:rPr>
              <a:t>существительных. </a:t>
            </a:r>
          </a:p>
          <a:p>
            <a:r>
              <a:rPr lang="ru-RU" sz="1600" dirty="0">
                <a:solidFill>
                  <a:prstClr val="black"/>
                </a:solidFill>
                <a:latin typeface="Times New Roman" panose="02020603050405020304" pitchFamily="18" charset="0"/>
              </a:rPr>
              <a:t>Вопросы:   </a:t>
            </a:r>
            <a:r>
              <a:rPr lang="ru-RU" sz="1600" dirty="0">
                <a:solidFill>
                  <a:prstClr val="black"/>
                </a:solidFill>
                <a:latin typeface="+mj-lt"/>
              </a:rPr>
              <a:t>почему? по какой причине?</a:t>
            </a:r>
          </a:p>
          <a:p>
            <a:endParaRPr lang="ru-RU" b="1" dirty="0">
              <a:solidFill>
                <a:srgbClr val="70AD47">
                  <a:lumMod val="50000"/>
                </a:srgbClr>
              </a:solidFill>
              <a:latin typeface="Batang" panose="02030600000101010101" pitchFamily="18" charset="-127"/>
              <a:ea typeface="Batang" panose="02030600000101010101" pitchFamily="18" charset="-127"/>
              <a:cs typeface="+mj-cs"/>
            </a:endParaRPr>
          </a:p>
          <a:p>
            <a:r>
              <a:rPr lang="ru-RU" b="1" dirty="0">
                <a:solidFill>
                  <a:srgbClr val="70AD47">
                    <a:lumMod val="50000"/>
                  </a:srgbClr>
                </a:solidFill>
                <a:latin typeface="Batang" panose="02030600000101010101" pitchFamily="18" charset="-127"/>
                <a:ea typeface="Batang" panose="02030600000101010101" pitchFamily="18" charset="-127"/>
                <a:cs typeface="+mj-cs"/>
              </a:rPr>
              <a:t>Б</a:t>
            </a:r>
            <a:r>
              <a:rPr lang="ru-RU" sz="1600" dirty="0">
                <a:solidFill>
                  <a:prstClr val="black"/>
                </a:solidFill>
                <a:latin typeface="Times New Roman" panose="02020603050405020304" pitchFamily="18" charset="0"/>
              </a:rPr>
              <a:t>. Данная конструкция употребляется для выражения </a:t>
            </a:r>
            <a:r>
              <a:rPr lang="ru-RU" sz="1600" b="1" dirty="0">
                <a:solidFill>
                  <a:srgbClr val="7030A0"/>
                </a:solidFill>
                <a:latin typeface="Times New Roman" panose="02020603050405020304" pitchFamily="18" charset="0"/>
              </a:rPr>
              <a:t>внешней</a:t>
            </a:r>
            <a:r>
              <a:rPr lang="ru-RU" sz="1600" dirty="0">
                <a:solidFill>
                  <a:prstClr val="black"/>
                </a:solidFill>
                <a:latin typeface="Times New Roman" panose="02020603050405020304" pitchFamily="18" charset="0"/>
              </a:rPr>
              <a:t> причины, которая приводит к </a:t>
            </a:r>
            <a:r>
              <a:rPr lang="ru-RU" sz="1600" b="1" dirty="0">
                <a:solidFill>
                  <a:srgbClr val="008A3E"/>
                </a:solidFill>
                <a:latin typeface="Times New Roman" panose="02020603050405020304" pitchFamily="18" charset="0"/>
              </a:rPr>
              <a:t>положительному</a:t>
            </a:r>
            <a:r>
              <a:rPr lang="ru-RU" sz="1600" dirty="0">
                <a:solidFill>
                  <a:prstClr val="black"/>
                </a:solidFill>
                <a:latin typeface="Times New Roman" panose="02020603050405020304" pitchFamily="18" charset="0"/>
              </a:rPr>
              <a:t> результату. В этом случае </a:t>
            </a:r>
            <a:r>
              <a:rPr lang="ru-RU" sz="1600" b="1" dirty="0">
                <a:solidFill>
                  <a:prstClr val="black"/>
                </a:solidFill>
              </a:rPr>
              <a:t>причина и результат </a:t>
            </a:r>
            <a:r>
              <a:rPr lang="ru-RU" sz="1600" dirty="0">
                <a:solidFill>
                  <a:prstClr val="black"/>
                </a:solidFill>
                <a:latin typeface="Times New Roman" panose="02020603050405020304" pitchFamily="18" charset="0"/>
              </a:rPr>
              <a:t>(следствие) относятся к </a:t>
            </a:r>
            <a:r>
              <a:rPr lang="ru-RU" sz="1600" b="1" dirty="0">
                <a:solidFill>
                  <a:prstClr val="black"/>
                </a:solidFill>
              </a:rPr>
              <a:t>разным</a:t>
            </a:r>
            <a:r>
              <a:rPr lang="ru-RU" sz="1600" dirty="0">
                <a:solidFill>
                  <a:prstClr val="black"/>
                </a:solidFill>
                <a:latin typeface="Times New Roman" panose="02020603050405020304" pitchFamily="18" charset="0"/>
              </a:rPr>
              <a:t> </a:t>
            </a:r>
            <a:r>
              <a:rPr lang="ru-RU" sz="1600" b="1" dirty="0">
                <a:solidFill>
                  <a:prstClr val="black"/>
                </a:solidFill>
              </a:rPr>
              <a:t>субъектам</a:t>
            </a:r>
            <a:r>
              <a:rPr lang="ru-RU" sz="1600" dirty="0">
                <a:solidFill>
                  <a:prstClr val="black"/>
                </a:solidFill>
                <a:latin typeface="Times New Roman" panose="02020603050405020304" pitchFamily="18" charset="0"/>
              </a:rPr>
              <a:t>.</a:t>
            </a:r>
          </a:p>
          <a:p>
            <a:r>
              <a:rPr lang="ru-RU" sz="1600" dirty="0">
                <a:solidFill>
                  <a:schemeClr val="tx1">
                    <a:lumMod val="50000"/>
                    <a:lumOff val="50000"/>
                  </a:schemeClr>
                </a:solidFill>
                <a:latin typeface="Times New Roman" panose="02020603050405020304" pitchFamily="18" charset="0"/>
              </a:rPr>
              <a:t>Примеры</a:t>
            </a:r>
            <a:r>
              <a:rPr lang="ru-RU" sz="1600"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По совету </a:t>
            </a:r>
            <a:r>
              <a:rPr lang="ru-RU" sz="1600" i="1" dirty="0">
                <a:solidFill>
                  <a:prstClr val="black"/>
                </a:solidFill>
                <a:latin typeface="Times New Roman" panose="02020603050405020304" pitchFamily="18" charset="0"/>
              </a:rPr>
              <a:t>врача больной бросил курить.</a:t>
            </a:r>
          </a:p>
          <a:p>
            <a:r>
              <a:rPr lang="ru-RU" sz="1600" dirty="0">
                <a:solidFill>
                  <a:prstClr val="black"/>
                </a:solidFill>
                <a:latin typeface="Times New Roman" panose="02020603050405020304" pitchFamily="18" charset="0"/>
              </a:rPr>
              <a:t>                              (</a:t>
            </a:r>
            <a:r>
              <a:rPr lang="ru-RU" sz="1600" dirty="0">
                <a:solidFill>
                  <a:prstClr val="black"/>
                </a:solidFill>
              </a:rPr>
              <a:t>Врач</a:t>
            </a:r>
            <a:r>
              <a:rPr lang="ru-RU" sz="1600" dirty="0">
                <a:solidFill>
                  <a:prstClr val="black"/>
                </a:solidFill>
                <a:latin typeface="Times New Roman" panose="02020603050405020304" pitchFamily="18" charset="0"/>
              </a:rPr>
              <a:t> посоветовал, и </a:t>
            </a:r>
            <a:r>
              <a:rPr lang="ru-RU" sz="1600" dirty="0">
                <a:solidFill>
                  <a:prstClr val="black"/>
                </a:solidFill>
              </a:rPr>
              <a:t>больной</a:t>
            </a:r>
            <a:r>
              <a:rPr lang="ru-RU" sz="1600" dirty="0">
                <a:solidFill>
                  <a:prstClr val="black"/>
                </a:solidFill>
                <a:latin typeface="Times New Roman" panose="02020603050405020304" pitchFamily="18" charset="0"/>
              </a:rPr>
              <a:t> бросил курить).</a:t>
            </a:r>
          </a:p>
          <a:p>
            <a:r>
              <a:rPr lang="ru-RU" sz="1600" b="1"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По просьбе </a:t>
            </a:r>
            <a:r>
              <a:rPr lang="ru-RU" sz="1600" i="1" dirty="0">
                <a:solidFill>
                  <a:prstClr val="black"/>
                </a:solidFill>
                <a:latin typeface="Times New Roman" panose="02020603050405020304" pitchFamily="18" charset="0"/>
              </a:rPr>
              <a:t>родителей дочь провела каникулы дома.</a:t>
            </a:r>
          </a:p>
          <a:p>
            <a:r>
              <a:rPr lang="ru-RU" sz="1600" dirty="0">
                <a:solidFill>
                  <a:prstClr val="black"/>
                </a:solidFill>
                <a:latin typeface="Times New Roman" panose="02020603050405020304" pitchFamily="18" charset="0"/>
              </a:rPr>
              <a:t>                              (</a:t>
            </a:r>
            <a:r>
              <a:rPr lang="ru-RU" sz="1600" dirty="0">
                <a:solidFill>
                  <a:prstClr val="black"/>
                </a:solidFill>
              </a:rPr>
              <a:t>Родители</a:t>
            </a:r>
            <a:r>
              <a:rPr lang="ru-RU" sz="1600" dirty="0">
                <a:solidFill>
                  <a:prstClr val="black"/>
                </a:solidFill>
                <a:latin typeface="Times New Roman" panose="02020603050405020304" pitchFamily="18" charset="0"/>
              </a:rPr>
              <a:t> попросили, и </a:t>
            </a:r>
            <a:r>
              <a:rPr lang="ru-RU" sz="1600" dirty="0">
                <a:solidFill>
                  <a:prstClr val="black"/>
                </a:solidFill>
              </a:rPr>
              <a:t>дочь</a:t>
            </a:r>
            <a:r>
              <a:rPr lang="ru-RU" sz="1600" dirty="0">
                <a:solidFill>
                  <a:prstClr val="black"/>
                </a:solidFill>
                <a:latin typeface="Times New Roman" panose="02020603050405020304" pitchFamily="18" charset="0"/>
              </a:rPr>
              <a:t> провела каникулы дома).</a:t>
            </a:r>
            <a:endParaRPr lang="ru-RU" sz="1000" b="0" i="1" u="none" strike="noStrike" baseline="0" dirty="0">
              <a:solidFill>
                <a:prstClr val="black"/>
              </a:solidFill>
              <a:latin typeface="Times New Roman" panose="02020603050405020304" pitchFamily="18" charset="0"/>
            </a:endParaRPr>
          </a:p>
        </p:txBody>
      </p:sp>
      <p:sp>
        <p:nvSpPr>
          <p:cNvPr id="2" name="TextBox 1">
            <a:extLst>
              <a:ext uri="{FF2B5EF4-FFF2-40B4-BE49-F238E27FC236}">
                <a16:creationId xmlns:a16="http://schemas.microsoft.com/office/drawing/2014/main" id="{7569434F-EEB4-EA7A-389E-FB99B4C22013}"/>
              </a:ext>
            </a:extLst>
          </p:cNvPr>
          <p:cNvSpPr txBox="1"/>
          <p:nvPr/>
        </p:nvSpPr>
        <p:spPr>
          <a:xfrm>
            <a:off x="177735" y="1124724"/>
            <a:ext cx="4192246" cy="2739211"/>
          </a:xfrm>
          <a:prstGeom prst="rect">
            <a:avLst/>
          </a:prstGeom>
          <a:noFill/>
        </p:spPr>
        <p:txBody>
          <a:bodyPr wrap="square">
            <a:spAutoFit/>
          </a:bodyPr>
          <a:lstStyle/>
          <a:p>
            <a:r>
              <a:rPr lang="ru-RU" sz="2400" b="1" dirty="0">
                <a:solidFill>
                  <a:srgbClr val="70AD47">
                    <a:lumMod val="50000"/>
                  </a:srgbClr>
                </a:solidFill>
                <a:latin typeface="Batang" panose="02030600000101010101" pitchFamily="18" charset="-127"/>
                <a:ea typeface="Batang" panose="02030600000101010101" pitchFamily="18" charset="-127"/>
                <a:cs typeface="+mj-cs"/>
              </a:rPr>
              <a:t>2</a:t>
            </a:r>
            <a:r>
              <a:rPr lang="ru-RU" sz="1600" dirty="0">
                <a:solidFill>
                  <a:prstClr val="black"/>
                </a:solidFill>
                <a:latin typeface="Times New Roman" panose="02020603050405020304" pitchFamily="18" charset="0"/>
              </a:rPr>
              <a:t>. Предлог </a:t>
            </a:r>
            <a:r>
              <a:rPr lang="ru-RU" sz="1600" b="1" dirty="0">
                <a:solidFill>
                  <a:prstClr val="black"/>
                </a:solidFill>
                <a:latin typeface="Times New Roman" panose="02020603050405020304" pitchFamily="18" charset="0"/>
              </a:rPr>
              <a:t>БЛАГОДАРЯ + Д. п. </a:t>
            </a:r>
            <a:r>
              <a:rPr lang="ru-RU" sz="1600" dirty="0">
                <a:solidFill>
                  <a:prstClr val="black"/>
                </a:solidFill>
                <a:latin typeface="Times New Roman" panose="02020603050405020304" pitchFamily="18" charset="0"/>
              </a:rPr>
              <a:t>существительных, местоимений.</a:t>
            </a:r>
          </a:p>
          <a:p>
            <a:r>
              <a:rPr lang="ru-RU" sz="1600" dirty="0">
                <a:solidFill>
                  <a:prstClr val="black"/>
                </a:solidFill>
                <a:latin typeface="Times New Roman" panose="02020603050405020304" pitchFamily="18" charset="0"/>
              </a:rPr>
              <a:t>Вопросы:    </a:t>
            </a:r>
            <a:r>
              <a:rPr lang="ru-RU" sz="1600" dirty="0">
                <a:solidFill>
                  <a:prstClr val="black"/>
                </a:solidFill>
                <a:latin typeface="+mj-lt"/>
              </a:rPr>
              <a:t>благодаря кому? благодаря чему?</a:t>
            </a:r>
          </a:p>
          <a:p>
            <a:r>
              <a:rPr lang="ru-RU" sz="1600" dirty="0">
                <a:solidFill>
                  <a:prstClr val="black"/>
                </a:solidFill>
                <a:latin typeface="Times New Roman" panose="02020603050405020304" pitchFamily="18" charset="0"/>
              </a:rPr>
              <a:t>Данная конструкция употребляется для выражения причины, которая приводит к </a:t>
            </a:r>
            <a:r>
              <a:rPr lang="ru-RU" sz="1600" b="1" dirty="0">
                <a:solidFill>
                  <a:srgbClr val="008A3E"/>
                </a:solidFill>
                <a:latin typeface="Times New Roman" panose="02020603050405020304" pitchFamily="18" charset="0"/>
              </a:rPr>
              <a:t>положительному</a:t>
            </a:r>
            <a:r>
              <a:rPr lang="ru-RU" sz="1600" dirty="0">
                <a:solidFill>
                  <a:prstClr val="black"/>
                </a:solidFill>
                <a:latin typeface="Times New Roman" panose="02020603050405020304" pitchFamily="18" charset="0"/>
              </a:rPr>
              <a:t> результату.</a:t>
            </a:r>
          </a:p>
          <a:p>
            <a:r>
              <a:rPr lang="ru-RU" sz="1600" dirty="0">
                <a:solidFill>
                  <a:schemeClr val="tx1">
                    <a:lumMod val="50000"/>
                    <a:lumOff val="50000"/>
                  </a:schemeClr>
                </a:solidFill>
                <a:latin typeface="Times New Roman" panose="02020603050405020304" pitchFamily="18" charset="0"/>
              </a:rPr>
              <a:t>Примеры</a:t>
            </a:r>
            <a:r>
              <a:rPr lang="ru-RU" sz="1600" i="1"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Благодаря</a:t>
            </a:r>
            <a:r>
              <a:rPr lang="ru-RU" sz="1600" i="1" dirty="0">
                <a:solidFill>
                  <a:prstClr val="black"/>
                </a:solidFill>
                <a:latin typeface="Times New Roman" panose="02020603050405020304" pitchFamily="18" charset="0"/>
              </a:rPr>
              <a:t> новому </a:t>
            </a:r>
            <a:r>
              <a:rPr lang="ru-RU" sz="1600" b="1" i="1" dirty="0">
                <a:solidFill>
                  <a:prstClr val="black"/>
                </a:solidFill>
                <a:latin typeface="Times New Roman" panose="02020603050405020304" pitchFamily="18" charset="0"/>
              </a:rPr>
              <a:t>лекарству</a:t>
            </a:r>
            <a:r>
              <a:rPr lang="ru-RU" sz="1600" i="1" dirty="0">
                <a:solidFill>
                  <a:prstClr val="black"/>
                </a:solidFill>
                <a:latin typeface="Times New Roman" panose="02020603050405020304" pitchFamily="18" charset="0"/>
              </a:rPr>
              <a:t> больной быстро выздоровел.</a:t>
            </a:r>
          </a:p>
          <a:p>
            <a:r>
              <a:rPr lang="ru-RU" sz="1600" b="1" i="1" dirty="0">
                <a:solidFill>
                  <a:prstClr val="black"/>
                </a:solidFill>
                <a:latin typeface="Times New Roman" panose="02020603050405020304" pitchFamily="18" charset="0"/>
              </a:rPr>
              <a:t>                        Благодаря</a:t>
            </a:r>
            <a:r>
              <a:rPr lang="ru-RU" sz="1600" i="1"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вам</a:t>
            </a:r>
            <a:r>
              <a:rPr lang="ru-RU" sz="1600" i="1" dirty="0">
                <a:solidFill>
                  <a:prstClr val="black"/>
                </a:solidFill>
                <a:latin typeface="Times New Roman" panose="02020603050405020304" pitchFamily="18" charset="0"/>
              </a:rPr>
              <a:t>, вашей </a:t>
            </a:r>
            <a:r>
              <a:rPr lang="ru-RU" sz="1600" b="1" i="1" dirty="0">
                <a:solidFill>
                  <a:prstClr val="black"/>
                </a:solidFill>
                <a:latin typeface="Times New Roman" panose="02020603050405020304" pitchFamily="18" charset="0"/>
              </a:rPr>
              <a:t>помощи</a:t>
            </a:r>
            <a:r>
              <a:rPr lang="ru-RU" sz="1600" i="1" dirty="0">
                <a:solidFill>
                  <a:prstClr val="black"/>
                </a:solidFill>
                <a:latin typeface="Times New Roman" panose="02020603050405020304" pitchFamily="18" charset="0"/>
              </a:rPr>
              <a:t> я достиг успеха в профессии.</a:t>
            </a:r>
            <a:endParaRPr lang="ru-RU" sz="1000" b="0" i="1" u="none" strike="noStrike" baseline="0" dirty="0">
              <a:solidFill>
                <a:prstClr val="black"/>
              </a:solidFill>
              <a:latin typeface="Times New Roman" panose="02020603050405020304" pitchFamily="18" charset="0"/>
            </a:endParaRPr>
          </a:p>
        </p:txBody>
      </p:sp>
      <p:sp>
        <p:nvSpPr>
          <p:cNvPr id="6" name="TextBox 5">
            <a:extLst>
              <a:ext uri="{FF2B5EF4-FFF2-40B4-BE49-F238E27FC236}">
                <a16:creationId xmlns:a16="http://schemas.microsoft.com/office/drawing/2014/main" id="{B80AE610-DCCC-92A8-9078-62F0BE39B0CA}"/>
              </a:ext>
            </a:extLst>
          </p:cNvPr>
          <p:cNvSpPr txBox="1"/>
          <p:nvPr/>
        </p:nvSpPr>
        <p:spPr>
          <a:xfrm>
            <a:off x="4146698" y="1329070"/>
            <a:ext cx="659217" cy="461665"/>
          </a:xfrm>
          <a:prstGeom prst="rect">
            <a:avLst/>
          </a:prstGeom>
          <a:gradFill flip="none" rotWithShape="1">
            <a:gsLst>
              <a:gs pos="91000">
                <a:srgbClr val="FFFF00">
                  <a:shade val="30000"/>
                  <a:satMod val="115000"/>
                </a:srgbClr>
              </a:gs>
              <a:gs pos="50000">
                <a:srgbClr val="FFFF00">
                  <a:shade val="67500"/>
                  <a:satMod val="115000"/>
                </a:srgbClr>
              </a:gs>
              <a:gs pos="7000">
                <a:srgbClr val="FFFF00">
                  <a:shade val="100000"/>
                  <a:satMod val="115000"/>
                </a:srgbClr>
              </a:gs>
            </a:gsLst>
            <a:path path="circle">
              <a:fillToRect l="50000" t="50000" r="50000" b="50000"/>
            </a:path>
            <a:tileRect/>
          </a:gradFill>
          <a:ln w="76200">
            <a:solidFill>
              <a:srgbClr val="FF6600"/>
            </a:solidFill>
          </a:ln>
        </p:spPr>
        <p:txBody>
          <a:bodyPr wrap="square" rtlCol="0">
            <a:spAutoFit/>
          </a:bodyPr>
          <a:lstStyle/>
          <a:p>
            <a:r>
              <a:rPr lang="en-US" sz="2400" b="1" dirty="0">
                <a:effectLst>
                  <a:outerShdw blurRad="38100" dist="38100" dir="2700000" algn="tl">
                    <a:srgbClr val="000000">
                      <a:alpha val="43137"/>
                    </a:srgbClr>
                  </a:outerShdw>
                </a:effectLst>
              </a:rPr>
              <a:t>VS</a:t>
            </a:r>
            <a:r>
              <a:rPr lang="ru-RU" sz="2400" b="1" dirty="0">
                <a:effectLst>
                  <a:outerShdw blurRad="38100" dist="38100" dir="2700000" algn="tl">
                    <a:srgbClr val="000000">
                      <a:alpha val="43137"/>
                    </a:srgbClr>
                  </a:outerShdw>
                </a:effectLst>
              </a:rPr>
              <a:t>.</a:t>
            </a:r>
          </a:p>
        </p:txBody>
      </p:sp>
      <p:sp>
        <p:nvSpPr>
          <p:cNvPr id="7" name="TextBox 6">
            <a:extLst>
              <a:ext uri="{FF2B5EF4-FFF2-40B4-BE49-F238E27FC236}">
                <a16:creationId xmlns:a16="http://schemas.microsoft.com/office/drawing/2014/main" id="{9AF70C5E-50A9-CAF1-48E7-76601D2F4175}"/>
              </a:ext>
            </a:extLst>
          </p:cNvPr>
          <p:cNvSpPr txBox="1"/>
          <p:nvPr/>
        </p:nvSpPr>
        <p:spPr>
          <a:xfrm>
            <a:off x="177735" y="3767090"/>
            <a:ext cx="3968963" cy="1477328"/>
          </a:xfrm>
          <a:prstGeom prst="rect">
            <a:avLst/>
          </a:prstGeom>
          <a:noFill/>
          <a:ln w="76200">
            <a:solidFill>
              <a:srgbClr val="008A3E"/>
            </a:solidFill>
          </a:ln>
        </p:spPr>
        <p:txBody>
          <a:bodyPr wrap="square" rtlCol="0">
            <a:spAutoFit/>
          </a:bodyPr>
          <a:lstStyle/>
          <a:p>
            <a:r>
              <a:rPr lang="ru-RU" dirty="0">
                <a:latin typeface="Arial Black" panose="020B0A04020102020204" pitchFamily="34" charset="0"/>
              </a:rPr>
              <a:t>Положительная оценка результата более </a:t>
            </a:r>
            <a:r>
              <a:rPr lang="ru-RU" b="1" spc="300" dirty="0">
                <a:effectLst>
                  <a:outerShdw blurRad="38100" dist="38100" dir="2700000" algn="tl">
                    <a:srgbClr val="000000">
                      <a:alpha val="43137"/>
                    </a:srgbClr>
                  </a:outerShdw>
                </a:effectLst>
                <a:latin typeface="Arial Black" panose="020B0A04020102020204" pitchFamily="34" charset="0"/>
              </a:rPr>
              <a:t>явная</a:t>
            </a:r>
            <a:r>
              <a:rPr lang="ru-RU" dirty="0">
                <a:latin typeface="Arial Black" panose="020B0A04020102020204" pitchFamily="34" charset="0"/>
              </a:rPr>
              <a:t>, выражена </a:t>
            </a:r>
            <a:r>
              <a:rPr lang="ru-RU" b="1" spc="300" dirty="0">
                <a:effectLst>
                  <a:outerShdw blurRad="38100" dist="38100" dir="2700000" algn="tl">
                    <a:srgbClr val="000000">
                      <a:alpha val="43137"/>
                    </a:srgbClr>
                  </a:outerShdw>
                </a:effectLst>
                <a:latin typeface="Arial Black" panose="020B0A04020102020204" pitchFamily="34" charset="0"/>
              </a:rPr>
              <a:t>эксплицитно</a:t>
            </a:r>
            <a:r>
              <a:rPr lang="ru-RU" dirty="0">
                <a:latin typeface="Arial Black" panose="020B0A04020102020204" pitchFamily="34" charset="0"/>
              </a:rPr>
              <a:t>,</a:t>
            </a:r>
          </a:p>
          <a:p>
            <a:r>
              <a:rPr lang="ru-RU" dirty="0">
                <a:latin typeface="Arial Black" panose="020B0A04020102020204" pitchFamily="34" charset="0"/>
              </a:rPr>
              <a:t>не требует дополнительных разъяснений.</a:t>
            </a:r>
          </a:p>
        </p:txBody>
      </p:sp>
      <p:sp>
        <p:nvSpPr>
          <p:cNvPr id="8" name="TextBox 7">
            <a:extLst>
              <a:ext uri="{FF2B5EF4-FFF2-40B4-BE49-F238E27FC236}">
                <a16:creationId xmlns:a16="http://schemas.microsoft.com/office/drawing/2014/main" id="{ACC2DAFC-507E-A698-D62E-2112BE7B43F6}"/>
              </a:ext>
            </a:extLst>
          </p:cNvPr>
          <p:cNvSpPr txBox="1"/>
          <p:nvPr/>
        </p:nvSpPr>
        <p:spPr>
          <a:xfrm>
            <a:off x="5344148" y="3767090"/>
            <a:ext cx="6206836" cy="1477328"/>
          </a:xfrm>
          <a:prstGeom prst="rect">
            <a:avLst/>
          </a:prstGeom>
          <a:noFill/>
          <a:ln w="76200">
            <a:solidFill>
              <a:srgbClr val="FF6600"/>
            </a:solidFill>
          </a:ln>
        </p:spPr>
        <p:txBody>
          <a:bodyPr wrap="square" rtlCol="0">
            <a:spAutoFit/>
          </a:bodyPr>
          <a:lstStyle/>
          <a:p>
            <a:r>
              <a:rPr lang="ru-RU" dirty="0">
                <a:latin typeface="Arial Black" panose="020B0A04020102020204" pitchFamily="34" charset="0"/>
              </a:rPr>
              <a:t>Положительная оценка результата выражена </a:t>
            </a:r>
            <a:r>
              <a:rPr lang="ru-RU" b="1" spc="300" dirty="0">
                <a:effectLst>
                  <a:outerShdw blurRad="38100" dist="38100" dir="2700000" algn="tl">
                    <a:srgbClr val="000000">
                      <a:alpha val="43137"/>
                    </a:srgbClr>
                  </a:outerShdw>
                </a:effectLst>
                <a:latin typeface="Arial Black" panose="020B0A04020102020204" pitchFamily="34" charset="0"/>
              </a:rPr>
              <a:t>имплицитно</a:t>
            </a:r>
            <a:r>
              <a:rPr lang="ru-RU" dirty="0">
                <a:latin typeface="Arial Black" panose="020B0A04020102020204" pitchFamily="34" charset="0"/>
              </a:rPr>
              <a:t>, требует дополнительных разъяснений, часто эксплицитно указано действие, которое приводит к собственно положительному результату.</a:t>
            </a:r>
          </a:p>
        </p:txBody>
      </p:sp>
      <p:sp>
        <p:nvSpPr>
          <p:cNvPr id="9" name="TextBox 8">
            <a:extLst>
              <a:ext uri="{FF2B5EF4-FFF2-40B4-BE49-F238E27FC236}">
                <a16:creationId xmlns:a16="http://schemas.microsoft.com/office/drawing/2014/main" id="{ACB44E85-C557-DEAB-38FF-F9321422235D}"/>
              </a:ext>
            </a:extLst>
          </p:cNvPr>
          <p:cNvSpPr txBox="1"/>
          <p:nvPr/>
        </p:nvSpPr>
        <p:spPr>
          <a:xfrm>
            <a:off x="177735" y="6024406"/>
            <a:ext cx="4768338" cy="707886"/>
          </a:xfrm>
          <a:prstGeom prst="rect">
            <a:avLst/>
          </a:prstGeom>
          <a:noFill/>
        </p:spPr>
        <p:txBody>
          <a:bodyPr wrap="square" rtlCol="0">
            <a:spAutoFit/>
          </a:bodyPr>
          <a:lstStyle/>
          <a:p>
            <a:r>
              <a:rPr lang="ru-RU" sz="2000" i="1" dirty="0"/>
              <a:t>Благодаря </a:t>
            </a:r>
            <a:r>
              <a:rPr lang="ru-RU" sz="2000" b="1" i="1" dirty="0">
                <a:solidFill>
                  <a:srgbClr val="7030A0"/>
                </a:solidFill>
              </a:rPr>
              <a:t>решению</a:t>
            </a:r>
            <a:r>
              <a:rPr lang="ru-RU" sz="2000" i="1" dirty="0"/>
              <a:t> руководства </a:t>
            </a:r>
            <a:r>
              <a:rPr lang="en-US" sz="2000" b="1" i="1" dirty="0">
                <a:solidFill>
                  <a:srgbClr val="FF6600"/>
                </a:solidFill>
              </a:rPr>
              <a:t>(</a:t>
            </a:r>
            <a:r>
              <a:rPr lang="ru-RU" sz="2000" b="1" i="1" dirty="0">
                <a:solidFill>
                  <a:srgbClr val="FF6600"/>
                </a:solidFill>
              </a:rPr>
              <a:t>изменить презентацию</a:t>
            </a:r>
            <a:r>
              <a:rPr lang="en-US" sz="2000" b="1" i="1" dirty="0">
                <a:solidFill>
                  <a:srgbClr val="FF6600"/>
                </a:solidFill>
              </a:rPr>
              <a:t>)</a:t>
            </a:r>
            <a:r>
              <a:rPr lang="ru-RU" sz="2000" b="1" i="1" dirty="0">
                <a:solidFill>
                  <a:srgbClr val="FF6600"/>
                </a:solidFill>
              </a:rPr>
              <a:t> </a:t>
            </a:r>
            <a:r>
              <a:rPr lang="ru-RU" sz="2000" i="1" dirty="0"/>
              <a:t>мы </a:t>
            </a:r>
            <a:r>
              <a:rPr lang="ru-RU" sz="2000" b="1" i="1" dirty="0">
                <a:solidFill>
                  <a:srgbClr val="008A3E"/>
                </a:solidFill>
              </a:rPr>
              <a:t>победили</a:t>
            </a:r>
            <a:r>
              <a:rPr lang="ru-RU" sz="2000" i="1" dirty="0"/>
              <a:t>.</a:t>
            </a:r>
          </a:p>
        </p:txBody>
      </p:sp>
      <p:sp>
        <p:nvSpPr>
          <p:cNvPr id="11" name="TextBox 10">
            <a:extLst>
              <a:ext uri="{FF2B5EF4-FFF2-40B4-BE49-F238E27FC236}">
                <a16:creationId xmlns:a16="http://schemas.microsoft.com/office/drawing/2014/main" id="{7D31BF0E-281A-5C9B-6F2C-ED122594BD04}"/>
              </a:ext>
            </a:extLst>
          </p:cNvPr>
          <p:cNvSpPr txBox="1"/>
          <p:nvPr/>
        </p:nvSpPr>
        <p:spPr>
          <a:xfrm>
            <a:off x="5409499" y="6010555"/>
            <a:ext cx="6380719" cy="707886"/>
          </a:xfrm>
          <a:prstGeom prst="rect">
            <a:avLst/>
          </a:prstGeom>
          <a:noFill/>
        </p:spPr>
        <p:txBody>
          <a:bodyPr wrap="square" rtlCol="0">
            <a:spAutoFit/>
          </a:bodyPr>
          <a:lstStyle/>
          <a:p>
            <a:r>
              <a:rPr lang="ru-RU" sz="2000" i="1" dirty="0"/>
              <a:t>По </a:t>
            </a:r>
            <a:r>
              <a:rPr lang="ru-RU" sz="2000" b="1" i="1" dirty="0">
                <a:solidFill>
                  <a:srgbClr val="7030A0"/>
                </a:solidFill>
              </a:rPr>
              <a:t>решению</a:t>
            </a:r>
            <a:r>
              <a:rPr lang="ru-RU" sz="2000" i="1" dirty="0"/>
              <a:t> руководства мы </a:t>
            </a:r>
            <a:r>
              <a:rPr lang="ru-RU" sz="2000" b="1" i="1" dirty="0">
                <a:solidFill>
                  <a:srgbClr val="FF6600"/>
                </a:solidFill>
              </a:rPr>
              <a:t>изменили презентацию </a:t>
            </a:r>
            <a:r>
              <a:rPr lang="en-US" sz="2000" b="1" i="1" dirty="0">
                <a:solidFill>
                  <a:srgbClr val="008A3E"/>
                </a:solidFill>
              </a:rPr>
              <a:t>[</a:t>
            </a:r>
            <a:r>
              <a:rPr lang="ru-RU" sz="2000" b="1" i="1" dirty="0">
                <a:solidFill>
                  <a:srgbClr val="008A3E"/>
                </a:solidFill>
              </a:rPr>
              <a:t>и в результате победили</a:t>
            </a:r>
            <a:r>
              <a:rPr lang="en-US" sz="2000" b="1" i="1" dirty="0">
                <a:solidFill>
                  <a:srgbClr val="008A3E"/>
                </a:solidFill>
              </a:rPr>
              <a:t>]</a:t>
            </a:r>
            <a:r>
              <a:rPr lang="ru-RU" sz="2000" i="1" dirty="0"/>
              <a:t>.</a:t>
            </a:r>
          </a:p>
        </p:txBody>
      </p:sp>
      <p:sp>
        <p:nvSpPr>
          <p:cNvPr id="12" name="TextBox 11">
            <a:extLst>
              <a:ext uri="{FF2B5EF4-FFF2-40B4-BE49-F238E27FC236}">
                <a16:creationId xmlns:a16="http://schemas.microsoft.com/office/drawing/2014/main" id="{0D6432BF-8C2D-327C-FA24-93069ED88BB0}"/>
              </a:ext>
            </a:extLst>
          </p:cNvPr>
          <p:cNvSpPr txBox="1"/>
          <p:nvPr/>
        </p:nvSpPr>
        <p:spPr>
          <a:xfrm>
            <a:off x="177735" y="5395001"/>
            <a:ext cx="11667901" cy="461665"/>
          </a:xfrm>
          <a:prstGeom prst="rect">
            <a:avLst/>
          </a:prstGeom>
          <a:noFill/>
        </p:spPr>
        <p:txBody>
          <a:bodyPr wrap="square" rtlCol="0">
            <a:spAutoFit/>
          </a:bodyPr>
          <a:lstStyle/>
          <a:p>
            <a:pPr algn="ctr"/>
            <a:r>
              <a:rPr lang="ru-RU" sz="2400" dirty="0"/>
              <a:t>Руководство </a:t>
            </a:r>
            <a:r>
              <a:rPr lang="ru-RU" sz="2400" b="1" i="1" dirty="0">
                <a:solidFill>
                  <a:srgbClr val="7030A0"/>
                </a:solidFill>
              </a:rPr>
              <a:t>решило</a:t>
            </a:r>
            <a:r>
              <a:rPr lang="ru-RU" sz="2400" dirty="0"/>
              <a:t> </a:t>
            </a:r>
            <a:r>
              <a:rPr lang="ru-RU" sz="2400" i="1" dirty="0">
                <a:solidFill>
                  <a:srgbClr val="FF6600"/>
                </a:solidFill>
              </a:rPr>
              <a:t>изменить</a:t>
            </a:r>
            <a:r>
              <a:rPr lang="ru-RU" sz="2400" dirty="0"/>
              <a:t> —</a:t>
            </a:r>
            <a:r>
              <a:rPr lang="en-US" sz="2400" dirty="0"/>
              <a:t>&gt; </a:t>
            </a:r>
            <a:r>
              <a:rPr lang="ru-RU" sz="2400" dirty="0"/>
              <a:t> мы </a:t>
            </a:r>
            <a:r>
              <a:rPr lang="ru-RU" sz="2400" b="1" i="1" dirty="0">
                <a:solidFill>
                  <a:srgbClr val="FF6600"/>
                </a:solidFill>
              </a:rPr>
              <a:t>изменили</a:t>
            </a:r>
            <a:r>
              <a:rPr lang="ru-RU" sz="2400" dirty="0"/>
              <a:t> —</a:t>
            </a:r>
            <a:r>
              <a:rPr lang="en-US" sz="2400" dirty="0"/>
              <a:t>&gt;</a:t>
            </a:r>
            <a:r>
              <a:rPr lang="ru-RU" sz="2400" dirty="0"/>
              <a:t> мы </a:t>
            </a:r>
            <a:r>
              <a:rPr lang="ru-RU" sz="2400" b="1" i="1" dirty="0">
                <a:solidFill>
                  <a:srgbClr val="008A3E"/>
                </a:solidFill>
              </a:rPr>
              <a:t>победили</a:t>
            </a:r>
            <a:endParaRPr lang="ru-RU" sz="2000" b="1" i="1" dirty="0">
              <a:solidFill>
                <a:srgbClr val="008A3E"/>
              </a:solidFill>
            </a:endParaRPr>
          </a:p>
        </p:txBody>
      </p:sp>
    </p:spTree>
    <p:extLst>
      <p:ext uri="{BB962C8B-B14F-4D97-AF65-F5344CB8AC3E}">
        <p14:creationId xmlns:p14="http://schemas.microsoft.com/office/powerpoint/2010/main" val="2183256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4805915" y="1124726"/>
            <a:ext cx="7283303" cy="2800767"/>
          </a:xfrm>
          <a:prstGeom prst="rect">
            <a:avLst/>
          </a:prstGeom>
          <a:noFill/>
        </p:spPr>
        <p:txBody>
          <a:bodyPr wrap="square">
            <a:spAutoFit/>
          </a:bodyPr>
          <a:lstStyle/>
          <a:p>
            <a:r>
              <a:rPr lang="ru-RU" sz="2400" b="1" dirty="0">
                <a:solidFill>
                  <a:srgbClr val="70AD47">
                    <a:lumMod val="50000"/>
                  </a:srgbClr>
                </a:solidFill>
                <a:latin typeface="Batang" panose="02030600000101010101" pitchFamily="18" charset="-127"/>
                <a:ea typeface="Batang" panose="02030600000101010101" pitchFamily="18" charset="-127"/>
                <a:cs typeface="+mj-cs"/>
              </a:rPr>
              <a:t>4</a:t>
            </a:r>
            <a:r>
              <a:rPr lang="ru-RU" sz="1600" dirty="0">
                <a:solidFill>
                  <a:prstClr val="black"/>
                </a:solidFill>
                <a:latin typeface="Times New Roman" panose="02020603050405020304" pitchFamily="18" charset="0"/>
              </a:rPr>
              <a:t>. Предлог </a:t>
            </a:r>
            <a:r>
              <a:rPr lang="ru-RU" sz="1600" b="1" dirty="0">
                <a:solidFill>
                  <a:prstClr val="black"/>
                </a:solidFill>
                <a:latin typeface="Times New Roman" panose="02020603050405020304" pitchFamily="18" charset="0"/>
              </a:rPr>
              <a:t>ПО + Д. п. </a:t>
            </a:r>
            <a:r>
              <a:rPr lang="ru-RU" sz="1600" dirty="0">
                <a:solidFill>
                  <a:prstClr val="black"/>
                </a:solidFill>
                <a:latin typeface="Times New Roman" panose="02020603050405020304" pitchFamily="18" charset="0"/>
              </a:rPr>
              <a:t>существительных. </a:t>
            </a:r>
          </a:p>
          <a:p>
            <a:r>
              <a:rPr lang="ru-RU" sz="1600" dirty="0">
                <a:solidFill>
                  <a:prstClr val="black"/>
                </a:solidFill>
                <a:latin typeface="Times New Roman" panose="02020603050405020304" pitchFamily="18" charset="0"/>
              </a:rPr>
              <a:t>Вопросы:   </a:t>
            </a:r>
            <a:r>
              <a:rPr lang="ru-RU" sz="1600" dirty="0">
                <a:solidFill>
                  <a:prstClr val="black"/>
                </a:solidFill>
                <a:latin typeface="+mj-lt"/>
              </a:rPr>
              <a:t>почему? по какой причине?</a:t>
            </a:r>
          </a:p>
          <a:p>
            <a:endParaRPr lang="ru-RU" b="1" dirty="0">
              <a:solidFill>
                <a:srgbClr val="70AD47">
                  <a:lumMod val="50000"/>
                </a:srgbClr>
              </a:solidFill>
              <a:latin typeface="Batang" panose="02030600000101010101" pitchFamily="18" charset="-127"/>
              <a:ea typeface="Batang" panose="02030600000101010101" pitchFamily="18" charset="-127"/>
              <a:cs typeface="+mj-cs"/>
            </a:endParaRPr>
          </a:p>
          <a:p>
            <a:r>
              <a:rPr lang="ru-RU" b="1" dirty="0">
                <a:solidFill>
                  <a:srgbClr val="70AD47">
                    <a:lumMod val="50000"/>
                  </a:srgbClr>
                </a:solidFill>
                <a:latin typeface="Batang" panose="02030600000101010101" pitchFamily="18" charset="-127"/>
                <a:ea typeface="Batang" panose="02030600000101010101" pitchFamily="18" charset="-127"/>
                <a:cs typeface="+mj-cs"/>
              </a:rPr>
              <a:t>Б</a:t>
            </a:r>
            <a:r>
              <a:rPr lang="ru-RU" sz="1600" dirty="0">
                <a:solidFill>
                  <a:prstClr val="black"/>
                </a:solidFill>
                <a:latin typeface="Times New Roman" panose="02020603050405020304" pitchFamily="18" charset="0"/>
              </a:rPr>
              <a:t>. Данная конструкция употребляется для выражения </a:t>
            </a:r>
            <a:r>
              <a:rPr lang="ru-RU" sz="1600" b="1" dirty="0">
                <a:solidFill>
                  <a:srgbClr val="7030A0"/>
                </a:solidFill>
                <a:latin typeface="Times New Roman" panose="02020603050405020304" pitchFamily="18" charset="0"/>
              </a:rPr>
              <a:t>внешней</a:t>
            </a:r>
            <a:r>
              <a:rPr lang="ru-RU" sz="1600" dirty="0">
                <a:solidFill>
                  <a:prstClr val="black"/>
                </a:solidFill>
                <a:latin typeface="Times New Roman" panose="02020603050405020304" pitchFamily="18" charset="0"/>
              </a:rPr>
              <a:t> причины, которая приводит к </a:t>
            </a:r>
            <a:r>
              <a:rPr lang="ru-RU" sz="1600" b="1" dirty="0">
                <a:solidFill>
                  <a:srgbClr val="008A3E"/>
                </a:solidFill>
                <a:latin typeface="Times New Roman" panose="02020603050405020304" pitchFamily="18" charset="0"/>
              </a:rPr>
              <a:t>положительному</a:t>
            </a:r>
            <a:r>
              <a:rPr lang="ru-RU" sz="1600" dirty="0">
                <a:solidFill>
                  <a:prstClr val="black"/>
                </a:solidFill>
                <a:latin typeface="Times New Roman" panose="02020603050405020304" pitchFamily="18" charset="0"/>
              </a:rPr>
              <a:t> результату. В этом случае </a:t>
            </a:r>
            <a:r>
              <a:rPr lang="ru-RU" sz="1600" b="1" dirty="0">
                <a:solidFill>
                  <a:prstClr val="black"/>
                </a:solidFill>
              </a:rPr>
              <a:t>причина и результат </a:t>
            </a:r>
            <a:r>
              <a:rPr lang="ru-RU" sz="1600" dirty="0">
                <a:solidFill>
                  <a:prstClr val="black"/>
                </a:solidFill>
                <a:latin typeface="Times New Roman" panose="02020603050405020304" pitchFamily="18" charset="0"/>
              </a:rPr>
              <a:t>(следствие) относятся к </a:t>
            </a:r>
            <a:r>
              <a:rPr lang="ru-RU" sz="1600" b="1" dirty="0">
                <a:solidFill>
                  <a:prstClr val="black"/>
                </a:solidFill>
              </a:rPr>
              <a:t>разным</a:t>
            </a:r>
            <a:r>
              <a:rPr lang="ru-RU" sz="1600" dirty="0">
                <a:solidFill>
                  <a:prstClr val="black"/>
                </a:solidFill>
                <a:latin typeface="Times New Roman" panose="02020603050405020304" pitchFamily="18" charset="0"/>
              </a:rPr>
              <a:t> </a:t>
            </a:r>
            <a:r>
              <a:rPr lang="ru-RU" sz="1600" b="1" dirty="0">
                <a:solidFill>
                  <a:prstClr val="black"/>
                </a:solidFill>
              </a:rPr>
              <a:t>субъектам</a:t>
            </a:r>
            <a:r>
              <a:rPr lang="ru-RU" sz="1600" dirty="0">
                <a:solidFill>
                  <a:prstClr val="black"/>
                </a:solidFill>
                <a:latin typeface="Times New Roman" panose="02020603050405020304" pitchFamily="18" charset="0"/>
              </a:rPr>
              <a:t>.</a:t>
            </a:r>
          </a:p>
          <a:p>
            <a:r>
              <a:rPr lang="ru-RU" sz="1600" dirty="0">
                <a:solidFill>
                  <a:schemeClr val="tx1">
                    <a:lumMod val="50000"/>
                    <a:lumOff val="50000"/>
                  </a:schemeClr>
                </a:solidFill>
                <a:latin typeface="Times New Roman" panose="02020603050405020304" pitchFamily="18" charset="0"/>
              </a:rPr>
              <a:t>Примеры</a:t>
            </a:r>
            <a:r>
              <a:rPr lang="ru-RU" sz="1600"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По совету </a:t>
            </a:r>
            <a:r>
              <a:rPr lang="ru-RU" sz="1600" i="1" dirty="0">
                <a:solidFill>
                  <a:prstClr val="black"/>
                </a:solidFill>
                <a:latin typeface="Times New Roman" panose="02020603050405020304" pitchFamily="18" charset="0"/>
              </a:rPr>
              <a:t>врача больной бросил курить.</a:t>
            </a:r>
          </a:p>
          <a:p>
            <a:r>
              <a:rPr lang="ru-RU" sz="1600" dirty="0">
                <a:solidFill>
                  <a:prstClr val="black"/>
                </a:solidFill>
                <a:latin typeface="Times New Roman" panose="02020603050405020304" pitchFamily="18" charset="0"/>
              </a:rPr>
              <a:t>                              (</a:t>
            </a:r>
            <a:r>
              <a:rPr lang="ru-RU" sz="1600" dirty="0">
                <a:solidFill>
                  <a:prstClr val="black"/>
                </a:solidFill>
              </a:rPr>
              <a:t>Врач</a:t>
            </a:r>
            <a:r>
              <a:rPr lang="ru-RU" sz="1600" dirty="0">
                <a:solidFill>
                  <a:prstClr val="black"/>
                </a:solidFill>
                <a:latin typeface="Times New Roman" panose="02020603050405020304" pitchFamily="18" charset="0"/>
              </a:rPr>
              <a:t> посоветовал, и </a:t>
            </a:r>
            <a:r>
              <a:rPr lang="ru-RU" sz="1600" dirty="0">
                <a:solidFill>
                  <a:prstClr val="black"/>
                </a:solidFill>
              </a:rPr>
              <a:t>больной</a:t>
            </a:r>
            <a:r>
              <a:rPr lang="ru-RU" sz="1600" dirty="0">
                <a:solidFill>
                  <a:prstClr val="black"/>
                </a:solidFill>
                <a:latin typeface="Times New Roman" panose="02020603050405020304" pitchFamily="18" charset="0"/>
              </a:rPr>
              <a:t> бросил курить).</a:t>
            </a:r>
          </a:p>
          <a:p>
            <a:r>
              <a:rPr lang="ru-RU" sz="1600" b="1"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По просьбе </a:t>
            </a:r>
            <a:r>
              <a:rPr lang="ru-RU" sz="1600" i="1" dirty="0">
                <a:solidFill>
                  <a:prstClr val="black"/>
                </a:solidFill>
                <a:latin typeface="Times New Roman" panose="02020603050405020304" pitchFamily="18" charset="0"/>
              </a:rPr>
              <a:t>родителей дочь провела каникулы дома.</a:t>
            </a:r>
          </a:p>
          <a:p>
            <a:r>
              <a:rPr lang="ru-RU" sz="1600" dirty="0">
                <a:solidFill>
                  <a:prstClr val="black"/>
                </a:solidFill>
                <a:latin typeface="Times New Roman" panose="02020603050405020304" pitchFamily="18" charset="0"/>
              </a:rPr>
              <a:t>                              (</a:t>
            </a:r>
            <a:r>
              <a:rPr lang="ru-RU" sz="1600" dirty="0">
                <a:solidFill>
                  <a:prstClr val="black"/>
                </a:solidFill>
              </a:rPr>
              <a:t>Родители</a:t>
            </a:r>
            <a:r>
              <a:rPr lang="ru-RU" sz="1600" dirty="0">
                <a:solidFill>
                  <a:prstClr val="black"/>
                </a:solidFill>
                <a:latin typeface="Times New Roman" panose="02020603050405020304" pitchFamily="18" charset="0"/>
              </a:rPr>
              <a:t> попросили, и </a:t>
            </a:r>
            <a:r>
              <a:rPr lang="ru-RU" sz="1600" dirty="0">
                <a:solidFill>
                  <a:prstClr val="black"/>
                </a:solidFill>
              </a:rPr>
              <a:t>дочь</a:t>
            </a:r>
            <a:r>
              <a:rPr lang="ru-RU" sz="1600" dirty="0">
                <a:solidFill>
                  <a:prstClr val="black"/>
                </a:solidFill>
                <a:latin typeface="Times New Roman" panose="02020603050405020304" pitchFamily="18" charset="0"/>
              </a:rPr>
              <a:t> провела каникулы дома).</a:t>
            </a:r>
            <a:endParaRPr lang="ru-RU" sz="1000" b="0" i="1" u="none" strike="noStrike" baseline="0" dirty="0">
              <a:solidFill>
                <a:prstClr val="black"/>
              </a:solidFill>
              <a:latin typeface="Times New Roman" panose="02020603050405020304" pitchFamily="18" charset="0"/>
            </a:endParaRPr>
          </a:p>
        </p:txBody>
      </p:sp>
      <p:sp>
        <p:nvSpPr>
          <p:cNvPr id="2" name="TextBox 1">
            <a:extLst>
              <a:ext uri="{FF2B5EF4-FFF2-40B4-BE49-F238E27FC236}">
                <a16:creationId xmlns:a16="http://schemas.microsoft.com/office/drawing/2014/main" id="{7569434F-EEB4-EA7A-389E-FB99B4C22013}"/>
              </a:ext>
            </a:extLst>
          </p:cNvPr>
          <p:cNvSpPr txBox="1"/>
          <p:nvPr/>
        </p:nvSpPr>
        <p:spPr>
          <a:xfrm>
            <a:off x="177735" y="1124724"/>
            <a:ext cx="4192246" cy="2739211"/>
          </a:xfrm>
          <a:prstGeom prst="rect">
            <a:avLst/>
          </a:prstGeom>
          <a:noFill/>
        </p:spPr>
        <p:txBody>
          <a:bodyPr wrap="square">
            <a:spAutoFit/>
          </a:bodyPr>
          <a:lstStyle/>
          <a:p>
            <a:r>
              <a:rPr lang="ru-RU" sz="2400" b="1" dirty="0">
                <a:solidFill>
                  <a:srgbClr val="70AD47">
                    <a:lumMod val="50000"/>
                  </a:srgbClr>
                </a:solidFill>
                <a:latin typeface="Batang" panose="02030600000101010101" pitchFamily="18" charset="-127"/>
                <a:ea typeface="Batang" panose="02030600000101010101" pitchFamily="18" charset="-127"/>
                <a:cs typeface="+mj-cs"/>
              </a:rPr>
              <a:t>2</a:t>
            </a:r>
            <a:r>
              <a:rPr lang="ru-RU" sz="1600" dirty="0">
                <a:solidFill>
                  <a:prstClr val="black"/>
                </a:solidFill>
                <a:latin typeface="Times New Roman" panose="02020603050405020304" pitchFamily="18" charset="0"/>
              </a:rPr>
              <a:t>. Предлог </a:t>
            </a:r>
            <a:r>
              <a:rPr lang="ru-RU" sz="1600" b="1" dirty="0">
                <a:solidFill>
                  <a:prstClr val="black"/>
                </a:solidFill>
                <a:latin typeface="Times New Roman" panose="02020603050405020304" pitchFamily="18" charset="0"/>
              </a:rPr>
              <a:t>БЛАГОДАРЯ + Д. п. </a:t>
            </a:r>
            <a:r>
              <a:rPr lang="ru-RU" sz="1600" dirty="0">
                <a:solidFill>
                  <a:prstClr val="black"/>
                </a:solidFill>
                <a:latin typeface="Times New Roman" panose="02020603050405020304" pitchFamily="18" charset="0"/>
              </a:rPr>
              <a:t>существительных, местоимений.</a:t>
            </a:r>
          </a:p>
          <a:p>
            <a:r>
              <a:rPr lang="ru-RU" sz="1600" dirty="0">
                <a:solidFill>
                  <a:prstClr val="black"/>
                </a:solidFill>
                <a:latin typeface="Times New Roman" panose="02020603050405020304" pitchFamily="18" charset="0"/>
              </a:rPr>
              <a:t>Вопросы:    </a:t>
            </a:r>
            <a:r>
              <a:rPr lang="ru-RU" sz="1600" dirty="0">
                <a:solidFill>
                  <a:prstClr val="black"/>
                </a:solidFill>
                <a:latin typeface="+mj-lt"/>
              </a:rPr>
              <a:t>благодаря кому? благодаря чему?</a:t>
            </a:r>
          </a:p>
          <a:p>
            <a:r>
              <a:rPr lang="ru-RU" sz="1600" dirty="0">
                <a:solidFill>
                  <a:prstClr val="black"/>
                </a:solidFill>
                <a:latin typeface="Times New Roman" panose="02020603050405020304" pitchFamily="18" charset="0"/>
              </a:rPr>
              <a:t>Данная конструкция употребляется для выражения причины, которая приводит к </a:t>
            </a:r>
            <a:r>
              <a:rPr lang="ru-RU" sz="1600" b="1" dirty="0">
                <a:solidFill>
                  <a:srgbClr val="008A3E"/>
                </a:solidFill>
                <a:latin typeface="Times New Roman" panose="02020603050405020304" pitchFamily="18" charset="0"/>
              </a:rPr>
              <a:t>положительному</a:t>
            </a:r>
            <a:r>
              <a:rPr lang="ru-RU" sz="1600" dirty="0">
                <a:solidFill>
                  <a:prstClr val="black"/>
                </a:solidFill>
                <a:latin typeface="Times New Roman" panose="02020603050405020304" pitchFamily="18" charset="0"/>
              </a:rPr>
              <a:t> результату.</a:t>
            </a:r>
          </a:p>
          <a:p>
            <a:r>
              <a:rPr lang="ru-RU" sz="1600" dirty="0">
                <a:solidFill>
                  <a:schemeClr val="tx1">
                    <a:lumMod val="50000"/>
                    <a:lumOff val="50000"/>
                  </a:schemeClr>
                </a:solidFill>
                <a:latin typeface="Times New Roman" panose="02020603050405020304" pitchFamily="18" charset="0"/>
              </a:rPr>
              <a:t>Примеры</a:t>
            </a:r>
            <a:r>
              <a:rPr lang="ru-RU" sz="1600" i="1"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Благодаря</a:t>
            </a:r>
            <a:r>
              <a:rPr lang="ru-RU" sz="1600" i="1" dirty="0">
                <a:solidFill>
                  <a:prstClr val="black"/>
                </a:solidFill>
                <a:latin typeface="Times New Roman" panose="02020603050405020304" pitchFamily="18" charset="0"/>
              </a:rPr>
              <a:t> новому </a:t>
            </a:r>
            <a:r>
              <a:rPr lang="ru-RU" sz="1600" b="1" i="1" dirty="0">
                <a:solidFill>
                  <a:prstClr val="black"/>
                </a:solidFill>
                <a:latin typeface="Times New Roman" panose="02020603050405020304" pitchFamily="18" charset="0"/>
              </a:rPr>
              <a:t>лекарству</a:t>
            </a:r>
            <a:r>
              <a:rPr lang="ru-RU" sz="1600" i="1" dirty="0">
                <a:solidFill>
                  <a:prstClr val="black"/>
                </a:solidFill>
                <a:latin typeface="Times New Roman" panose="02020603050405020304" pitchFamily="18" charset="0"/>
              </a:rPr>
              <a:t> больной быстро выздоровел.</a:t>
            </a:r>
          </a:p>
          <a:p>
            <a:r>
              <a:rPr lang="ru-RU" sz="1600" b="1" i="1" dirty="0">
                <a:solidFill>
                  <a:prstClr val="black"/>
                </a:solidFill>
                <a:latin typeface="Times New Roman" panose="02020603050405020304" pitchFamily="18" charset="0"/>
              </a:rPr>
              <a:t>                        Благодаря</a:t>
            </a:r>
            <a:r>
              <a:rPr lang="ru-RU" sz="1600" i="1" dirty="0">
                <a:solidFill>
                  <a:prstClr val="black"/>
                </a:solidFill>
                <a:latin typeface="Times New Roman" panose="02020603050405020304" pitchFamily="18" charset="0"/>
              </a:rPr>
              <a:t> </a:t>
            </a:r>
            <a:r>
              <a:rPr lang="ru-RU" sz="1600" b="1" i="1" dirty="0">
                <a:solidFill>
                  <a:prstClr val="black"/>
                </a:solidFill>
                <a:latin typeface="Times New Roman" panose="02020603050405020304" pitchFamily="18" charset="0"/>
              </a:rPr>
              <a:t>вам</a:t>
            </a:r>
            <a:r>
              <a:rPr lang="ru-RU" sz="1600" i="1" dirty="0">
                <a:solidFill>
                  <a:prstClr val="black"/>
                </a:solidFill>
                <a:latin typeface="Times New Roman" panose="02020603050405020304" pitchFamily="18" charset="0"/>
              </a:rPr>
              <a:t>, вашей </a:t>
            </a:r>
            <a:r>
              <a:rPr lang="ru-RU" sz="1600" b="1" i="1" dirty="0">
                <a:solidFill>
                  <a:prstClr val="black"/>
                </a:solidFill>
                <a:latin typeface="Times New Roman" panose="02020603050405020304" pitchFamily="18" charset="0"/>
              </a:rPr>
              <a:t>помощи</a:t>
            </a:r>
            <a:r>
              <a:rPr lang="ru-RU" sz="1600" i="1" dirty="0">
                <a:solidFill>
                  <a:prstClr val="black"/>
                </a:solidFill>
                <a:latin typeface="Times New Roman" panose="02020603050405020304" pitchFamily="18" charset="0"/>
              </a:rPr>
              <a:t> я достиг успеха в профессии.</a:t>
            </a:r>
            <a:endParaRPr lang="ru-RU" sz="1000" b="0" i="1" u="none" strike="noStrike" baseline="0" dirty="0">
              <a:solidFill>
                <a:prstClr val="black"/>
              </a:solidFill>
              <a:latin typeface="Times New Roman" panose="02020603050405020304" pitchFamily="18" charset="0"/>
            </a:endParaRPr>
          </a:p>
        </p:txBody>
      </p:sp>
      <p:sp>
        <p:nvSpPr>
          <p:cNvPr id="6" name="TextBox 5">
            <a:extLst>
              <a:ext uri="{FF2B5EF4-FFF2-40B4-BE49-F238E27FC236}">
                <a16:creationId xmlns:a16="http://schemas.microsoft.com/office/drawing/2014/main" id="{B80AE610-DCCC-92A8-9078-62F0BE39B0CA}"/>
              </a:ext>
            </a:extLst>
          </p:cNvPr>
          <p:cNvSpPr txBox="1"/>
          <p:nvPr/>
        </p:nvSpPr>
        <p:spPr>
          <a:xfrm>
            <a:off x="4146698" y="1329070"/>
            <a:ext cx="659217" cy="461665"/>
          </a:xfrm>
          <a:prstGeom prst="rect">
            <a:avLst/>
          </a:prstGeom>
          <a:gradFill flip="none" rotWithShape="1">
            <a:gsLst>
              <a:gs pos="91000">
                <a:srgbClr val="FFFF00">
                  <a:shade val="30000"/>
                  <a:satMod val="115000"/>
                </a:srgbClr>
              </a:gs>
              <a:gs pos="50000">
                <a:srgbClr val="FFFF00">
                  <a:shade val="67500"/>
                  <a:satMod val="115000"/>
                </a:srgbClr>
              </a:gs>
              <a:gs pos="7000">
                <a:srgbClr val="FFFF00">
                  <a:shade val="100000"/>
                  <a:satMod val="115000"/>
                </a:srgbClr>
              </a:gs>
            </a:gsLst>
            <a:path path="circle">
              <a:fillToRect l="50000" t="50000" r="50000" b="50000"/>
            </a:path>
            <a:tileRect/>
          </a:gradFill>
          <a:ln w="76200">
            <a:solidFill>
              <a:srgbClr val="FF6600"/>
            </a:solidFill>
          </a:ln>
        </p:spPr>
        <p:txBody>
          <a:bodyPr wrap="square" rtlCol="0">
            <a:spAutoFit/>
          </a:bodyPr>
          <a:lstStyle/>
          <a:p>
            <a:r>
              <a:rPr lang="en-US" sz="2400" b="1" dirty="0">
                <a:effectLst>
                  <a:outerShdw blurRad="38100" dist="38100" dir="2700000" algn="tl">
                    <a:srgbClr val="000000">
                      <a:alpha val="43137"/>
                    </a:srgbClr>
                  </a:outerShdw>
                </a:effectLst>
              </a:rPr>
              <a:t>VS</a:t>
            </a:r>
            <a:r>
              <a:rPr lang="ru-RU" sz="2400" b="1" dirty="0">
                <a:effectLst>
                  <a:outerShdw blurRad="38100" dist="38100" dir="2700000" algn="tl">
                    <a:srgbClr val="000000">
                      <a:alpha val="43137"/>
                    </a:srgbClr>
                  </a:outerShdw>
                </a:effectLst>
              </a:rPr>
              <a:t>.</a:t>
            </a:r>
          </a:p>
        </p:txBody>
      </p:sp>
      <p:sp>
        <p:nvSpPr>
          <p:cNvPr id="7" name="TextBox 6">
            <a:extLst>
              <a:ext uri="{FF2B5EF4-FFF2-40B4-BE49-F238E27FC236}">
                <a16:creationId xmlns:a16="http://schemas.microsoft.com/office/drawing/2014/main" id="{9AF70C5E-50A9-CAF1-48E7-76601D2F4175}"/>
              </a:ext>
            </a:extLst>
          </p:cNvPr>
          <p:cNvSpPr txBox="1"/>
          <p:nvPr/>
        </p:nvSpPr>
        <p:spPr>
          <a:xfrm>
            <a:off x="177735" y="3767090"/>
            <a:ext cx="3968963" cy="1477328"/>
          </a:xfrm>
          <a:prstGeom prst="rect">
            <a:avLst/>
          </a:prstGeom>
          <a:noFill/>
          <a:ln w="76200">
            <a:solidFill>
              <a:srgbClr val="008A3E"/>
            </a:solidFill>
          </a:ln>
        </p:spPr>
        <p:txBody>
          <a:bodyPr wrap="square" rtlCol="0">
            <a:spAutoFit/>
          </a:bodyPr>
          <a:lstStyle/>
          <a:p>
            <a:r>
              <a:rPr lang="ru-RU" dirty="0">
                <a:latin typeface="Arial Black" panose="020B0A04020102020204" pitchFamily="34" charset="0"/>
              </a:rPr>
              <a:t>Положительная оценка результата более </a:t>
            </a:r>
            <a:r>
              <a:rPr lang="ru-RU" b="1" spc="300" dirty="0">
                <a:effectLst>
                  <a:outerShdw blurRad="38100" dist="38100" dir="2700000" algn="tl">
                    <a:srgbClr val="000000">
                      <a:alpha val="43137"/>
                    </a:srgbClr>
                  </a:outerShdw>
                </a:effectLst>
                <a:latin typeface="Arial Black" panose="020B0A04020102020204" pitchFamily="34" charset="0"/>
              </a:rPr>
              <a:t>явная</a:t>
            </a:r>
            <a:r>
              <a:rPr lang="ru-RU" dirty="0">
                <a:latin typeface="Arial Black" panose="020B0A04020102020204" pitchFamily="34" charset="0"/>
              </a:rPr>
              <a:t>, выражена </a:t>
            </a:r>
            <a:r>
              <a:rPr lang="ru-RU" b="1" spc="300" dirty="0">
                <a:effectLst>
                  <a:outerShdw blurRad="38100" dist="38100" dir="2700000" algn="tl">
                    <a:srgbClr val="000000">
                      <a:alpha val="43137"/>
                    </a:srgbClr>
                  </a:outerShdw>
                </a:effectLst>
                <a:latin typeface="Arial Black" panose="020B0A04020102020204" pitchFamily="34" charset="0"/>
              </a:rPr>
              <a:t>эксплицитно</a:t>
            </a:r>
            <a:r>
              <a:rPr lang="ru-RU" dirty="0">
                <a:latin typeface="Arial Black" panose="020B0A04020102020204" pitchFamily="34" charset="0"/>
              </a:rPr>
              <a:t>,</a:t>
            </a:r>
          </a:p>
          <a:p>
            <a:r>
              <a:rPr lang="ru-RU" dirty="0">
                <a:latin typeface="Arial Black" panose="020B0A04020102020204" pitchFamily="34" charset="0"/>
              </a:rPr>
              <a:t>не требует дополнительных разъяснений.</a:t>
            </a:r>
          </a:p>
        </p:txBody>
      </p:sp>
      <p:sp>
        <p:nvSpPr>
          <p:cNvPr id="8" name="TextBox 7">
            <a:extLst>
              <a:ext uri="{FF2B5EF4-FFF2-40B4-BE49-F238E27FC236}">
                <a16:creationId xmlns:a16="http://schemas.microsoft.com/office/drawing/2014/main" id="{ACC2DAFC-507E-A698-D62E-2112BE7B43F6}"/>
              </a:ext>
            </a:extLst>
          </p:cNvPr>
          <p:cNvSpPr txBox="1"/>
          <p:nvPr/>
        </p:nvSpPr>
        <p:spPr>
          <a:xfrm>
            <a:off x="5344148" y="3767090"/>
            <a:ext cx="6206836" cy="1477328"/>
          </a:xfrm>
          <a:prstGeom prst="rect">
            <a:avLst/>
          </a:prstGeom>
          <a:noFill/>
          <a:ln w="76200">
            <a:solidFill>
              <a:srgbClr val="FF6600"/>
            </a:solidFill>
          </a:ln>
        </p:spPr>
        <p:txBody>
          <a:bodyPr wrap="square" rtlCol="0">
            <a:spAutoFit/>
          </a:bodyPr>
          <a:lstStyle/>
          <a:p>
            <a:r>
              <a:rPr lang="ru-RU" dirty="0">
                <a:latin typeface="Arial Black" panose="020B0A04020102020204" pitchFamily="34" charset="0"/>
              </a:rPr>
              <a:t>Положительная оценка результата выражена </a:t>
            </a:r>
            <a:r>
              <a:rPr lang="ru-RU" b="1" spc="300" dirty="0">
                <a:effectLst>
                  <a:outerShdw blurRad="38100" dist="38100" dir="2700000" algn="tl">
                    <a:srgbClr val="000000">
                      <a:alpha val="43137"/>
                    </a:srgbClr>
                  </a:outerShdw>
                </a:effectLst>
                <a:latin typeface="Arial Black" panose="020B0A04020102020204" pitchFamily="34" charset="0"/>
              </a:rPr>
              <a:t>имплицитно</a:t>
            </a:r>
            <a:r>
              <a:rPr lang="ru-RU" dirty="0">
                <a:latin typeface="Arial Black" panose="020B0A04020102020204" pitchFamily="34" charset="0"/>
              </a:rPr>
              <a:t>, требует дополнительных разъяснений, часто эксплицитно указано действие, которое приводит к собственно положительному результату.</a:t>
            </a:r>
          </a:p>
        </p:txBody>
      </p:sp>
      <p:sp>
        <p:nvSpPr>
          <p:cNvPr id="9" name="TextBox 8">
            <a:extLst>
              <a:ext uri="{FF2B5EF4-FFF2-40B4-BE49-F238E27FC236}">
                <a16:creationId xmlns:a16="http://schemas.microsoft.com/office/drawing/2014/main" id="{ACB44E85-C557-DEAB-38FF-F9321422235D}"/>
              </a:ext>
            </a:extLst>
          </p:cNvPr>
          <p:cNvSpPr txBox="1"/>
          <p:nvPr/>
        </p:nvSpPr>
        <p:spPr>
          <a:xfrm>
            <a:off x="177735" y="6024406"/>
            <a:ext cx="4768338" cy="707886"/>
          </a:xfrm>
          <a:prstGeom prst="rect">
            <a:avLst/>
          </a:prstGeom>
          <a:noFill/>
        </p:spPr>
        <p:txBody>
          <a:bodyPr wrap="square" rtlCol="0">
            <a:spAutoFit/>
          </a:bodyPr>
          <a:lstStyle/>
          <a:p>
            <a:r>
              <a:rPr lang="ru-RU" sz="2000" i="1" dirty="0"/>
              <a:t>Благодаря </a:t>
            </a:r>
            <a:r>
              <a:rPr lang="ru-RU" sz="2000" b="1" i="1" dirty="0">
                <a:solidFill>
                  <a:srgbClr val="7030A0"/>
                </a:solidFill>
              </a:rPr>
              <a:t>решению</a:t>
            </a:r>
            <a:r>
              <a:rPr lang="ru-RU" sz="2000" i="1" dirty="0"/>
              <a:t> руководства </a:t>
            </a:r>
            <a:r>
              <a:rPr lang="en-US" sz="2000" b="1" i="1" dirty="0">
                <a:solidFill>
                  <a:srgbClr val="FF6600"/>
                </a:solidFill>
              </a:rPr>
              <a:t>(</a:t>
            </a:r>
            <a:r>
              <a:rPr lang="ru-RU" sz="2000" b="1" i="1" dirty="0">
                <a:solidFill>
                  <a:srgbClr val="FF6600"/>
                </a:solidFill>
              </a:rPr>
              <a:t>изменить презентацию</a:t>
            </a:r>
            <a:r>
              <a:rPr lang="en-US" sz="2000" b="1" i="1" dirty="0">
                <a:solidFill>
                  <a:srgbClr val="FF6600"/>
                </a:solidFill>
              </a:rPr>
              <a:t>)</a:t>
            </a:r>
            <a:r>
              <a:rPr lang="ru-RU" sz="2000" b="1" i="1" dirty="0">
                <a:solidFill>
                  <a:srgbClr val="FF6600"/>
                </a:solidFill>
              </a:rPr>
              <a:t> </a:t>
            </a:r>
            <a:r>
              <a:rPr lang="ru-RU" sz="2000" i="1" dirty="0"/>
              <a:t>мы </a:t>
            </a:r>
            <a:r>
              <a:rPr lang="ru-RU" sz="2000" b="1" i="1" dirty="0">
                <a:solidFill>
                  <a:srgbClr val="008A3E"/>
                </a:solidFill>
              </a:rPr>
              <a:t>победили</a:t>
            </a:r>
            <a:r>
              <a:rPr lang="ru-RU" sz="2000" i="1" dirty="0"/>
              <a:t>.</a:t>
            </a:r>
          </a:p>
        </p:txBody>
      </p:sp>
      <p:sp>
        <p:nvSpPr>
          <p:cNvPr id="11" name="TextBox 10">
            <a:extLst>
              <a:ext uri="{FF2B5EF4-FFF2-40B4-BE49-F238E27FC236}">
                <a16:creationId xmlns:a16="http://schemas.microsoft.com/office/drawing/2014/main" id="{7D31BF0E-281A-5C9B-6F2C-ED122594BD04}"/>
              </a:ext>
            </a:extLst>
          </p:cNvPr>
          <p:cNvSpPr txBox="1"/>
          <p:nvPr/>
        </p:nvSpPr>
        <p:spPr>
          <a:xfrm>
            <a:off x="5409499" y="6010555"/>
            <a:ext cx="6380719" cy="707886"/>
          </a:xfrm>
          <a:prstGeom prst="rect">
            <a:avLst/>
          </a:prstGeom>
          <a:noFill/>
        </p:spPr>
        <p:txBody>
          <a:bodyPr wrap="square" rtlCol="0">
            <a:spAutoFit/>
          </a:bodyPr>
          <a:lstStyle/>
          <a:p>
            <a:r>
              <a:rPr lang="ru-RU" sz="2000" i="1" dirty="0"/>
              <a:t>По </a:t>
            </a:r>
            <a:r>
              <a:rPr lang="ru-RU" sz="2000" b="1" i="1" dirty="0">
                <a:solidFill>
                  <a:srgbClr val="7030A0"/>
                </a:solidFill>
              </a:rPr>
              <a:t>решению</a:t>
            </a:r>
            <a:r>
              <a:rPr lang="ru-RU" sz="2000" i="1" dirty="0"/>
              <a:t> руководства мы </a:t>
            </a:r>
            <a:r>
              <a:rPr lang="ru-RU" sz="2000" b="1" i="1" dirty="0">
                <a:solidFill>
                  <a:srgbClr val="FF6600"/>
                </a:solidFill>
              </a:rPr>
              <a:t>изменили презентацию </a:t>
            </a:r>
            <a:r>
              <a:rPr lang="en-US" sz="2000" b="1" i="1" dirty="0">
                <a:solidFill>
                  <a:srgbClr val="008A3E"/>
                </a:solidFill>
              </a:rPr>
              <a:t>[</a:t>
            </a:r>
            <a:r>
              <a:rPr lang="ru-RU" sz="2000" i="1" dirty="0"/>
              <a:t>и благодаря изменению мы </a:t>
            </a:r>
            <a:r>
              <a:rPr lang="ru-RU" sz="2000" b="1" i="1" dirty="0">
                <a:solidFill>
                  <a:srgbClr val="008A3E"/>
                </a:solidFill>
              </a:rPr>
              <a:t>победили</a:t>
            </a:r>
            <a:r>
              <a:rPr lang="en-US" sz="2000" b="1" i="1" dirty="0">
                <a:solidFill>
                  <a:srgbClr val="008A3E"/>
                </a:solidFill>
              </a:rPr>
              <a:t>]</a:t>
            </a:r>
            <a:r>
              <a:rPr lang="ru-RU" sz="2000" i="1" dirty="0"/>
              <a:t>.</a:t>
            </a:r>
          </a:p>
        </p:txBody>
      </p:sp>
      <p:sp>
        <p:nvSpPr>
          <p:cNvPr id="12" name="TextBox 11">
            <a:extLst>
              <a:ext uri="{FF2B5EF4-FFF2-40B4-BE49-F238E27FC236}">
                <a16:creationId xmlns:a16="http://schemas.microsoft.com/office/drawing/2014/main" id="{0D6432BF-8C2D-327C-FA24-93069ED88BB0}"/>
              </a:ext>
            </a:extLst>
          </p:cNvPr>
          <p:cNvSpPr txBox="1"/>
          <p:nvPr/>
        </p:nvSpPr>
        <p:spPr>
          <a:xfrm>
            <a:off x="177735" y="5395001"/>
            <a:ext cx="11667901" cy="461665"/>
          </a:xfrm>
          <a:prstGeom prst="rect">
            <a:avLst/>
          </a:prstGeom>
          <a:noFill/>
        </p:spPr>
        <p:txBody>
          <a:bodyPr wrap="square" rtlCol="0">
            <a:spAutoFit/>
          </a:bodyPr>
          <a:lstStyle/>
          <a:p>
            <a:pPr algn="ctr"/>
            <a:r>
              <a:rPr lang="ru-RU" sz="2400" dirty="0"/>
              <a:t>Руководство </a:t>
            </a:r>
            <a:r>
              <a:rPr lang="ru-RU" sz="2400" b="1" i="1" dirty="0">
                <a:solidFill>
                  <a:srgbClr val="7030A0"/>
                </a:solidFill>
              </a:rPr>
              <a:t>решило</a:t>
            </a:r>
            <a:r>
              <a:rPr lang="ru-RU" sz="2400" dirty="0"/>
              <a:t> </a:t>
            </a:r>
            <a:r>
              <a:rPr lang="ru-RU" sz="2400" i="1" dirty="0">
                <a:solidFill>
                  <a:srgbClr val="FF6600"/>
                </a:solidFill>
              </a:rPr>
              <a:t>изменить</a:t>
            </a:r>
            <a:r>
              <a:rPr lang="ru-RU" sz="2400" dirty="0"/>
              <a:t> —</a:t>
            </a:r>
            <a:r>
              <a:rPr lang="en-US" sz="2400" dirty="0"/>
              <a:t>&gt; </a:t>
            </a:r>
            <a:r>
              <a:rPr lang="ru-RU" sz="2400" dirty="0"/>
              <a:t> мы </a:t>
            </a:r>
            <a:r>
              <a:rPr lang="ru-RU" sz="2400" b="1" i="1" dirty="0">
                <a:solidFill>
                  <a:srgbClr val="FF6600"/>
                </a:solidFill>
              </a:rPr>
              <a:t>изменили</a:t>
            </a:r>
            <a:r>
              <a:rPr lang="ru-RU" sz="2400" dirty="0"/>
              <a:t> —</a:t>
            </a:r>
            <a:r>
              <a:rPr lang="en-US" sz="2400" dirty="0"/>
              <a:t>&gt;</a:t>
            </a:r>
            <a:r>
              <a:rPr lang="ru-RU" sz="2400" dirty="0"/>
              <a:t> мы </a:t>
            </a:r>
            <a:r>
              <a:rPr lang="ru-RU" sz="2400" b="1" i="1" dirty="0">
                <a:solidFill>
                  <a:srgbClr val="008A3E"/>
                </a:solidFill>
              </a:rPr>
              <a:t>победили</a:t>
            </a:r>
            <a:endParaRPr lang="ru-RU" sz="2000" b="1" i="1" dirty="0">
              <a:solidFill>
                <a:srgbClr val="008A3E"/>
              </a:solidFill>
            </a:endParaRPr>
          </a:p>
        </p:txBody>
      </p:sp>
      <p:sp>
        <p:nvSpPr>
          <p:cNvPr id="10" name="TextBox 9">
            <a:extLst>
              <a:ext uri="{FF2B5EF4-FFF2-40B4-BE49-F238E27FC236}">
                <a16:creationId xmlns:a16="http://schemas.microsoft.com/office/drawing/2014/main" id="{B9DC2B75-D56F-AFD0-F1C4-122195720EED}"/>
              </a:ext>
            </a:extLst>
          </p:cNvPr>
          <p:cNvSpPr txBox="1"/>
          <p:nvPr/>
        </p:nvSpPr>
        <p:spPr>
          <a:xfrm>
            <a:off x="942105" y="5755870"/>
            <a:ext cx="10875821" cy="369332"/>
          </a:xfrm>
          <a:prstGeom prst="rect">
            <a:avLst/>
          </a:prstGeom>
          <a:solidFill>
            <a:srgbClr val="FFFFA7"/>
          </a:solidFill>
        </p:spPr>
        <p:txBody>
          <a:bodyPr wrap="square" rtlCol="0">
            <a:spAutoFit/>
          </a:bodyPr>
          <a:lstStyle/>
          <a:p>
            <a:r>
              <a:rPr lang="ru-RU" dirty="0"/>
              <a:t>Руководство не решало победить, руководство решило изменить, а победили мы </a:t>
            </a:r>
            <a:r>
              <a:rPr lang="ru-RU" b="1" dirty="0"/>
              <a:t>благодаря</a:t>
            </a:r>
            <a:r>
              <a:rPr lang="ru-RU" dirty="0"/>
              <a:t> </a:t>
            </a:r>
            <a:r>
              <a:rPr lang="ru-RU" b="1" dirty="0"/>
              <a:t>изменению</a:t>
            </a:r>
            <a:r>
              <a:rPr lang="ru-RU" dirty="0"/>
              <a:t>.</a:t>
            </a:r>
          </a:p>
        </p:txBody>
      </p:sp>
    </p:spTree>
    <p:extLst>
      <p:ext uri="{BB962C8B-B14F-4D97-AF65-F5344CB8AC3E}">
        <p14:creationId xmlns:p14="http://schemas.microsoft.com/office/powerpoint/2010/main" val="3791414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262979"/>
          </a:xfrm>
          <a:prstGeom prst="rect">
            <a:avLst/>
          </a:prstGeom>
          <a:noFill/>
        </p:spPr>
        <p:txBody>
          <a:bodyPr wrap="square">
            <a:spAutoFit/>
          </a:bodyPr>
          <a:lstStyle/>
          <a:p>
            <a:r>
              <a:rPr lang="ru-RU" sz="3600" b="1" dirty="0">
                <a:solidFill>
                  <a:srgbClr val="70AD47">
                    <a:lumMod val="50000"/>
                  </a:srgbClr>
                </a:solidFill>
                <a:latin typeface="Batang" panose="02030600000101010101" pitchFamily="18" charset="-127"/>
                <a:ea typeface="Batang" panose="02030600000101010101" pitchFamily="18" charset="-127"/>
                <a:cs typeface="+mj-cs"/>
              </a:rPr>
              <a:t>5</a:t>
            </a:r>
            <a:r>
              <a:rPr lang="ru-RU" sz="2400" dirty="0">
                <a:solidFill>
                  <a:prstClr val="black"/>
                </a:solidFill>
                <a:latin typeface="Times New Roman" panose="02020603050405020304" pitchFamily="18" charset="0"/>
              </a:rPr>
              <a:t>. Предлоги </a:t>
            </a:r>
            <a:r>
              <a:rPr lang="ru-RU" sz="2400" b="1" dirty="0">
                <a:solidFill>
                  <a:prstClr val="black"/>
                </a:solidFill>
                <a:latin typeface="Times New Roman" panose="02020603050405020304" pitchFamily="18" charset="0"/>
              </a:rPr>
              <a:t>В РЕЗУЛЬТАТЕ + Р. п</a:t>
            </a:r>
            <a:r>
              <a:rPr lang="ru-RU" sz="2400" dirty="0">
                <a:solidFill>
                  <a:prstClr val="black"/>
                </a:solidFill>
                <a:latin typeface="Times New Roman" panose="02020603050405020304" pitchFamily="18" charset="0"/>
              </a:rPr>
              <a:t>.; </a:t>
            </a:r>
            <a:r>
              <a:rPr lang="ru-RU" sz="2400" b="1" dirty="0">
                <a:solidFill>
                  <a:prstClr val="black"/>
                </a:solidFill>
                <a:latin typeface="Times New Roman" panose="02020603050405020304" pitchFamily="18" charset="0"/>
              </a:rPr>
              <a:t>ВСЛЕДСТВИЕ + Р. п.</a:t>
            </a:r>
            <a:r>
              <a:rPr lang="ru-RU" sz="2400" dirty="0">
                <a:solidFill>
                  <a:prstClr val="black"/>
                </a:solidFill>
                <a:latin typeface="Times New Roman" panose="02020603050405020304" pitchFamily="18" charset="0"/>
              </a:rPr>
              <a:t>; </a:t>
            </a:r>
            <a:r>
              <a:rPr lang="ru-RU" sz="2400" b="1" dirty="0">
                <a:solidFill>
                  <a:prstClr val="black"/>
                </a:solidFill>
                <a:latin typeface="Times New Roman" panose="02020603050405020304" pitchFamily="18" charset="0"/>
              </a:rPr>
              <a:t>В СВЯЗИ + С + Т.п</a:t>
            </a:r>
            <a:r>
              <a:rPr lang="ru-RU" sz="2400" dirty="0">
                <a:solidFill>
                  <a:prstClr val="black"/>
                </a:solidFill>
                <a:latin typeface="Times New Roman" panose="02020603050405020304" pitchFamily="18" charset="0"/>
              </a:rPr>
              <a:t>.</a:t>
            </a:r>
          </a:p>
          <a:p>
            <a:r>
              <a:rPr lang="ru-RU" sz="2400" dirty="0">
                <a:solidFill>
                  <a:prstClr val="black"/>
                </a:solidFill>
                <a:latin typeface="Times New Roman" panose="02020603050405020304" pitchFamily="18" charset="0"/>
              </a:rPr>
              <a:t>Вопросы:    </a:t>
            </a:r>
            <a:r>
              <a:rPr lang="ru-RU" sz="2400" dirty="0">
                <a:solidFill>
                  <a:prstClr val="black"/>
                </a:solidFill>
                <a:latin typeface="+mj-lt"/>
              </a:rPr>
              <a:t>в результате чего? вследствие чего? в связи с чем?</a:t>
            </a:r>
          </a:p>
          <a:p>
            <a:r>
              <a:rPr lang="ru-RU" sz="2400" dirty="0">
                <a:solidFill>
                  <a:prstClr val="black"/>
                </a:solidFill>
                <a:latin typeface="Times New Roman" panose="02020603050405020304" pitchFamily="18" charset="0"/>
              </a:rPr>
              <a:t>Данные предлоги используются для выражения причины в научном, официально-деловом и публицистическом </a:t>
            </a:r>
            <a:r>
              <a:rPr lang="ru-RU" sz="2400" b="1" dirty="0">
                <a:solidFill>
                  <a:schemeClr val="accent4">
                    <a:lumMod val="50000"/>
                  </a:schemeClr>
                </a:solidFill>
                <a:latin typeface="Times New Roman" panose="02020603050405020304" pitchFamily="18" charset="0"/>
              </a:rPr>
              <a:t>стилях</a:t>
            </a:r>
            <a:r>
              <a:rPr lang="ru-RU" sz="2400" dirty="0">
                <a:solidFill>
                  <a:prstClr val="black"/>
                </a:solidFill>
                <a:latin typeface="Times New Roman" panose="02020603050405020304" pitchFamily="18" charset="0"/>
              </a:rPr>
              <a:t> в письменной речи.</a:t>
            </a:r>
          </a:p>
          <a:p>
            <a:r>
              <a:rPr lang="ru-RU" sz="2400" dirty="0">
                <a:solidFill>
                  <a:schemeClr val="tx1">
                    <a:lumMod val="50000"/>
                    <a:lumOff val="50000"/>
                  </a:schemeClr>
                </a:solidFill>
                <a:latin typeface="Times New Roman" panose="02020603050405020304" pitchFamily="18" charset="0"/>
              </a:rPr>
              <a:t>Примеры</a:t>
            </a:r>
            <a:r>
              <a:rPr lang="ru-RU" sz="2400"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В результате аварии </a:t>
            </a:r>
            <a:r>
              <a:rPr lang="ru-RU" sz="2400" i="1" dirty="0">
                <a:solidFill>
                  <a:prstClr val="black"/>
                </a:solidFill>
                <a:latin typeface="Times New Roman" panose="02020603050405020304" pitchFamily="18" charset="0"/>
              </a:rPr>
              <a:t>погибло восемь человек.</a:t>
            </a:r>
          </a:p>
          <a:p>
            <a:r>
              <a:rPr lang="ru-RU" sz="2400" i="1"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Вследствие нарушения </a:t>
            </a:r>
            <a:r>
              <a:rPr lang="ru-RU" sz="2400" i="1" dirty="0">
                <a:solidFill>
                  <a:prstClr val="black"/>
                </a:solidFill>
                <a:latin typeface="Times New Roman" panose="02020603050405020304" pitchFamily="18" charset="0"/>
              </a:rPr>
              <a:t>договора одной из фирм заказ не был выполнен.</a:t>
            </a:r>
          </a:p>
          <a:p>
            <a:r>
              <a:rPr lang="ru-RU" sz="2400" i="1" dirty="0">
                <a:solidFill>
                  <a:prstClr val="black"/>
                </a:solidFill>
                <a:latin typeface="Times New Roman" panose="02020603050405020304" pitchFamily="18" charset="0"/>
              </a:rPr>
              <a:t>                    </a:t>
            </a:r>
            <a:r>
              <a:rPr lang="ru-RU" sz="2400" b="1" i="1" dirty="0">
                <a:solidFill>
                  <a:prstClr val="black"/>
                </a:solidFill>
                <a:latin typeface="Times New Roman" panose="02020603050405020304" pitchFamily="18" charset="0"/>
              </a:rPr>
              <a:t>В связи с обострением </a:t>
            </a:r>
            <a:r>
              <a:rPr lang="ru-RU" sz="2400" i="1" dirty="0">
                <a:solidFill>
                  <a:prstClr val="black"/>
                </a:solidFill>
                <a:latin typeface="Times New Roman" panose="02020603050405020304" pitchFamily="18" charset="0"/>
              </a:rPr>
              <a:t>ситуации в регионе был созван Совет Безопасности Организации Объединенных Наций (ООН).</a:t>
            </a:r>
          </a:p>
          <a:p>
            <a:endParaRPr lang="ru-RU" sz="2400" dirty="0">
              <a:solidFill>
                <a:schemeClr val="tx1">
                  <a:lumMod val="50000"/>
                  <a:lumOff val="50000"/>
                </a:schemeClr>
              </a:solidFill>
              <a:latin typeface="Times New Roman" panose="02020603050405020304" pitchFamily="18" charset="0"/>
            </a:endParaRPr>
          </a:p>
          <a:p>
            <a:r>
              <a:rPr lang="ru-RU" sz="2400" dirty="0">
                <a:solidFill>
                  <a:schemeClr val="tx1">
                    <a:lumMod val="50000"/>
                    <a:lumOff val="50000"/>
                  </a:schemeClr>
                </a:solidFill>
                <a:latin typeface="Times New Roman" panose="02020603050405020304" pitchFamily="18" charset="0"/>
              </a:rPr>
              <a:t>Типичные словосочетания</a:t>
            </a:r>
            <a:r>
              <a:rPr lang="ru-RU" sz="2400" dirty="0">
                <a:solidFill>
                  <a:prstClr val="black"/>
                </a:solidFill>
                <a:latin typeface="Times New Roman" panose="02020603050405020304" pitchFamily="18" charset="0"/>
              </a:rPr>
              <a:t>: </a:t>
            </a:r>
            <a:r>
              <a:rPr lang="ru-RU" sz="2400" i="1" dirty="0">
                <a:solidFill>
                  <a:prstClr val="black"/>
                </a:solidFill>
                <a:latin typeface="Times New Roman" panose="02020603050405020304" pitchFamily="18" charset="0"/>
              </a:rPr>
              <a:t>в результате (вследствие) изменения, развития, увеличения, уменьшения, обострения, ошибки, деятельности...; </a:t>
            </a:r>
          </a:p>
          <a:p>
            <a:r>
              <a:rPr lang="ru-RU" sz="2400" i="1" dirty="0">
                <a:solidFill>
                  <a:prstClr val="black"/>
                </a:solidFill>
                <a:latin typeface="Times New Roman" panose="02020603050405020304" pitchFamily="18" charset="0"/>
              </a:rPr>
              <a:t>в связи с событием, с праздником, с визитом, с возвращением, с развитием,</a:t>
            </a:r>
          </a:p>
          <a:p>
            <a:r>
              <a:rPr lang="ru-RU" sz="2400" i="1" dirty="0">
                <a:solidFill>
                  <a:prstClr val="black"/>
                </a:solidFill>
                <a:latin typeface="Times New Roman" panose="02020603050405020304" pitchFamily="18" charset="0"/>
              </a:rPr>
              <a:t>             с увеличением, с уменьшением, с обострением, с возникновением чего-либо.</a:t>
            </a:r>
          </a:p>
          <a:p>
            <a:endParaRPr lang="ru-RU" sz="1200" b="0" i="1" u="none" strike="noStrike" baseline="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390157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 (твой совет) я принял правильное решение.</a:t>
            </a:r>
          </a:p>
          <a:p>
            <a:r>
              <a:rPr lang="ru-RU" sz="2000" dirty="0">
                <a:solidFill>
                  <a:prstClr val="black"/>
                </a:solidFill>
                <a:latin typeface="Times New Roman" panose="02020603050405020304" pitchFamily="18" charset="0"/>
              </a:rPr>
              <a:t>2. Туристам было трудно спускаться с горы ... (сильный ветер). </a:t>
            </a:r>
          </a:p>
          <a:p>
            <a:r>
              <a:rPr lang="ru-RU" sz="2000" dirty="0">
                <a:solidFill>
                  <a:prstClr val="black"/>
                </a:solidFill>
                <a:latin typeface="Times New Roman" panose="02020603050405020304" pitchFamily="18" charset="0"/>
              </a:rPr>
              <a:t>3.  ... (ты) я опоздал на лекцию.</a:t>
            </a:r>
          </a:p>
          <a:p>
            <a:r>
              <a:rPr lang="ru-RU" sz="2000" dirty="0">
                <a:solidFill>
                  <a:prstClr val="black"/>
                </a:solidFill>
                <a:latin typeface="Times New Roman" panose="02020603050405020304" pitchFamily="18" charset="0"/>
              </a:rPr>
              <a:t>4.  ... (горе) мать быстро постарела.</a:t>
            </a:r>
          </a:p>
          <a:p>
            <a:r>
              <a:rPr lang="ru-RU" sz="2000" dirty="0">
                <a:solidFill>
                  <a:prstClr val="black"/>
                </a:solidFill>
                <a:latin typeface="Times New Roman" panose="02020603050405020304" pitchFamily="18" charset="0"/>
              </a:rPr>
              <a:t>5. Я купил этот учебник ... (совет преподавателя).</a:t>
            </a:r>
          </a:p>
          <a:p>
            <a:r>
              <a:rPr lang="ru-RU" sz="2000" dirty="0">
                <a:solidFill>
                  <a:prstClr val="black"/>
                </a:solidFill>
                <a:latin typeface="Times New Roman" panose="02020603050405020304" pitchFamily="18" charset="0"/>
              </a:rPr>
              <a:t>6.  ... (невнимательность) мы сели на другой автобус.</a:t>
            </a:r>
          </a:p>
          <a:p>
            <a:r>
              <a:rPr lang="ru-RU" sz="2000" dirty="0">
                <a:solidFill>
                  <a:prstClr val="black"/>
                </a:solidFill>
                <a:latin typeface="Times New Roman" panose="02020603050405020304" pitchFamily="18" charset="0"/>
              </a:rPr>
              <a:t>7.  ... (сильные дожди) началось наводнение.</a:t>
            </a:r>
          </a:p>
          <a:p>
            <a:r>
              <a:rPr lang="ru-RU" sz="2000" dirty="0">
                <a:solidFill>
                  <a:prstClr val="black"/>
                </a:solidFill>
                <a:latin typeface="Times New Roman" panose="02020603050405020304" pitchFamily="18" charset="0"/>
              </a:rPr>
              <a:t>8. Он станет большим ученым ... (талант и трудолюбие).</a:t>
            </a:r>
          </a:p>
          <a:p>
            <a:r>
              <a:rPr lang="ru-RU" sz="2000" dirty="0">
                <a:solidFill>
                  <a:prstClr val="black"/>
                </a:solidFill>
                <a:latin typeface="Times New Roman" panose="02020603050405020304" pitchFamily="18" charset="0"/>
              </a:rPr>
              <a:t>9.  ... (рассеянность) студент потерял очки. </a:t>
            </a:r>
          </a:p>
          <a:p>
            <a:r>
              <a:rPr lang="ru-RU" sz="2000" dirty="0">
                <a:solidFill>
                  <a:prstClr val="black"/>
                </a:solidFill>
                <a:latin typeface="Times New Roman" panose="02020603050405020304" pitchFamily="18" charset="0"/>
              </a:rPr>
              <a:t>10.  ... (настойчивость и упорство) он достиг цели.</a:t>
            </a:r>
          </a:p>
          <a:p>
            <a:r>
              <a:rPr lang="en-US" sz="2000" dirty="0">
                <a:solidFill>
                  <a:prstClr val="black"/>
                </a:solidFill>
                <a:latin typeface="Times New Roman" panose="02020603050405020304" pitchFamily="18" charset="0"/>
              </a:rPr>
              <a:t>1</a:t>
            </a:r>
            <a:r>
              <a:rPr lang="ru-RU" sz="2000" dirty="0">
                <a:solidFill>
                  <a:prstClr val="black"/>
                </a:solidFill>
                <a:latin typeface="Times New Roman" panose="02020603050405020304" pitchFamily="18" charset="0"/>
              </a:rPr>
              <a:t>1.  ... (террористический акт) был усилен контроль на границе. </a:t>
            </a:r>
          </a:p>
          <a:p>
            <a:r>
              <a:rPr lang="ru-RU" sz="2000" dirty="0">
                <a:solidFill>
                  <a:prstClr val="black"/>
                </a:solidFill>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821185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 (твой совет) я принял правильное решение.</a:t>
            </a:r>
            <a:endParaRPr lang="ru-RU" sz="2000" dirty="0">
              <a:solidFill>
                <a:schemeClr val="bg1">
                  <a:lumMod val="50000"/>
                </a:schemeClr>
              </a:solidFill>
              <a:latin typeface="Times New Roman" panose="02020603050405020304" pitchFamily="18" charset="0"/>
            </a:endParaRPr>
          </a:p>
          <a:p>
            <a:r>
              <a:rPr lang="ru-RU" sz="2000" dirty="0">
                <a:solidFill>
                  <a:schemeClr val="bg1">
                    <a:lumMod val="50000"/>
                  </a:schemeClr>
                </a:solidFill>
                <a:latin typeface="Times New Roman" panose="02020603050405020304" pitchFamily="18" charset="0"/>
              </a:rPr>
              <a:t>2. Туристам было трудно спускаться с горы ... (сильный ветер). </a:t>
            </a:r>
          </a:p>
          <a:p>
            <a:r>
              <a:rPr lang="ru-RU" sz="2000" dirty="0">
                <a:solidFill>
                  <a:schemeClr val="bg1">
                    <a:lumMod val="50000"/>
                  </a:schemeClr>
                </a:solidFill>
                <a:latin typeface="Times New Roman" panose="02020603050405020304" pitchFamily="18" charset="0"/>
              </a:rPr>
              <a:t>3.  ... (ты) я опоздал на лекцию.</a:t>
            </a:r>
          </a:p>
          <a:p>
            <a:r>
              <a:rPr lang="ru-RU" sz="2000" dirty="0">
                <a:solidFill>
                  <a:schemeClr val="bg1">
                    <a:lumMod val="50000"/>
                  </a:schemeClr>
                </a:solidFill>
                <a:latin typeface="Times New Roman" panose="02020603050405020304" pitchFamily="18" charset="0"/>
              </a:rPr>
              <a:t>4.  ... (горе) мать быстро постарела.</a:t>
            </a:r>
          </a:p>
          <a:p>
            <a:r>
              <a:rPr lang="ru-RU" sz="2000" dirty="0">
                <a:solidFill>
                  <a:schemeClr val="bg1">
                    <a:lumMod val="50000"/>
                  </a:schemeClr>
                </a:solidFill>
                <a:latin typeface="Times New Roman" panose="02020603050405020304" pitchFamily="18" charset="0"/>
              </a:rPr>
              <a:t>5. Я купил этот учебник ... (совет преподавателя).</a:t>
            </a:r>
          </a:p>
          <a:p>
            <a:r>
              <a:rPr lang="ru-RU" sz="2000" dirty="0">
                <a:solidFill>
                  <a:schemeClr val="bg1">
                    <a:lumMod val="50000"/>
                  </a:schemeClr>
                </a:solidFill>
                <a:latin typeface="Times New Roman" panose="02020603050405020304" pitchFamily="18" charset="0"/>
              </a:rPr>
              <a:t>6.  ... (невнимательность) мы сели на другой автобус.</a:t>
            </a:r>
          </a:p>
          <a:p>
            <a:r>
              <a:rPr lang="ru-RU" sz="2000" dirty="0">
                <a:solidFill>
                  <a:schemeClr val="bg1">
                    <a:lumMod val="50000"/>
                  </a:schemeClr>
                </a:solidFill>
                <a:latin typeface="Times New Roman" panose="02020603050405020304" pitchFamily="18" charset="0"/>
              </a:rPr>
              <a:t>7.  ... (сильные дожди) началось наводнение.</a:t>
            </a:r>
          </a:p>
          <a:p>
            <a:r>
              <a:rPr lang="ru-RU" sz="2000" dirty="0">
                <a:solidFill>
                  <a:schemeClr val="bg1">
                    <a:lumMod val="50000"/>
                  </a:schemeClr>
                </a:solidFill>
                <a:latin typeface="Times New Roman" panose="02020603050405020304" pitchFamily="18" charset="0"/>
              </a:rPr>
              <a:t>8. Он станет большим ученым ... (талант и трудолюбие).</a:t>
            </a:r>
          </a:p>
          <a:p>
            <a:r>
              <a:rPr lang="ru-RU" sz="2000" dirty="0">
                <a:solidFill>
                  <a:schemeClr val="bg1">
                    <a:lumMod val="50000"/>
                  </a:schemeClr>
                </a:solidFill>
                <a:latin typeface="Times New Roman" panose="02020603050405020304" pitchFamily="18" charset="0"/>
              </a:rPr>
              <a:t>9.  ... (рассеянность) студент потерял очки. </a:t>
            </a:r>
          </a:p>
          <a:p>
            <a:r>
              <a:rPr lang="ru-RU" sz="2000" dirty="0">
                <a:solidFill>
                  <a:schemeClr val="bg1">
                    <a:lumMod val="50000"/>
                  </a:schemeClr>
                </a:solidFill>
                <a:latin typeface="Times New Roman" panose="02020603050405020304" pitchFamily="18" charset="0"/>
              </a:rPr>
              <a:t>10.  ... (настойчивость и упорство) он достиг цели.</a:t>
            </a:r>
          </a:p>
          <a:p>
            <a:r>
              <a:rPr lang="en-US" sz="2000" dirty="0">
                <a:solidFill>
                  <a:schemeClr val="bg1">
                    <a:lumMod val="50000"/>
                  </a:schemeClr>
                </a:solidFill>
                <a:latin typeface="Times New Roman" panose="02020603050405020304" pitchFamily="18" charset="0"/>
              </a:rPr>
              <a:t>1</a:t>
            </a:r>
            <a:r>
              <a:rPr lang="ru-RU" sz="2000" dirty="0">
                <a:solidFill>
                  <a:schemeClr val="bg1">
                    <a:lumMod val="50000"/>
                  </a:schemeClr>
                </a:solidFill>
                <a:latin typeface="Times New Roman" panose="02020603050405020304" pitchFamily="18" charset="0"/>
              </a:rPr>
              <a:t>1.  ... (террористический акт) был усилен контроль на границе. </a:t>
            </a:r>
          </a:p>
          <a:p>
            <a:r>
              <a:rPr lang="ru-RU" sz="2000" dirty="0">
                <a:solidFill>
                  <a:schemeClr val="bg1">
                    <a:lumMod val="50000"/>
                  </a:schemeClr>
                </a:solidFill>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solidFill>
                <a:schemeClr val="bg1">
                  <a:lumMod val="50000"/>
                </a:schemeClr>
              </a:solidFill>
              <a:latin typeface="Times New Roman" panose="02020603050405020304" pitchFamily="18" charset="0"/>
            </a:endParaRPr>
          </a:p>
        </p:txBody>
      </p:sp>
      <p:sp>
        <p:nvSpPr>
          <p:cNvPr id="2" name="TextBox 1">
            <a:extLst>
              <a:ext uri="{FF2B5EF4-FFF2-40B4-BE49-F238E27FC236}">
                <a16:creationId xmlns:a16="http://schemas.microsoft.com/office/drawing/2014/main" id="{70C47711-32F8-938F-5D7C-00FE95B0FC2F}"/>
              </a:ext>
            </a:extLst>
          </p:cNvPr>
          <p:cNvSpPr txBox="1"/>
          <p:nvPr/>
        </p:nvSpPr>
        <p:spPr>
          <a:xfrm>
            <a:off x="7641269" y="2785730"/>
            <a:ext cx="4390541" cy="1477328"/>
          </a:xfrm>
          <a:prstGeom prst="rect">
            <a:avLst/>
          </a:prstGeom>
          <a:noFill/>
          <a:ln w="38100">
            <a:solidFill>
              <a:srgbClr val="7030A0"/>
            </a:solidFill>
          </a:ln>
        </p:spPr>
        <p:txBody>
          <a:bodyPr wrap="square" rtlCol="0">
            <a:spAutoFit/>
          </a:bodyPr>
          <a:lstStyle/>
          <a:p>
            <a:r>
              <a:rPr lang="ru-RU" dirty="0"/>
              <a:t>Результат </a:t>
            </a:r>
            <a:r>
              <a:rPr lang="ru-RU" b="1" dirty="0">
                <a:solidFill>
                  <a:srgbClr val="008A3E"/>
                </a:solidFill>
                <a:latin typeface="Times New Roman" panose="02020603050405020304" pitchFamily="18" charset="0"/>
              </a:rPr>
              <a:t>положительный</a:t>
            </a:r>
            <a:r>
              <a:rPr lang="ru-RU" dirty="0"/>
              <a:t>. </a:t>
            </a:r>
          </a:p>
          <a:p>
            <a:r>
              <a:rPr lang="ru-RU" dirty="0"/>
              <a:t>Субъекты </a:t>
            </a:r>
            <a:r>
              <a:rPr lang="ru-RU" b="1" dirty="0">
                <a:solidFill>
                  <a:prstClr val="black"/>
                </a:solidFill>
              </a:rPr>
              <a:t>разные</a:t>
            </a:r>
            <a:r>
              <a:rPr lang="ru-RU" dirty="0"/>
              <a:t>. </a:t>
            </a:r>
          </a:p>
          <a:p>
            <a:r>
              <a:rPr lang="ru-RU" dirty="0"/>
              <a:t>Стиль  </a:t>
            </a:r>
            <a:r>
              <a:rPr lang="ru-RU" b="1" dirty="0">
                <a:solidFill>
                  <a:schemeClr val="accent4">
                    <a:lumMod val="50000"/>
                  </a:schemeClr>
                </a:solidFill>
                <a:latin typeface="Times New Roman" panose="02020603050405020304" pitchFamily="18" charset="0"/>
              </a:rPr>
              <a:t>общелитературный разговорный </a:t>
            </a:r>
          </a:p>
          <a:p>
            <a:r>
              <a:rPr lang="ru-RU" dirty="0">
                <a:sym typeface="Symbol" panose="05050102010706020507" pitchFamily="18" charset="2"/>
              </a:rPr>
              <a:t> </a:t>
            </a:r>
            <a:r>
              <a:rPr lang="ru-RU" sz="3600" b="1" dirty="0">
                <a:solidFill>
                  <a:srgbClr val="70AD47">
                    <a:lumMod val="50000"/>
                  </a:srgbClr>
                </a:solidFill>
                <a:latin typeface="Batang" panose="02030600000101010101" pitchFamily="18" charset="-127"/>
                <a:ea typeface="Batang" panose="02030600000101010101" pitchFamily="18" charset="-127"/>
                <a:cs typeface="+mj-cs"/>
                <a:sym typeface="Symbol" panose="05050102010706020507" pitchFamily="18" charset="2"/>
              </a:rPr>
              <a:t> </a:t>
            </a:r>
            <a:endParaRPr lang="ru-RU" sz="3600" b="1" dirty="0">
              <a:solidFill>
                <a:srgbClr val="70AD47">
                  <a:lumMod val="50000"/>
                </a:srgbClr>
              </a:solidFill>
              <a:latin typeface="Batang" panose="02030600000101010101" pitchFamily="18" charset="-127"/>
              <a:ea typeface="Batang" panose="02030600000101010101" pitchFamily="18" charset="-127"/>
              <a:cs typeface="+mj-cs"/>
            </a:endParaRPr>
          </a:p>
        </p:txBody>
      </p:sp>
    </p:spTree>
    <p:extLst>
      <p:ext uri="{BB962C8B-B14F-4D97-AF65-F5344CB8AC3E}">
        <p14:creationId xmlns:p14="http://schemas.microsoft.com/office/powerpoint/2010/main" val="3252332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БЛАГОДАРЯ/ПО твоему совету </a:t>
            </a:r>
            <a:r>
              <a:rPr lang="ru-RU" sz="2000" dirty="0">
                <a:solidFill>
                  <a:prstClr val="black"/>
                </a:solidFill>
                <a:latin typeface="Times New Roman" panose="02020603050405020304" pitchFamily="18" charset="0"/>
              </a:rPr>
              <a:t>я принял правильное решение.</a:t>
            </a:r>
            <a:endParaRPr lang="ru-RU" sz="2000" dirty="0">
              <a:solidFill>
                <a:schemeClr val="bg1">
                  <a:lumMod val="50000"/>
                </a:schemeClr>
              </a:solidFill>
              <a:latin typeface="Times New Roman" panose="02020603050405020304" pitchFamily="18" charset="0"/>
            </a:endParaRPr>
          </a:p>
          <a:p>
            <a:r>
              <a:rPr lang="ru-RU" sz="2000" dirty="0">
                <a:solidFill>
                  <a:schemeClr val="bg1">
                    <a:lumMod val="50000"/>
                  </a:schemeClr>
                </a:solidFill>
                <a:latin typeface="Times New Roman" panose="02020603050405020304" pitchFamily="18" charset="0"/>
              </a:rPr>
              <a:t>2. Туристам было трудно спускаться с горы ... (сильный ветер). </a:t>
            </a:r>
          </a:p>
          <a:p>
            <a:r>
              <a:rPr lang="ru-RU" sz="2000" dirty="0">
                <a:solidFill>
                  <a:schemeClr val="bg1">
                    <a:lumMod val="50000"/>
                  </a:schemeClr>
                </a:solidFill>
                <a:latin typeface="Times New Roman" panose="02020603050405020304" pitchFamily="18" charset="0"/>
              </a:rPr>
              <a:t>3.  ... (ты) я опоздал на лекцию.</a:t>
            </a:r>
          </a:p>
          <a:p>
            <a:r>
              <a:rPr lang="ru-RU" sz="2000" dirty="0">
                <a:solidFill>
                  <a:schemeClr val="bg1">
                    <a:lumMod val="50000"/>
                  </a:schemeClr>
                </a:solidFill>
                <a:latin typeface="Times New Roman" panose="02020603050405020304" pitchFamily="18" charset="0"/>
              </a:rPr>
              <a:t>4.  ... (горе) мать быстро постарела.</a:t>
            </a:r>
          </a:p>
          <a:p>
            <a:r>
              <a:rPr lang="ru-RU" sz="2000" dirty="0">
                <a:solidFill>
                  <a:schemeClr val="bg1">
                    <a:lumMod val="50000"/>
                  </a:schemeClr>
                </a:solidFill>
                <a:latin typeface="Times New Roman" panose="02020603050405020304" pitchFamily="18" charset="0"/>
              </a:rPr>
              <a:t>5. Я купил этот учебник ... (совет преподавателя).</a:t>
            </a:r>
          </a:p>
          <a:p>
            <a:r>
              <a:rPr lang="ru-RU" sz="2000" dirty="0">
                <a:solidFill>
                  <a:schemeClr val="bg1">
                    <a:lumMod val="50000"/>
                  </a:schemeClr>
                </a:solidFill>
                <a:latin typeface="Times New Roman" panose="02020603050405020304" pitchFamily="18" charset="0"/>
              </a:rPr>
              <a:t>6.  ... (невнимательность) мы сели на другой автобус.</a:t>
            </a:r>
          </a:p>
          <a:p>
            <a:r>
              <a:rPr lang="ru-RU" sz="2000" dirty="0">
                <a:solidFill>
                  <a:schemeClr val="bg1">
                    <a:lumMod val="50000"/>
                  </a:schemeClr>
                </a:solidFill>
                <a:latin typeface="Times New Roman" panose="02020603050405020304" pitchFamily="18" charset="0"/>
              </a:rPr>
              <a:t>7.  ... (сильные дожди) началось наводнение.</a:t>
            </a:r>
          </a:p>
          <a:p>
            <a:r>
              <a:rPr lang="ru-RU" sz="2000" dirty="0">
                <a:solidFill>
                  <a:schemeClr val="bg1">
                    <a:lumMod val="50000"/>
                  </a:schemeClr>
                </a:solidFill>
                <a:latin typeface="Times New Roman" panose="02020603050405020304" pitchFamily="18" charset="0"/>
              </a:rPr>
              <a:t>8. Он станет большим ученым ... (талант и трудолюбие).</a:t>
            </a:r>
          </a:p>
          <a:p>
            <a:r>
              <a:rPr lang="ru-RU" sz="2000" dirty="0">
                <a:solidFill>
                  <a:schemeClr val="bg1">
                    <a:lumMod val="50000"/>
                  </a:schemeClr>
                </a:solidFill>
                <a:latin typeface="Times New Roman" panose="02020603050405020304" pitchFamily="18" charset="0"/>
              </a:rPr>
              <a:t>9.  ... (рассеянность) студент потерял очки. </a:t>
            </a:r>
          </a:p>
          <a:p>
            <a:r>
              <a:rPr lang="ru-RU" sz="2000" dirty="0">
                <a:solidFill>
                  <a:schemeClr val="bg1">
                    <a:lumMod val="50000"/>
                  </a:schemeClr>
                </a:solidFill>
                <a:latin typeface="Times New Roman" panose="02020603050405020304" pitchFamily="18" charset="0"/>
              </a:rPr>
              <a:t>10.  ... (настойчивость и упорство) он достиг цели.</a:t>
            </a:r>
          </a:p>
          <a:p>
            <a:r>
              <a:rPr lang="en-US" sz="2000" dirty="0">
                <a:solidFill>
                  <a:schemeClr val="bg1">
                    <a:lumMod val="50000"/>
                  </a:schemeClr>
                </a:solidFill>
                <a:latin typeface="Times New Roman" panose="02020603050405020304" pitchFamily="18" charset="0"/>
              </a:rPr>
              <a:t>1</a:t>
            </a:r>
            <a:r>
              <a:rPr lang="ru-RU" sz="2000" dirty="0">
                <a:solidFill>
                  <a:schemeClr val="bg1">
                    <a:lumMod val="50000"/>
                  </a:schemeClr>
                </a:solidFill>
                <a:latin typeface="Times New Roman" panose="02020603050405020304" pitchFamily="18" charset="0"/>
              </a:rPr>
              <a:t>1.  ... (террористический акт) был усилен контроль на границе. </a:t>
            </a:r>
          </a:p>
          <a:p>
            <a:r>
              <a:rPr lang="ru-RU" sz="2000" dirty="0">
                <a:solidFill>
                  <a:schemeClr val="bg1">
                    <a:lumMod val="50000"/>
                  </a:schemeClr>
                </a:solidFill>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solidFill>
                <a:schemeClr val="bg1">
                  <a:lumMod val="50000"/>
                </a:schemeClr>
              </a:solidFill>
              <a:latin typeface="Times New Roman" panose="02020603050405020304" pitchFamily="18" charset="0"/>
            </a:endParaRPr>
          </a:p>
        </p:txBody>
      </p:sp>
      <p:sp>
        <p:nvSpPr>
          <p:cNvPr id="2" name="TextBox 1">
            <a:extLst>
              <a:ext uri="{FF2B5EF4-FFF2-40B4-BE49-F238E27FC236}">
                <a16:creationId xmlns:a16="http://schemas.microsoft.com/office/drawing/2014/main" id="{70C47711-32F8-938F-5D7C-00FE95B0FC2F}"/>
              </a:ext>
            </a:extLst>
          </p:cNvPr>
          <p:cNvSpPr txBox="1"/>
          <p:nvPr/>
        </p:nvSpPr>
        <p:spPr>
          <a:xfrm>
            <a:off x="7641266" y="2785730"/>
            <a:ext cx="4390541" cy="1477328"/>
          </a:xfrm>
          <a:prstGeom prst="rect">
            <a:avLst/>
          </a:prstGeom>
          <a:noFill/>
          <a:ln w="38100">
            <a:solidFill>
              <a:srgbClr val="7030A0"/>
            </a:solidFill>
          </a:ln>
        </p:spPr>
        <p:txBody>
          <a:bodyPr wrap="square" rtlCol="0">
            <a:spAutoFit/>
          </a:bodyPr>
          <a:lstStyle/>
          <a:p>
            <a:r>
              <a:rPr lang="ru-RU" dirty="0"/>
              <a:t>Результат </a:t>
            </a:r>
            <a:r>
              <a:rPr lang="ru-RU" b="1" dirty="0">
                <a:solidFill>
                  <a:srgbClr val="008A3E"/>
                </a:solidFill>
                <a:latin typeface="Times New Roman" panose="02020603050405020304" pitchFamily="18" charset="0"/>
              </a:rPr>
              <a:t>положительный</a:t>
            </a:r>
            <a:r>
              <a:rPr lang="ru-RU" dirty="0"/>
              <a:t>. </a:t>
            </a:r>
          </a:p>
          <a:p>
            <a:r>
              <a:rPr lang="ru-RU" dirty="0"/>
              <a:t>Субъекты </a:t>
            </a:r>
            <a:r>
              <a:rPr lang="ru-RU" b="1" dirty="0">
                <a:solidFill>
                  <a:prstClr val="black"/>
                </a:solidFill>
              </a:rPr>
              <a:t>разные</a:t>
            </a:r>
            <a:r>
              <a:rPr lang="ru-RU" dirty="0"/>
              <a:t>. </a:t>
            </a:r>
          </a:p>
          <a:p>
            <a:r>
              <a:rPr lang="ru-RU" dirty="0"/>
              <a:t>Стиль  </a:t>
            </a:r>
            <a:r>
              <a:rPr lang="ru-RU" b="1" dirty="0">
                <a:solidFill>
                  <a:schemeClr val="accent4">
                    <a:lumMod val="50000"/>
                  </a:schemeClr>
                </a:solidFill>
                <a:latin typeface="Times New Roman" panose="02020603050405020304" pitchFamily="18" charset="0"/>
              </a:rPr>
              <a:t>общелитературный разговорный </a:t>
            </a:r>
          </a:p>
          <a:p>
            <a:r>
              <a:rPr lang="ru-RU" dirty="0">
                <a:sym typeface="Symbol" panose="05050102010706020507" pitchFamily="18" charset="2"/>
              </a:rPr>
              <a:t> </a:t>
            </a:r>
            <a:r>
              <a:rPr lang="ru-RU" sz="3600" b="1" dirty="0">
                <a:solidFill>
                  <a:srgbClr val="70AD47">
                    <a:lumMod val="50000"/>
                  </a:srgbClr>
                </a:solidFill>
                <a:latin typeface="Batang" panose="02030600000101010101" pitchFamily="18" charset="-127"/>
                <a:ea typeface="Batang" panose="02030600000101010101" pitchFamily="18" charset="-127"/>
                <a:cs typeface="+mj-cs"/>
                <a:sym typeface="Symbol" panose="05050102010706020507" pitchFamily="18" charset="2"/>
              </a:rPr>
              <a:t>2</a:t>
            </a:r>
            <a:r>
              <a:rPr lang="ru-RU" dirty="0">
                <a:sym typeface="Symbol" panose="05050102010706020507" pitchFamily="18" charset="2"/>
              </a:rPr>
              <a:t>, </a:t>
            </a:r>
            <a:r>
              <a:rPr lang="ru-RU" sz="3600" b="1" dirty="0">
                <a:solidFill>
                  <a:srgbClr val="70AD47">
                    <a:lumMod val="50000"/>
                  </a:srgbClr>
                </a:solidFill>
                <a:latin typeface="Batang" panose="02030600000101010101" pitchFamily="18" charset="-127"/>
                <a:ea typeface="Batang" panose="02030600000101010101" pitchFamily="18" charset="-127"/>
                <a:cs typeface="+mj-cs"/>
                <a:sym typeface="Symbol" panose="05050102010706020507" pitchFamily="18" charset="2"/>
              </a:rPr>
              <a:t>4Б</a:t>
            </a:r>
            <a:endParaRPr lang="ru-RU" sz="3600" b="1" dirty="0">
              <a:solidFill>
                <a:srgbClr val="70AD47">
                  <a:lumMod val="50000"/>
                </a:srgbClr>
              </a:solidFill>
              <a:latin typeface="Batang" panose="02030600000101010101" pitchFamily="18" charset="-127"/>
              <a:ea typeface="Batang" panose="02030600000101010101" pitchFamily="18" charset="-127"/>
              <a:cs typeface="+mj-cs"/>
            </a:endParaRPr>
          </a:p>
        </p:txBody>
      </p:sp>
      <p:pic>
        <p:nvPicPr>
          <p:cNvPr id="7" name="Рисунок 6">
            <a:extLst>
              <a:ext uri="{FF2B5EF4-FFF2-40B4-BE49-F238E27FC236}">
                <a16:creationId xmlns:a16="http://schemas.microsoft.com/office/drawing/2014/main" id="{09920B63-6C5B-49B0-90EB-AB065B3C6EED}"/>
              </a:ext>
            </a:extLst>
          </p:cNvPr>
          <p:cNvPicPr>
            <a:picLocks noChangeAspect="1"/>
          </p:cNvPicPr>
          <p:nvPr/>
        </p:nvPicPr>
        <p:blipFill>
          <a:blip r:embed="rId2"/>
          <a:stretch>
            <a:fillRect/>
          </a:stretch>
        </p:blipFill>
        <p:spPr>
          <a:xfrm>
            <a:off x="102874" y="3271043"/>
            <a:ext cx="6937097" cy="1516192"/>
          </a:xfrm>
          <a:prstGeom prst="rect">
            <a:avLst/>
          </a:prstGeom>
          <a:ln w="38100">
            <a:solidFill>
              <a:srgbClr val="7030A0"/>
            </a:solidFill>
          </a:ln>
        </p:spPr>
      </p:pic>
      <p:pic>
        <p:nvPicPr>
          <p:cNvPr id="9" name="Рисунок 8">
            <a:extLst>
              <a:ext uri="{FF2B5EF4-FFF2-40B4-BE49-F238E27FC236}">
                <a16:creationId xmlns:a16="http://schemas.microsoft.com/office/drawing/2014/main" id="{67F43A74-5140-B29A-FF37-D7EC0599BAB8}"/>
              </a:ext>
            </a:extLst>
          </p:cNvPr>
          <p:cNvPicPr>
            <a:picLocks noChangeAspect="1"/>
          </p:cNvPicPr>
          <p:nvPr/>
        </p:nvPicPr>
        <p:blipFill>
          <a:blip r:embed="rId3"/>
          <a:stretch>
            <a:fillRect/>
          </a:stretch>
        </p:blipFill>
        <p:spPr>
          <a:xfrm>
            <a:off x="5720316" y="4355902"/>
            <a:ext cx="6293949" cy="2270251"/>
          </a:xfrm>
          <a:prstGeom prst="rect">
            <a:avLst/>
          </a:prstGeom>
          <a:ln w="38100">
            <a:solidFill>
              <a:srgbClr val="7030A0"/>
            </a:solidFill>
          </a:ln>
        </p:spPr>
      </p:pic>
    </p:spTree>
    <p:extLst>
      <p:ext uri="{BB962C8B-B14F-4D97-AF65-F5344CB8AC3E}">
        <p14:creationId xmlns:p14="http://schemas.microsoft.com/office/powerpoint/2010/main" val="1428616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БЛАГОДАРЯ/ПО твоему совету </a:t>
            </a:r>
            <a:r>
              <a:rPr lang="ru-RU" sz="2000" dirty="0">
                <a:solidFill>
                  <a:prstClr val="black"/>
                </a:solidFill>
                <a:latin typeface="Times New Roman" panose="02020603050405020304" pitchFamily="18" charset="0"/>
              </a:rPr>
              <a:t>я принял правильное решение.</a:t>
            </a:r>
            <a:endParaRPr lang="ru-RU" sz="2000" dirty="0">
              <a:solidFill>
                <a:schemeClr val="bg1">
                  <a:lumMod val="50000"/>
                </a:schemeClr>
              </a:solidFill>
              <a:latin typeface="Times New Roman" panose="02020603050405020304" pitchFamily="18" charset="0"/>
            </a:endParaRPr>
          </a:p>
          <a:p>
            <a:r>
              <a:rPr lang="ru-RU" sz="2000" dirty="0">
                <a:solidFill>
                  <a:schemeClr val="bg1">
                    <a:lumMod val="50000"/>
                  </a:schemeClr>
                </a:solidFill>
                <a:latin typeface="Times New Roman" panose="02020603050405020304" pitchFamily="18" charset="0"/>
              </a:rPr>
              <a:t>2. Туристам было трудно спускаться с горы ... (сильный ветер). </a:t>
            </a:r>
          </a:p>
          <a:p>
            <a:r>
              <a:rPr lang="ru-RU" sz="2000" dirty="0">
                <a:solidFill>
                  <a:schemeClr val="bg1">
                    <a:lumMod val="50000"/>
                  </a:schemeClr>
                </a:solidFill>
                <a:latin typeface="Times New Roman" panose="02020603050405020304" pitchFamily="18" charset="0"/>
              </a:rPr>
              <a:t>3.  ... (ты) я опоздал на лекцию.</a:t>
            </a:r>
          </a:p>
          <a:p>
            <a:r>
              <a:rPr lang="ru-RU" sz="2000" dirty="0">
                <a:solidFill>
                  <a:schemeClr val="bg1">
                    <a:lumMod val="50000"/>
                  </a:schemeClr>
                </a:solidFill>
                <a:latin typeface="Times New Roman" panose="02020603050405020304" pitchFamily="18" charset="0"/>
              </a:rPr>
              <a:t>4.  ... (горе) мать быстро постарела.</a:t>
            </a:r>
          </a:p>
          <a:p>
            <a:r>
              <a:rPr lang="ru-RU" sz="2000" dirty="0">
                <a:solidFill>
                  <a:schemeClr val="bg1">
                    <a:lumMod val="50000"/>
                  </a:schemeClr>
                </a:solidFill>
                <a:latin typeface="Times New Roman" panose="02020603050405020304" pitchFamily="18" charset="0"/>
              </a:rPr>
              <a:t>5. Я купил этот учебник ... (совет преподавателя).</a:t>
            </a:r>
          </a:p>
          <a:p>
            <a:r>
              <a:rPr lang="ru-RU" sz="2000" dirty="0">
                <a:solidFill>
                  <a:schemeClr val="bg1">
                    <a:lumMod val="50000"/>
                  </a:schemeClr>
                </a:solidFill>
                <a:latin typeface="Times New Roman" panose="02020603050405020304" pitchFamily="18" charset="0"/>
              </a:rPr>
              <a:t>6.  ... (невнимательность) мы сели на другой автобус.</a:t>
            </a:r>
          </a:p>
          <a:p>
            <a:r>
              <a:rPr lang="ru-RU" sz="2000" dirty="0">
                <a:solidFill>
                  <a:schemeClr val="bg1">
                    <a:lumMod val="50000"/>
                  </a:schemeClr>
                </a:solidFill>
                <a:latin typeface="Times New Roman" panose="02020603050405020304" pitchFamily="18" charset="0"/>
              </a:rPr>
              <a:t>7.  ... (сильные дожди) началось наводнение.</a:t>
            </a:r>
          </a:p>
          <a:p>
            <a:r>
              <a:rPr lang="ru-RU" sz="2000" dirty="0">
                <a:solidFill>
                  <a:schemeClr val="bg1">
                    <a:lumMod val="50000"/>
                  </a:schemeClr>
                </a:solidFill>
                <a:latin typeface="Times New Roman" panose="02020603050405020304" pitchFamily="18" charset="0"/>
              </a:rPr>
              <a:t>8. Он станет большим ученым ... (талант и трудолюбие).</a:t>
            </a:r>
          </a:p>
          <a:p>
            <a:r>
              <a:rPr lang="ru-RU" sz="2000" dirty="0">
                <a:solidFill>
                  <a:schemeClr val="bg1">
                    <a:lumMod val="50000"/>
                  </a:schemeClr>
                </a:solidFill>
                <a:latin typeface="Times New Roman" panose="02020603050405020304" pitchFamily="18" charset="0"/>
              </a:rPr>
              <a:t>9.  ... (рассеянность) студент потерял очки. </a:t>
            </a:r>
          </a:p>
          <a:p>
            <a:r>
              <a:rPr lang="ru-RU" sz="2000" dirty="0">
                <a:solidFill>
                  <a:schemeClr val="bg1">
                    <a:lumMod val="50000"/>
                  </a:schemeClr>
                </a:solidFill>
                <a:latin typeface="Times New Roman" panose="02020603050405020304" pitchFamily="18" charset="0"/>
              </a:rPr>
              <a:t>10.  ... (настойчивость и упорство) он достиг цели.</a:t>
            </a:r>
          </a:p>
          <a:p>
            <a:r>
              <a:rPr lang="en-US" sz="2000" dirty="0">
                <a:solidFill>
                  <a:schemeClr val="bg1">
                    <a:lumMod val="50000"/>
                  </a:schemeClr>
                </a:solidFill>
                <a:latin typeface="Times New Roman" panose="02020603050405020304" pitchFamily="18" charset="0"/>
              </a:rPr>
              <a:t>1</a:t>
            </a:r>
            <a:r>
              <a:rPr lang="ru-RU" sz="2000" dirty="0">
                <a:solidFill>
                  <a:schemeClr val="bg1">
                    <a:lumMod val="50000"/>
                  </a:schemeClr>
                </a:solidFill>
                <a:latin typeface="Times New Roman" panose="02020603050405020304" pitchFamily="18" charset="0"/>
              </a:rPr>
              <a:t>1.  ... (террористический акт) был усилен контроль на границе. </a:t>
            </a:r>
          </a:p>
          <a:p>
            <a:r>
              <a:rPr lang="ru-RU" sz="2000" dirty="0">
                <a:solidFill>
                  <a:schemeClr val="bg1">
                    <a:lumMod val="50000"/>
                  </a:schemeClr>
                </a:solidFill>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solidFill>
                <a:schemeClr val="bg1">
                  <a:lumMod val="50000"/>
                </a:schemeClr>
              </a:solidFill>
              <a:latin typeface="Times New Roman" panose="02020603050405020304" pitchFamily="18" charset="0"/>
            </a:endParaRPr>
          </a:p>
        </p:txBody>
      </p:sp>
      <p:sp>
        <p:nvSpPr>
          <p:cNvPr id="2" name="TextBox 1">
            <a:extLst>
              <a:ext uri="{FF2B5EF4-FFF2-40B4-BE49-F238E27FC236}">
                <a16:creationId xmlns:a16="http://schemas.microsoft.com/office/drawing/2014/main" id="{70C47711-32F8-938F-5D7C-00FE95B0FC2F}"/>
              </a:ext>
            </a:extLst>
          </p:cNvPr>
          <p:cNvSpPr txBox="1"/>
          <p:nvPr/>
        </p:nvSpPr>
        <p:spPr>
          <a:xfrm>
            <a:off x="7641274" y="2785730"/>
            <a:ext cx="4390541" cy="1477328"/>
          </a:xfrm>
          <a:prstGeom prst="rect">
            <a:avLst/>
          </a:prstGeom>
          <a:noFill/>
          <a:ln w="38100">
            <a:solidFill>
              <a:srgbClr val="7030A0"/>
            </a:solidFill>
          </a:ln>
        </p:spPr>
        <p:txBody>
          <a:bodyPr wrap="square" rtlCol="0">
            <a:spAutoFit/>
          </a:bodyPr>
          <a:lstStyle/>
          <a:p>
            <a:r>
              <a:rPr lang="ru-RU" dirty="0"/>
              <a:t>Результат </a:t>
            </a:r>
            <a:r>
              <a:rPr lang="ru-RU" b="1" dirty="0">
                <a:solidFill>
                  <a:srgbClr val="008A3E"/>
                </a:solidFill>
                <a:latin typeface="Times New Roman" panose="02020603050405020304" pitchFamily="18" charset="0"/>
              </a:rPr>
              <a:t>положительный</a:t>
            </a:r>
            <a:r>
              <a:rPr lang="ru-RU" dirty="0"/>
              <a:t>. </a:t>
            </a:r>
          </a:p>
          <a:p>
            <a:r>
              <a:rPr lang="ru-RU" dirty="0"/>
              <a:t>Субъекты </a:t>
            </a:r>
            <a:r>
              <a:rPr lang="ru-RU" b="1" dirty="0">
                <a:solidFill>
                  <a:prstClr val="black"/>
                </a:solidFill>
              </a:rPr>
              <a:t>разные</a:t>
            </a:r>
            <a:r>
              <a:rPr lang="ru-RU" dirty="0"/>
              <a:t>. </a:t>
            </a:r>
          </a:p>
          <a:p>
            <a:r>
              <a:rPr lang="ru-RU" dirty="0"/>
              <a:t>Стиль  </a:t>
            </a:r>
            <a:r>
              <a:rPr lang="ru-RU" b="1" dirty="0">
                <a:solidFill>
                  <a:schemeClr val="accent4">
                    <a:lumMod val="50000"/>
                  </a:schemeClr>
                </a:solidFill>
                <a:latin typeface="Times New Roman" panose="02020603050405020304" pitchFamily="18" charset="0"/>
              </a:rPr>
              <a:t>общелитературный разговорный </a:t>
            </a:r>
          </a:p>
          <a:p>
            <a:r>
              <a:rPr lang="ru-RU" dirty="0">
                <a:sym typeface="Symbol" panose="05050102010706020507" pitchFamily="18" charset="2"/>
              </a:rPr>
              <a:t> </a:t>
            </a:r>
            <a:r>
              <a:rPr lang="ru-RU" sz="3600" b="1" dirty="0">
                <a:solidFill>
                  <a:srgbClr val="70AD47">
                    <a:lumMod val="50000"/>
                  </a:srgbClr>
                </a:solidFill>
                <a:latin typeface="Batang" panose="02030600000101010101" pitchFamily="18" charset="-127"/>
                <a:ea typeface="Batang" panose="02030600000101010101" pitchFamily="18" charset="-127"/>
                <a:cs typeface="+mj-cs"/>
                <a:sym typeface="Symbol" panose="05050102010706020507" pitchFamily="18" charset="2"/>
              </a:rPr>
              <a:t>2</a:t>
            </a:r>
            <a:r>
              <a:rPr lang="ru-RU" dirty="0">
                <a:sym typeface="Symbol" panose="05050102010706020507" pitchFamily="18" charset="2"/>
              </a:rPr>
              <a:t>, </a:t>
            </a:r>
            <a:r>
              <a:rPr lang="ru-RU" sz="3600" b="1" dirty="0">
                <a:solidFill>
                  <a:srgbClr val="70AD47">
                    <a:lumMod val="50000"/>
                  </a:srgbClr>
                </a:solidFill>
                <a:latin typeface="Batang" panose="02030600000101010101" pitchFamily="18" charset="-127"/>
                <a:ea typeface="Batang" panose="02030600000101010101" pitchFamily="18" charset="-127"/>
                <a:cs typeface="+mj-cs"/>
                <a:sym typeface="Symbol" panose="05050102010706020507" pitchFamily="18" charset="2"/>
              </a:rPr>
              <a:t>4Б</a:t>
            </a:r>
            <a:endParaRPr lang="ru-RU" sz="3600" b="1" dirty="0">
              <a:solidFill>
                <a:srgbClr val="70AD47">
                  <a:lumMod val="50000"/>
                </a:srgbClr>
              </a:solidFill>
              <a:latin typeface="Batang" panose="02030600000101010101" pitchFamily="18" charset="-127"/>
              <a:ea typeface="Batang" panose="02030600000101010101" pitchFamily="18" charset="-127"/>
              <a:cs typeface="+mj-cs"/>
            </a:endParaRPr>
          </a:p>
        </p:txBody>
      </p:sp>
      <p:pic>
        <p:nvPicPr>
          <p:cNvPr id="7" name="Рисунок 6">
            <a:extLst>
              <a:ext uri="{FF2B5EF4-FFF2-40B4-BE49-F238E27FC236}">
                <a16:creationId xmlns:a16="http://schemas.microsoft.com/office/drawing/2014/main" id="{09920B63-6C5B-49B0-90EB-AB065B3C6EED}"/>
              </a:ext>
            </a:extLst>
          </p:cNvPr>
          <p:cNvPicPr>
            <a:picLocks noChangeAspect="1"/>
          </p:cNvPicPr>
          <p:nvPr/>
        </p:nvPicPr>
        <p:blipFill>
          <a:blip r:embed="rId2"/>
          <a:stretch>
            <a:fillRect/>
          </a:stretch>
        </p:blipFill>
        <p:spPr>
          <a:xfrm>
            <a:off x="102874" y="3271043"/>
            <a:ext cx="6937097" cy="1516192"/>
          </a:xfrm>
          <a:prstGeom prst="rect">
            <a:avLst/>
          </a:prstGeom>
          <a:ln w="38100">
            <a:solidFill>
              <a:srgbClr val="7030A0"/>
            </a:solidFill>
          </a:ln>
        </p:spPr>
      </p:pic>
      <p:pic>
        <p:nvPicPr>
          <p:cNvPr id="9" name="Рисунок 8">
            <a:extLst>
              <a:ext uri="{FF2B5EF4-FFF2-40B4-BE49-F238E27FC236}">
                <a16:creationId xmlns:a16="http://schemas.microsoft.com/office/drawing/2014/main" id="{67F43A74-5140-B29A-FF37-D7EC0599BAB8}"/>
              </a:ext>
            </a:extLst>
          </p:cNvPr>
          <p:cNvPicPr>
            <a:picLocks noChangeAspect="1"/>
          </p:cNvPicPr>
          <p:nvPr/>
        </p:nvPicPr>
        <p:blipFill>
          <a:blip r:embed="rId3"/>
          <a:stretch>
            <a:fillRect/>
          </a:stretch>
        </p:blipFill>
        <p:spPr>
          <a:xfrm>
            <a:off x="5720316" y="4355902"/>
            <a:ext cx="6293949" cy="2270251"/>
          </a:xfrm>
          <a:prstGeom prst="rect">
            <a:avLst/>
          </a:prstGeom>
          <a:ln w="38100">
            <a:solidFill>
              <a:srgbClr val="7030A0"/>
            </a:solidFill>
          </a:ln>
        </p:spPr>
      </p:pic>
      <p:sp>
        <p:nvSpPr>
          <p:cNvPr id="6" name="TextBox 5">
            <a:extLst>
              <a:ext uri="{FF2B5EF4-FFF2-40B4-BE49-F238E27FC236}">
                <a16:creationId xmlns:a16="http://schemas.microsoft.com/office/drawing/2014/main" id="{511D590F-44D0-4B47-6E7E-E30C4AA2B873}"/>
              </a:ext>
            </a:extLst>
          </p:cNvPr>
          <p:cNvSpPr txBox="1"/>
          <p:nvPr/>
        </p:nvSpPr>
        <p:spPr>
          <a:xfrm>
            <a:off x="34440" y="4836331"/>
            <a:ext cx="5720316" cy="1631216"/>
          </a:xfrm>
          <a:prstGeom prst="rect">
            <a:avLst/>
          </a:prstGeom>
          <a:solidFill>
            <a:srgbClr val="FFFFA7"/>
          </a:solidFill>
        </p:spPr>
        <p:txBody>
          <a:bodyPr wrap="square" rtlCol="0">
            <a:spAutoFit/>
          </a:bodyPr>
          <a:lstStyle/>
          <a:p>
            <a:r>
              <a:rPr lang="ru-RU" sz="2000" dirty="0"/>
              <a:t>? Указан сам </a:t>
            </a:r>
            <a:r>
              <a:rPr lang="ru-RU" sz="2000" b="1" dirty="0">
                <a:solidFill>
                  <a:srgbClr val="008A3E"/>
                </a:solidFill>
              </a:rPr>
              <a:t>положительный</a:t>
            </a:r>
            <a:r>
              <a:rPr lang="ru-RU" sz="2000" dirty="0"/>
              <a:t> </a:t>
            </a:r>
            <a:r>
              <a:rPr lang="ru-RU" sz="2000" b="1" dirty="0">
                <a:solidFill>
                  <a:srgbClr val="008A3E"/>
                </a:solidFill>
              </a:rPr>
              <a:t>результат</a:t>
            </a:r>
            <a:r>
              <a:rPr lang="ru-RU" sz="2000" dirty="0"/>
              <a:t> или </a:t>
            </a:r>
            <a:r>
              <a:rPr lang="ru-RU" sz="2000" b="1" dirty="0">
                <a:solidFill>
                  <a:srgbClr val="FF6600"/>
                </a:solidFill>
              </a:rPr>
              <a:t>действие</a:t>
            </a:r>
            <a:r>
              <a:rPr lang="ru-RU" sz="2000" dirty="0"/>
              <a:t>, которое </a:t>
            </a:r>
            <a:r>
              <a:rPr lang="ru-RU" sz="2000" b="1" dirty="0">
                <a:solidFill>
                  <a:srgbClr val="FF6600"/>
                </a:solidFill>
              </a:rPr>
              <a:t>приводит</a:t>
            </a:r>
            <a:r>
              <a:rPr lang="ru-RU" sz="2000" dirty="0"/>
              <a:t> к положительному результату? Что ты советовал? Что-то, что привело к правильному решению (2), или принять правильное решение (4Б)?</a:t>
            </a:r>
          </a:p>
        </p:txBody>
      </p:sp>
    </p:spTree>
    <p:extLst>
      <p:ext uri="{BB962C8B-B14F-4D97-AF65-F5344CB8AC3E}">
        <p14:creationId xmlns:p14="http://schemas.microsoft.com/office/powerpoint/2010/main" val="2346870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 (сильный ветер). </a:t>
            </a:r>
          </a:p>
          <a:p>
            <a:r>
              <a:rPr lang="ru-RU" sz="2000" dirty="0">
                <a:latin typeface="Times New Roman" panose="02020603050405020304" pitchFamily="18" charset="0"/>
              </a:rPr>
              <a:t>3.  ... (ты) я опоздал на лекцию.</a:t>
            </a:r>
          </a:p>
          <a:p>
            <a:r>
              <a:rPr lang="ru-RU" sz="2000" dirty="0">
                <a:latin typeface="Times New Roman" panose="02020603050405020304" pitchFamily="18" charset="0"/>
              </a:rPr>
              <a:t>4.  ... (горе) мать быстро постарела.</a:t>
            </a:r>
          </a:p>
          <a:p>
            <a:r>
              <a:rPr lang="ru-RU" sz="2000" dirty="0">
                <a:latin typeface="Times New Roman" panose="02020603050405020304" pitchFamily="18" charset="0"/>
              </a:rPr>
              <a:t>5. Я купил этот учебник ... (совет преподавателя).</a:t>
            </a:r>
          </a:p>
          <a:p>
            <a:r>
              <a:rPr lang="ru-RU" sz="2000" dirty="0">
                <a:latin typeface="Times New Roman" panose="02020603050405020304" pitchFamily="18" charset="0"/>
              </a:rPr>
              <a:t>6.  ... (невнимательность) мы сели на другой автобус.</a:t>
            </a:r>
          </a:p>
          <a:p>
            <a:r>
              <a:rPr lang="ru-RU" sz="2000" dirty="0">
                <a:latin typeface="Times New Roman" panose="02020603050405020304" pitchFamily="18" charset="0"/>
              </a:rPr>
              <a:t>7.  ... (сильные дожди) началось наводнение.</a:t>
            </a:r>
          </a:p>
          <a:p>
            <a:r>
              <a:rPr lang="ru-RU" sz="2000" dirty="0">
                <a:latin typeface="Times New Roman" panose="02020603050405020304" pitchFamily="18" charset="0"/>
              </a:rPr>
              <a:t>8. Он станет большим ученым ... (талант и трудолюбие).</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1596455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 (ты) я опоздал на лекцию.</a:t>
            </a:r>
          </a:p>
          <a:p>
            <a:r>
              <a:rPr lang="ru-RU" sz="2000" dirty="0">
                <a:latin typeface="Times New Roman" panose="02020603050405020304" pitchFamily="18" charset="0"/>
              </a:rPr>
              <a:t>4.  ... (горе) мать быстро постарела.</a:t>
            </a:r>
          </a:p>
          <a:p>
            <a:r>
              <a:rPr lang="ru-RU" sz="2000" dirty="0">
                <a:latin typeface="Times New Roman" panose="02020603050405020304" pitchFamily="18" charset="0"/>
              </a:rPr>
              <a:t>5. Я купил этот учебник ... (совет преподавателя).</a:t>
            </a:r>
          </a:p>
          <a:p>
            <a:r>
              <a:rPr lang="ru-RU" sz="2000" dirty="0">
                <a:latin typeface="Times New Roman" panose="02020603050405020304" pitchFamily="18" charset="0"/>
              </a:rPr>
              <a:t>6.  ... (невнимательность) мы сели на другой автобус.</a:t>
            </a:r>
          </a:p>
          <a:p>
            <a:r>
              <a:rPr lang="ru-RU" sz="2000" dirty="0">
                <a:latin typeface="Times New Roman" panose="02020603050405020304" pitchFamily="18" charset="0"/>
              </a:rPr>
              <a:t>7.  ... (сильные дожди) началось наводнение.</a:t>
            </a:r>
          </a:p>
          <a:p>
            <a:r>
              <a:rPr lang="ru-RU" sz="2000" dirty="0">
                <a:latin typeface="Times New Roman" panose="02020603050405020304" pitchFamily="18" charset="0"/>
              </a:rPr>
              <a:t>8. Он станет большим ученым ... (талант и трудолюбие).</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4127128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 </a:t>
            </a:r>
            <a:r>
              <a:rPr lang="ru-RU" sz="2000" i="1" dirty="0">
                <a:latin typeface="Times New Roman" panose="02020603050405020304" pitchFamily="18" charset="0"/>
              </a:rPr>
              <a:t>(Благодаря тебе я опоздал на лекцию и меня не заставили …)</a:t>
            </a:r>
          </a:p>
          <a:p>
            <a:r>
              <a:rPr lang="ru-RU" sz="2000" dirty="0">
                <a:latin typeface="Times New Roman" panose="02020603050405020304" pitchFamily="18" charset="0"/>
              </a:rPr>
              <a:t>4.  ... (горе) мать быстро постарела.</a:t>
            </a:r>
          </a:p>
          <a:p>
            <a:r>
              <a:rPr lang="ru-RU" sz="2000" dirty="0">
                <a:latin typeface="Times New Roman" panose="02020603050405020304" pitchFamily="18" charset="0"/>
              </a:rPr>
              <a:t>5. Я купил этот учебник ... (совет преподавателя).</a:t>
            </a:r>
          </a:p>
          <a:p>
            <a:r>
              <a:rPr lang="ru-RU" sz="2000" dirty="0">
                <a:latin typeface="Times New Roman" panose="02020603050405020304" pitchFamily="18" charset="0"/>
              </a:rPr>
              <a:t>6.  ... (невнимательность) мы сели на другой автобус.</a:t>
            </a:r>
          </a:p>
          <a:p>
            <a:r>
              <a:rPr lang="ru-RU" sz="2000" dirty="0">
                <a:latin typeface="Times New Roman" panose="02020603050405020304" pitchFamily="18" charset="0"/>
              </a:rPr>
              <a:t>7.  ... (сильные дожди) началось наводнение.</a:t>
            </a:r>
          </a:p>
          <a:p>
            <a:r>
              <a:rPr lang="ru-RU" sz="2000" dirty="0">
                <a:latin typeface="Times New Roman" panose="02020603050405020304" pitchFamily="18" charset="0"/>
              </a:rPr>
              <a:t>8. Он станет большим ученым ... (талант и трудолюбие).</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1350903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 (совет преподавателя).</a:t>
            </a:r>
          </a:p>
          <a:p>
            <a:r>
              <a:rPr lang="ru-RU" sz="2000" dirty="0">
                <a:latin typeface="Times New Roman" panose="02020603050405020304" pitchFamily="18" charset="0"/>
              </a:rPr>
              <a:t>6.  ... (невнимательность) мы сели на другой автобус.</a:t>
            </a:r>
          </a:p>
          <a:p>
            <a:r>
              <a:rPr lang="ru-RU" sz="2000" dirty="0">
                <a:latin typeface="Times New Roman" panose="02020603050405020304" pitchFamily="18" charset="0"/>
              </a:rPr>
              <a:t>7.  ... (сильные дожди) началось наводнение.</a:t>
            </a:r>
          </a:p>
          <a:p>
            <a:r>
              <a:rPr lang="ru-RU" sz="2000" dirty="0">
                <a:latin typeface="Times New Roman" panose="02020603050405020304" pitchFamily="18" charset="0"/>
              </a:rPr>
              <a:t>8. Он станет большим ученым ... (талант и трудолюбие).</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pic>
        <p:nvPicPr>
          <p:cNvPr id="6" name="Рисунок 5">
            <a:extLst>
              <a:ext uri="{FF2B5EF4-FFF2-40B4-BE49-F238E27FC236}">
                <a16:creationId xmlns:a16="http://schemas.microsoft.com/office/drawing/2014/main" id="{9996A06E-48CB-F123-59A3-B8DFF563843B}"/>
              </a:ext>
            </a:extLst>
          </p:cNvPr>
          <p:cNvPicPr>
            <a:picLocks noChangeAspect="1"/>
          </p:cNvPicPr>
          <p:nvPr/>
        </p:nvPicPr>
        <p:blipFill>
          <a:blip r:embed="rId2"/>
          <a:stretch>
            <a:fillRect/>
          </a:stretch>
        </p:blipFill>
        <p:spPr>
          <a:xfrm>
            <a:off x="4199001" y="1265958"/>
            <a:ext cx="7992999" cy="2945823"/>
          </a:xfrm>
          <a:prstGeom prst="rect">
            <a:avLst/>
          </a:prstGeom>
          <a:ln w="38100">
            <a:solidFill>
              <a:srgbClr val="7030A0"/>
            </a:solidFill>
          </a:ln>
        </p:spPr>
      </p:pic>
    </p:spTree>
    <p:extLst>
      <p:ext uri="{BB962C8B-B14F-4D97-AF65-F5344CB8AC3E}">
        <p14:creationId xmlns:p14="http://schemas.microsoft.com/office/powerpoint/2010/main" val="4230087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 (невнимательность) мы сели на другой автобус.</a:t>
            </a:r>
          </a:p>
          <a:p>
            <a:r>
              <a:rPr lang="ru-RU" sz="2000" dirty="0">
                <a:latin typeface="Times New Roman" panose="02020603050405020304" pitchFamily="18" charset="0"/>
              </a:rPr>
              <a:t>7.  ... (сильные дожди) началось наводнение.</a:t>
            </a:r>
          </a:p>
          <a:p>
            <a:r>
              <a:rPr lang="ru-RU" sz="2000" dirty="0">
                <a:latin typeface="Times New Roman" panose="02020603050405020304" pitchFamily="18" charset="0"/>
              </a:rPr>
              <a:t>8. Он станет большим ученым ... (талант и трудолюбие).</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885517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786199"/>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a:t>
            </a:r>
            <a:r>
              <a:rPr lang="ru-RU" sz="2000" b="1" dirty="0">
                <a:latin typeface="Times New Roman" panose="02020603050405020304" pitchFamily="18" charset="0"/>
              </a:rPr>
              <a:t>ПО</a:t>
            </a:r>
            <a:r>
              <a:rPr lang="ru-RU" sz="2000" dirty="0">
                <a:latin typeface="Times New Roman" panose="02020603050405020304" pitchFamily="18" charset="0"/>
              </a:rPr>
              <a:t> </a:t>
            </a:r>
            <a:r>
              <a:rPr lang="ru-RU" sz="2000" b="1" dirty="0">
                <a:latin typeface="Times New Roman" panose="02020603050405020304" pitchFamily="18" charset="0"/>
              </a:rPr>
              <a:t>невнимательности</a:t>
            </a:r>
            <a:r>
              <a:rPr lang="ru-RU" sz="2000" dirty="0">
                <a:latin typeface="Times New Roman" panose="02020603050405020304" pitchFamily="18" charset="0"/>
              </a:rPr>
              <a:t> мы сели на другой автобус. (4А)</a:t>
            </a:r>
          </a:p>
          <a:p>
            <a:r>
              <a:rPr lang="ru-RU" sz="2000" dirty="0">
                <a:latin typeface="Times New Roman" panose="02020603050405020304" pitchFamily="18" charset="0"/>
              </a:rPr>
              <a:t>7.  ... (сильные дожди) началось наводнение.</a:t>
            </a:r>
          </a:p>
          <a:p>
            <a:r>
              <a:rPr lang="ru-RU" sz="2000" dirty="0">
                <a:latin typeface="Times New Roman" panose="02020603050405020304" pitchFamily="18" charset="0"/>
              </a:rPr>
              <a:t>8. Он станет большим ученым ... (талант и трудолюбие).</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pic>
        <p:nvPicPr>
          <p:cNvPr id="6" name="Рисунок 5">
            <a:extLst>
              <a:ext uri="{FF2B5EF4-FFF2-40B4-BE49-F238E27FC236}">
                <a16:creationId xmlns:a16="http://schemas.microsoft.com/office/drawing/2014/main" id="{C5C900D5-B04E-B9ED-B3C7-7729C300CFCA}"/>
              </a:ext>
            </a:extLst>
          </p:cNvPr>
          <p:cNvPicPr>
            <a:picLocks noChangeAspect="1"/>
          </p:cNvPicPr>
          <p:nvPr/>
        </p:nvPicPr>
        <p:blipFill>
          <a:blip r:embed="rId2"/>
          <a:stretch>
            <a:fillRect/>
          </a:stretch>
        </p:blipFill>
        <p:spPr>
          <a:xfrm>
            <a:off x="3241597" y="180109"/>
            <a:ext cx="8772668" cy="4277221"/>
          </a:xfrm>
          <a:prstGeom prst="rect">
            <a:avLst/>
          </a:prstGeom>
          <a:ln w="38100">
            <a:solidFill>
              <a:srgbClr val="7030A0"/>
            </a:solidFill>
          </a:ln>
        </p:spPr>
      </p:pic>
    </p:spTree>
    <p:extLst>
      <p:ext uri="{BB962C8B-B14F-4D97-AF65-F5344CB8AC3E}">
        <p14:creationId xmlns:p14="http://schemas.microsoft.com/office/powerpoint/2010/main" val="460076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601533"/>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a:t>
            </a:r>
            <a:r>
              <a:rPr lang="ru-RU" sz="2000" b="1" dirty="0">
                <a:latin typeface="Times New Roman" panose="02020603050405020304" pitchFamily="18" charset="0"/>
              </a:rPr>
              <a:t>ПО</a:t>
            </a:r>
            <a:r>
              <a:rPr lang="ru-RU" sz="2000" dirty="0">
                <a:latin typeface="Times New Roman" panose="02020603050405020304" pitchFamily="18" charset="0"/>
              </a:rPr>
              <a:t> </a:t>
            </a:r>
            <a:r>
              <a:rPr lang="ru-RU" sz="2000" b="1" dirty="0">
                <a:latin typeface="Times New Roman" panose="02020603050405020304" pitchFamily="18" charset="0"/>
              </a:rPr>
              <a:t>невнимательности</a:t>
            </a:r>
            <a:r>
              <a:rPr lang="ru-RU" sz="2000" dirty="0">
                <a:latin typeface="Times New Roman" panose="02020603050405020304" pitchFamily="18" charset="0"/>
              </a:rPr>
              <a:t> мы сели на другой автобус. (4А)</a:t>
            </a:r>
          </a:p>
          <a:p>
            <a:r>
              <a:rPr lang="ru-RU" sz="2000" dirty="0">
                <a:latin typeface="Times New Roman" panose="02020603050405020304" pitchFamily="18" charset="0"/>
              </a:rPr>
              <a:t>7.  </a:t>
            </a:r>
            <a:r>
              <a:rPr lang="ru-RU" sz="2000" b="1" dirty="0">
                <a:latin typeface="Times New Roman" panose="02020603050405020304" pitchFamily="18" charset="0"/>
              </a:rPr>
              <a:t>ИЗ-ЗА сильных дождей </a:t>
            </a:r>
            <a:r>
              <a:rPr lang="ru-RU" sz="2000" dirty="0">
                <a:latin typeface="Times New Roman" panose="02020603050405020304" pitchFamily="18" charset="0"/>
              </a:rPr>
              <a:t>началось наводнение. (1)/ </a:t>
            </a:r>
            <a:r>
              <a:rPr lang="ru-RU" sz="2000" b="1" dirty="0">
                <a:solidFill>
                  <a:schemeClr val="accent4">
                    <a:lumMod val="50000"/>
                  </a:schemeClr>
                </a:solidFill>
                <a:latin typeface="Times New Roman" panose="02020603050405020304" pitchFamily="18" charset="0"/>
              </a:rPr>
              <a:t>В результате/вследствие </a:t>
            </a:r>
            <a:r>
              <a:rPr lang="ru-RU" sz="2000" b="1" dirty="0">
                <a:latin typeface="Times New Roman" panose="02020603050405020304" pitchFamily="18" charset="0"/>
              </a:rPr>
              <a:t>сильных дождей</a:t>
            </a:r>
            <a:r>
              <a:rPr lang="ru-RU" sz="2000" dirty="0">
                <a:latin typeface="Times New Roman" panose="02020603050405020304" pitchFamily="18" charset="0"/>
              </a:rPr>
              <a:t> … (5)</a:t>
            </a:r>
          </a:p>
          <a:p>
            <a:r>
              <a:rPr lang="ru-RU" sz="2000" dirty="0">
                <a:latin typeface="Times New Roman" panose="02020603050405020304" pitchFamily="18" charset="0"/>
              </a:rPr>
              <a:t>8. Он станет большим ученым ... (талант и трудолюбие).</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109513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601533"/>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a:t>
            </a:r>
            <a:r>
              <a:rPr lang="ru-RU" sz="2000" b="1" dirty="0">
                <a:latin typeface="Times New Roman" panose="02020603050405020304" pitchFamily="18" charset="0"/>
              </a:rPr>
              <a:t>ПО</a:t>
            </a:r>
            <a:r>
              <a:rPr lang="ru-RU" sz="2000" dirty="0">
                <a:latin typeface="Times New Roman" panose="02020603050405020304" pitchFamily="18" charset="0"/>
              </a:rPr>
              <a:t> </a:t>
            </a:r>
            <a:r>
              <a:rPr lang="ru-RU" sz="2000" b="1" dirty="0">
                <a:latin typeface="Times New Roman" panose="02020603050405020304" pitchFamily="18" charset="0"/>
              </a:rPr>
              <a:t>невнимательности</a:t>
            </a:r>
            <a:r>
              <a:rPr lang="ru-RU" sz="2000" dirty="0">
                <a:latin typeface="Times New Roman" panose="02020603050405020304" pitchFamily="18" charset="0"/>
              </a:rPr>
              <a:t> мы сели на другой автобус. (4А)</a:t>
            </a:r>
          </a:p>
          <a:p>
            <a:r>
              <a:rPr lang="ru-RU" sz="2000" dirty="0">
                <a:latin typeface="Times New Roman" panose="02020603050405020304" pitchFamily="18" charset="0"/>
              </a:rPr>
              <a:t>7.  </a:t>
            </a:r>
            <a:r>
              <a:rPr lang="ru-RU" sz="2000" b="1" dirty="0">
                <a:latin typeface="Times New Roman" panose="02020603050405020304" pitchFamily="18" charset="0"/>
              </a:rPr>
              <a:t>ИЗ-ЗА сильных дождей </a:t>
            </a:r>
            <a:r>
              <a:rPr lang="ru-RU" sz="2000" dirty="0">
                <a:latin typeface="Times New Roman" panose="02020603050405020304" pitchFamily="18" charset="0"/>
              </a:rPr>
              <a:t>началось наводнение. (1)/ </a:t>
            </a:r>
            <a:r>
              <a:rPr lang="ru-RU" sz="2000" b="1" dirty="0">
                <a:latin typeface="Times New Roman" panose="02020603050405020304" pitchFamily="18" charset="0"/>
              </a:rPr>
              <a:t>В результате/вследствие сильных дождей</a:t>
            </a:r>
            <a:r>
              <a:rPr lang="ru-RU" sz="2000" dirty="0">
                <a:latin typeface="Times New Roman" panose="02020603050405020304" pitchFamily="18" charset="0"/>
              </a:rPr>
              <a:t> … (5)</a:t>
            </a:r>
          </a:p>
          <a:p>
            <a:r>
              <a:rPr lang="ru-RU" sz="2000" dirty="0">
                <a:latin typeface="Times New Roman" panose="02020603050405020304" pitchFamily="18" charset="0"/>
              </a:rPr>
              <a:t>8. Он станет большим ученым </a:t>
            </a:r>
            <a:r>
              <a:rPr lang="ru-RU" sz="2000" b="1" dirty="0">
                <a:latin typeface="Times New Roman" panose="02020603050405020304" pitchFamily="18" charset="0"/>
              </a:rPr>
              <a:t>БЛАГОДАРЯ таланту и трудолюбию</a:t>
            </a:r>
            <a:r>
              <a:rPr lang="ru-RU" sz="2000" dirty="0">
                <a:latin typeface="Times New Roman" panose="02020603050405020304" pitchFamily="18" charset="0"/>
              </a:rPr>
              <a:t>. (2)</a:t>
            </a:r>
          </a:p>
          <a:p>
            <a:r>
              <a:rPr lang="ru-RU" sz="2000" dirty="0">
                <a:latin typeface="Times New Roman" panose="02020603050405020304" pitchFamily="18" charset="0"/>
              </a:rPr>
              <a:t>9.  ... (рассеянность) студент потерял очки. </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3834018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601533"/>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a:t>
            </a:r>
            <a:r>
              <a:rPr lang="ru-RU" sz="2000" b="1" dirty="0">
                <a:latin typeface="Times New Roman" panose="02020603050405020304" pitchFamily="18" charset="0"/>
              </a:rPr>
              <a:t>ПО</a:t>
            </a:r>
            <a:r>
              <a:rPr lang="ru-RU" sz="2000" dirty="0">
                <a:latin typeface="Times New Roman" panose="02020603050405020304" pitchFamily="18" charset="0"/>
              </a:rPr>
              <a:t> </a:t>
            </a:r>
            <a:r>
              <a:rPr lang="ru-RU" sz="2000" b="1" dirty="0">
                <a:latin typeface="Times New Roman" panose="02020603050405020304" pitchFamily="18" charset="0"/>
              </a:rPr>
              <a:t>невнимательности</a:t>
            </a:r>
            <a:r>
              <a:rPr lang="ru-RU" sz="2000" dirty="0">
                <a:latin typeface="Times New Roman" panose="02020603050405020304" pitchFamily="18" charset="0"/>
              </a:rPr>
              <a:t> мы сели на другой автобус. (4А)</a:t>
            </a:r>
          </a:p>
          <a:p>
            <a:r>
              <a:rPr lang="ru-RU" sz="2000" dirty="0">
                <a:latin typeface="Times New Roman" panose="02020603050405020304" pitchFamily="18" charset="0"/>
              </a:rPr>
              <a:t>7.  </a:t>
            </a:r>
            <a:r>
              <a:rPr lang="ru-RU" sz="2000" b="1" dirty="0">
                <a:latin typeface="Times New Roman" panose="02020603050405020304" pitchFamily="18" charset="0"/>
              </a:rPr>
              <a:t>ИЗ-ЗА сильных дождей </a:t>
            </a:r>
            <a:r>
              <a:rPr lang="ru-RU" sz="2000" dirty="0">
                <a:latin typeface="Times New Roman" panose="02020603050405020304" pitchFamily="18" charset="0"/>
              </a:rPr>
              <a:t>началось наводнение. (1)/ </a:t>
            </a:r>
            <a:r>
              <a:rPr lang="ru-RU" sz="2000" b="1" dirty="0">
                <a:latin typeface="Times New Roman" panose="02020603050405020304" pitchFamily="18" charset="0"/>
              </a:rPr>
              <a:t>В результате/вследствие сильных дождей</a:t>
            </a:r>
            <a:r>
              <a:rPr lang="ru-RU" sz="2000" dirty="0">
                <a:latin typeface="Times New Roman" panose="02020603050405020304" pitchFamily="18" charset="0"/>
              </a:rPr>
              <a:t> … (5)</a:t>
            </a:r>
          </a:p>
          <a:p>
            <a:r>
              <a:rPr lang="ru-RU" sz="2000" dirty="0">
                <a:latin typeface="Times New Roman" panose="02020603050405020304" pitchFamily="18" charset="0"/>
              </a:rPr>
              <a:t>8. Он станет большим ученым </a:t>
            </a:r>
            <a:r>
              <a:rPr lang="ru-RU" sz="2000" b="1" dirty="0">
                <a:latin typeface="Times New Roman" panose="02020603050405020304" pitchFamily="18" charset="0"/>
              </a:rPr>
              <a:t>БЛАГОДАРЯ таланту и трудолюбию</a:t>
            </a:r>
            <a:r>
              <a:rPr lang="ru-RU" sz="2000" dirty="0">
                <a:latin typeface="Times New Roman" panose="02020603050405020304" pitchFamily="18" charset="0"/>
              </a:rPr>
              <a:t>. (2)</a:t>
            </a:r>
          </a:p>
          <a:p>
            <a:r>
              <a:rPr lang="ru-RU" sz="2000" dirty="0">
                <a:latin typeface="Times New Roman" panose="02020603050405020304" pitchFamily="18" charset="0"/>
              </a:rPr>
              <a:t>9. </a:t>
            </a:r>
            <a:r>
              <a:rPr lang="ru-RU" sz="2000" b="1" dirty="0">
                <a:latin typeface="Times New Roman" panose="02020603050405020304" pitchFamily="18" charset="0"/>
              </a:rPr>
              <a:t>ИЗ-ЗА рассеянности</a:t>
            </a:r>
            <a:r>
              <a:rPr lang="ru-RU" sz="2000" dirty="0">
                <a:latin typeface="Times New Roman" panose="02020603050405020304" pitchFamily="18" charset="0"/>
              </a:rPr>
              <a:t> студент потерял очки. (1) /</a:t>
            </a:r>
            <a:r>
              <a:rPr lang="ru-RU" sz="2000" b="1" dirty="0">
                <a:latin typeface="Times New Roman" panose="02020603050405020304" pitchFamily="18" charset="0"/>
              </a:rPr>
              <a:t> ПО рассеянности</a:t>
            </a:r>
            <a:r>
              <a:rPr lang="ru-RU" sz="2000" dirty="0">
                <a:latin typeface="Times New Roman" panose="02020603050405020304" pitchFamily="18" charset="0"/>
              </a:rPr>
              <a:t> студент потерял очки. (4А)</a:t>
            </a:r>
          </a:p>
          <a:p>
            <a:r>
              <a:rPr lang="ru-RU" sz="2000" dirty="0">
                <a:latin typeface="Times New Roman" panose="02020603050405020304" pitchFamily="18" charset="0"/>
              </a:rPr>
              <a:t>10.  ... (настойчивость и упорство) он достиг цели.</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
        <p:nvSpPr>
          <p:cNvPr id="2" name="TextBox 1">
            <a:extLst>
              <a:ext uri="{FF2B5EF4-FFF2-40B4-BE49-F238E27FC236}">
                <a16:creationId xmlns:a16="http://schemas.microsoft.com/office/drawing/2014/main" id="{020EEC82-F1F4-F390-7A74-DD13AEF2FB4B}"/>
              </a:ext>
            </a:extLst>
          </p:cNvPr>
          <p:cNvSpPr txBox="1"/>
          <p:nvPr/>
        </p:nvSpPr>
        <p:spPr>
          <a:xfrm>
            <a:off x="177735" y="4459539"/>
            <a:ext cx="5167745" cy="967957"/>
          </a:xfrm>
          <a:prstGeom prst="rect">
            <a:avLst/>
          </a:prstGeom>
          <a:solidFill>
            <a:srgbClr val="FFFFA7"/>
          </a:solidFill>
        </p:spPr>
        <p:txBody>
          <a:bodyPr wrap="square" rtlCol="0">
            <a:spAutoFit/>
          </a:bodyPr>
          <a:lstStyle/>
          <a:p>
            <a:pPr>
              <a:lnSpc>
                <a:spcPct val="150000"/>
              </a:lnSpc>
            </a:pPr>
            <a:r>
              <a:rPr lang="ru-RU" sz="2000" dirty="0"/>
              <a:t>Рассеянность — качество данного студента, которое вызвало такой результат.</a:t>
            </a:r>
          </a:p>
        </p:txBody>
      </p:sp>
      <p:sp>
        <p:nvSpPr>
          <p:cNvPr id="6" name="TextBox 5">
            <a:extLst>
              <a:ext uri="{FF2B5EF4-FFF2-40B4-BE49-F238E27FC236}">
                <a16:creationId xmlns:a16="http://schemas.microsoft.com/office/drawing/2014/main" id="{59BDC074-4BF2-0FB8-B919-F2C08F10FEF7}"/>
              </a:ext>
            </a:extLst>
          </p:cNvPr>
          <p:cNvSpPr txBox="1"/>
          <p:nvPr/>
        </p:nvSpPr>
        <p:spPr>
          <a:xfrm>
            <a:off x="5952370" y="4435687"/>
            <a:ext cx="5579274" cy="1015663"/>
          </a:xfrm>
          <a:prstGeom prst="rect">
            <a:avLst/>
          </a:prstGeom>
          <a:solidFill>
            <a:srgbClr val="FFFFA7"/>
          </a:solidFill>
        </p:spPr>
        <p:txBody>
          <a:bodyPr wrap="square" rtlCol="0">
            <a:spAutoFit/>
          </a:bodyPr>
          <a:lstStyle/>
          <a:p>
            <a:r>
              <a:rPr lang="ru-RU" sz="2000" dirty="0"/>
              <a:t>Студент сам был рассеян, вёл себя неправильно, сам виноват, что так действовал — и получил отрицательный результат.</a:t>
            </a:r>
          </a:p>
        </p:txBody>
      </p:sp>
    </p:spTree>
    <p:extLst>
      <p:ext uri="{BB962C8B-B14F-4D97-AF65-F5344CB8AC3E}">
        <p14:creationId xmlns:p14="http://schemas.microsoft.com/office/powerpoint/2010/main" val="1438036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5" y="1124725"/>
            <a:ext cx="11549270" cy="5601533"/>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a:t>
            </a:r>
            <a:r>
              <a:rPr lang="ru-RU" sz="2000" b="1" dirty="0">
                <a:latin typeface="Times New Roman" panose="02020603050405020304" pitchFamily="18" charset="0"/>
              </a:rPr>
              <a:t>ПО</a:t>
            </a:r>
            <a:r>
              <a:rPr lang="ru-RU" sz="2000" dirty="0">
                <a:latin typeface="Times New Roman" panose="02020603050405020304" pitchFamily="18" charset="0"/>
              </a:rPr>
              <a:t> </a:t>
            </a:r>
            <a:r>
              <a:rPr lang="ru-RU" sz="2000" b="1" dirty="0">
                <a:latin typeface="Times New Roman" panose="02020603050405020304" pitchFamily="18" charset="0"/>
              </a:rPr>
              <a:t>невнимательности</a:t>
            </a:r>
            <a:r>
              <a:rPr lang="ru-RU" sz="2000" dirty="0">
                <a:latin typeface="Times New Roman" panose="02020603050405020304" pitchFamily="18" charset="0"/>
              </a:rPr>
              <a:t> мы сели на другой автобус. (4А)</a:t>
            </a:r>
          </a:p>
          <a:p>
            <a:r>
              <a:rPr lang="ru-RU" sz="2000" dirty="0">
                <a:latin typeface="Times New Roman" panose="02020603050405020304" pitchFamily="18" charset="0"/>
              </a:rPr>
              <a:t>7.  </a:t>
            </a:r>
            <a:r>
              <a:rPr lang="ru-RU" sz="2000" b="1" dirty="0">
                <a:latin typeface="Times New Roman" panose="02020603050405020304" pitchFamily="18" charset="0"/>
              </a:rPr>
              <a:t>ИЗ-ЗА сильных дождей </a:t>
            </a:r>
            <a:r>
              <a:rPr lang="ru-RU" sz="2000" dirty="0">
                <a:latin typeface="Times New Roman" panose="02020603050405020304" pitchFamily="18" charset="0"/>
              </a:rPr>
              <a:t>началось наводнение. (1)/ </a:t>
            </a:r>
            <a:r>
              <a:rPr lang="ru-RU" sz="2000" b="1" dirty="0">
                <a:latin typeface="Times New Roman" panose="02020603050405020304" pitchFamily="18" charset="0"/>
              </a:rPr>
              <a:t>В результате/вследствие сильных дождей</a:t>
            </a:r>
            <a:r>
              <a:rPr lang="ru-RU" sz="2000" dirty="0">
                <a:latin typeface="Times New Roman" panose="02020603050405020304" pitchFamily="18" charset="0"/>
              </a:rPr>
              <a:t> … (5)</a:t>
            </a:r>
          </a:p>
          <a:p>
            <a:r>
              <a:rPr lang="ru-RU" sz="2000" dirty="0">
                <a:latin typeface="Times New Roman" panose="02020603050405020304" pitchFamily="18" charset="0"/>
              </a:rPr>
              <a:t>8. Он станет большим ученым </a:t>
            </a:r>
            <a:r>
              <a:rPr lang="ru-RU" sz="2000" b="1" dirty="0">
                <a:latin typeface="Times New Roman" panose="02020603050405020304" pitchFamily="18" charset="0"/>
              </a:rPr>
              <a:t>БЛАГОДАРЯ таланту и трудолюбию</a:t>
            </a:r>
            <a:r>
              <a:rPr lang="ru-RU" sz="2000" dirty="0">
                <a:latin typeface="Times New Roman" panose="02020603050405020304" pitchFamily="18" charset="0"/>
              </a:rPr>
              <a:t>. (2)</a:t>
            </a:r>
          </a:p>
          <a:p>
            <a:r>
              <a:rPr lang="ru-RU" sz="2000" dirty="0">
                <a:latin typeface="Times New Roman" panose="02020603050405020304" pitchFamily="18" charset="0"/>
              </a:rPr>
              <a:t>9. </a:t>
            </a:r>
            <a:r>
              <a:rPr lang="ru-RU" sz="2000" b="1" dirty="0">
                <a:latin typeface="Times New Roman" panose="02020603050405020304" pitchFamily="18" charset="0"/>
              </a:rPr>
              <a:t>ИЗ-ЗА рассеянности</a:t>
            </a:r>
            <a:r>
              <a:rPr lang="ru-RU" sz="2000" dirty="0">
                <a:latin typeface="Times New Roman" panose="02020603050405020304" pitchFamily="18" charset="0"/>
              </a:rPr>
              <a:t> студент потерял очки. (1) /</a:t>
            </a:r>
            <a:r>
              <a:rPr lang="ru-RU" sz="2000" b="1" dirty="0">
                <a:latin typeface="Times New Roman" panose="02020603050405020304" pitchFamily="18" charset="0"/>
              </a:rPr>
              <a:t> ПО рассеянности</a:t>
            </a:r>
            <a:r>
              <a:rPr lang="ru-RU" sz="2000" dirty="0">
                <a:latin typeface="Times New Roman" panose="02020603050405020304" pitchFamily="18" charset="0"/>
              </a:rPr>
              <a:t> студент потерял очки. (4А)</a:t>
            </a:r>
          </a:p>
          <a:p>
            <a:r>
              <a:rPr lang="ru-RU" sz="2000" dirty="0">
                <a:latin typeface="Times New Roman" panose="02020603050405020304" pitchFamily="18" charset="0"/>
              </a:rPr>
              <a:t>10.  </a:t>
            </a:r>
            <a:r>
              <a:rPr lang="ru-RU" sz="2000" b="1" dirty="0">
                <a:latin typeface="Times New Roman" panose="02020603050405020304" pitchFamily="18" charset="0"/>
              </a:rPr>
              <a:t>БЛАГОДАРЯ настойчивости и упорству </a:t>
            </a:r>
            <a:r>
              <a:rPr lang="ru-RU" sz="2000" dirty="0">
                <a:latin typeface="Times New Roman" panose="02020603050405020304" pitchFamily="18" charset="0"/>
              </a:rPr>
              <a:t>он достиг цели. (2)</a:t>
            </a:r>
          </a:p>
          <a:p>
            <a:r>
              <a:rPr lang="en-US" sz="2000" dirty="0">
                <a:latin typeface="Times New Roman" panose="02020603050405020304" pitchFamily="18" charset="0"/>
              </a:rPr>
              <a:t>1</a:t>
            </a:r>
            <a:r>
              <a:rPr lang="ru-RU" sz="2000" dirty="0">
                <a:latin typeface="Times New Roman" panose="02020603050405020304" pitchFamily="18" charset="0"/>
              </a:rPr>
              <a:t>1.  ... (террористический акт) был усилен контроль на границе. </a:t>
            </a: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2807598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4" y="1124725"/>
            <a:ext cx="12192000" cy="5601533"/>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a:t>
            </a:r>
            <a:r>
              <a:rPr lang="ru-RU" sz="2000" b="1" dirty="0">
                <a:latin typeface="Times New Roman" panose="02020603050405020304" pitchFamily="18" charset="0"/>
              </a:rPr>
              <a:t>ПО</a:t>
            </a:r>
            <a:r>
              <a:rPr lang="ru-RU" sz="2000" dirty="0">
                <a:latin typeface="Times New Roman" panose="02020603050405020304" pitchFamily="18" charset="0"/>
              </a:rPr>
              <a:t> </a:t>
            </a:r>
            <a:r>
              <a:rPr lang="ru-RU" sz="2000" b="1" dirty="0">
                <a:latin typeface="Times New Roman" panose="02020603050405020304" pitchFamily="18" charset="0"/>
              </a:rPr>
              <a:t>невнимательности</a:t>
            </a:r>
            <a:r>
              <a:rPr lang="ru-RU" sz="2000" dirty="0">
                <a:latin typeface="Times New Roman" panose="02020603050405020304" pitchFamily="18" charset="0"/>
              </a:rPr>
              <a:t> мы сели на другой автобус. (4А)</a:t>
            </a:r>
          </a:p>
          <a:p>
            <a:r>
              <a:rPr lang="ru-RU" sz="2000" dirty="0">
                <a:latin typeface="Times New Roman" panose="02020603050405020304" pitchFamily="18" charset="0"/>
              </a:rPr>
              <a:t>7.  </a:t>
            </a:r>
            <a:r>
              <a:rPr lang="ru-RU" sz="2000" b="1" dirty="0">
                <a:latin typeface="Times New Roman" panose="02020603050405020304" pitchFamily="18" charset="0"/>
              </a:rPr>
              <a:t>ИЗ-ЗА сильных дождей </a:t>
            </a:r>
            <a:r>
              <a:rPr lang="ru-RU" sz="2000" dirty="0">
                <a:latin typeface="Times New Roman" panose="02020603050405020304" pitchFamily="18" charset="0"/>
              </a:rPr>
              <a:t>началось наводнение. (1)/ </a:t>
            </a:r>
            <a:r>
              <a:rPr lang="ru-RU" sz="2000" b="1" dirty="0">
                <a:latin typeface="Times New Roman" panose="02020603050405020304" pitchFamily="18" charset="0"/>
              </a:rPr>
              <a:t>В результате/вследствие сильных дождей</a:t>
            </a:r>
            <a:r>
              <a:rPr lang="ru-RU" sz="2000" dirty="0">
                <a:latin typeface="Times New Roman" panose="02020603050405020304" pitchFamily="18" charset="0"/>
              </a:rPr>
              <a:t> … (5)</a:t>
            </a:r>
          </a:p>
          <a:p>
            <a:r>
              <a:rPr lang="ru-RU" sz="2000" dirty="0">
                <a:latin typeface="Times New Roman" panose="02020603050405020304" pitchFamily="18" charset="0"/>
              </a:rPr>
              <a:t>8. Он станет большим ученым </a:t>
            </a:r>
            <a:r>
              <a:rPr lang="ru-RU" sz="2000" b="1" dirty="0">
                <a:latin typeface="Times New Roman" panose="02020603050405020304" pitchFamily="18" charset="0"/>
              </a:rPr>
              <a:t>БЛАГОДАРЯ таланту и трудолюбию</a:t>
            </a:r>
            <a:r>
              <a:rPr lang="ru-RU" sz="2000" dirty="0">
                <a:latin typeface="Times New Roman" panose="02020603050405020304" pitchFamily="18" charset="0"/>
              </a:rPr>
              <a:t>. (2)</a:t>
            </a:r>
          </a:p>
          <a:p>
            <a:r>
              <a:rPr lang="ru-RU" sz="2000" dirty="0">
                <a:latin typeface="Times New Roman" panose="02020603050405020304" pitchFamily="18" charset="0"/>
              </a:rPr>
              <a:t>9. </a:t>
            </a:r>
            <a:r>
              <a:rPr lang="ru-RU" sz="2000" b="1" dirty="0">
                <a:latin typeface="Times New Roman" panose="02020603050405020304" pitchFamily="18" charset="0"/>
              </a:rPr>
              <a:t>ИЗ-ЗА рассеянности</a:t>
            </a:r>
            <a:r>
              <a:rPr lang="ru-RU" sz="2000" dirty="0">
                <a:latin typeface="Times New Roman" panose="02020603050405020304" pitchFamily="18" charset="0"/>
              </a:rPr>
              <a:t> студент потерял очки. (1) /</a:t>
            </a:r>
            <a:r>
              <a:rPr lang="ru-RU" sz="2000" b="1" dirty="0">
                <a:latin typeface="Times New Roman" panose="02020603050405020304" pitchFamily="18" charset="0"/>
              </a:rPr>
              <a:t> ПО рассеянности</a:t>
            </a:r>
            <a:r>
              <a:rPr lang="ru-RU" sz="2000" dirty="0">
                <a:latin typeface="Times New Roman" panose="02020603050405020304" pitchFamily="18" charset="0"/>
              </a:rPr>
              <a:t> студент потерял очки. (4А)</a:t>
            </a:r>
          </a:p>
          <a:p>
            <a:r>
              <a:rPr lang="ru-RU" sz="2000" dirty="0">
                <a:latin typeface="Times New Roman" panose="02020603050405020304" pitchFamily="18" charset="0"/>
              </a:rPr>
              <a:t>10.  </a:t>
            </a:r>
            <a:r>
              <a:rPr lang="ru-RU" sz="2000" b="1" dirty="0">
                <a:latin typeface="Times New Roman" panose="02020603050405020304" pitchFamily="18" charset="0"/>
              </a:rPr>
              <a:t>БЛАГОДАРЯ настойчивости и упорству </a:t>
            </a:r>
            <a:r>
              <a:rPr lang="ru-RU" sz="2000" dirty="0">
                <a:latin typeface="Times New Roman" panose="02020603050405020304" pitchFamily="18" charset="0"/>
              </a:rPr>
              <a:t>он достиг цели. (2)</a:t>
            </a:r>
          </a:p>
          <a:p>
            <a:r>
              <a:rPr lang="en-US" sz="2000" dirty="0">
                <a:latin typeface="Times New Roman" panose="02020603050405020304" pitchFamily="18" charset="0"/>
              </a:rPr>
              <a:t>1</a:t>
            </a:r>
            <a:r>
              <a:rPr lang="ru-RU" sz="2000" dirty="0">
                <a:latin typeface="Times New Roman" panose="02020603050405020304" pitchFamily="18" charset="0"/>
              </a:rPr>
              <a:t>1.  </a:t>
            </a:r>
            <a:r>
              <a:rPr lang="ru-RU" sz="1600" b="1" dirty="0">
                <a:latin typeface="Times New Roman" panose="02020603050405020304" pitchFamily="18" charset="0"/>
              </a:rPr>
              <a:t>ВСЛЕДСТВИЕ террористического акта / </a:t>
            </a:r>
            <a:r>
              <a:rPr lang="ru-RU" sz="2000" b="1" dirty="0">
                <a:latin typeface="Times New Roman" panose="02020603050405020304" pitchFamily="18" charset="0"/>
              </a:rPr>
              <a:t>В СВЯЗИ С террористическим актом </a:t>
            </a:r>
            <a:r>
              <a:rPr lang="ru-RU" dirty="0">
                <a:latin typeface="Times New Roman" panose="02020603050405020304" pitchFamily="18" charset="0"/>
              </a:rPr>
              <a:t>был усилен контроль на границе. </a:t>
            </a:r>
            <a:endParaRPr lang="ru-RU" sz="2800" dirty="0">
              <a:latin typeface="Times New Roman" panose="02020603050405020304" pitchFamily="18" charset="0"/>
            </a:endParaRPr>
          </a:p>
          <a:p>
            <a:r>
              <a:rPr lang="ru-RU" sz="2000" dirty="0">
                <a:latin typeface="Times New Roman" panose="02020603050405020304" pitchFamily="18" charset="0"/>
              </a:rPr>
              <a:t>12. Русские любят приглашать гостей в дом ... (национальная традиция).</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943045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D861092A-06A1-A2DE-322E-3D36819594A4}"/>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579CA9-C63B-A73B-B4A8-DBD83344E8BA}"/>
              </a:ext>
            </a:extLst>
          </p:cNvPr>
          <p:cNvSpPr txBox="1"/>
          <p:nvPr/>
        </p:nvSpPr>
        <p:spPr>
          <a:xfrm>
            <a:off x="177734" y="1103819"/>
            <a:ext cx="12192000" cy="5601533"/>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pPr lvl="1"/>
            <a:r>
              <a:rPr lang="ru-RU" sz="2000" b="0" i="0" u="none" strike="noStrike" baseline="0" dirty="0">
                <a:solidFill>
                  <a:prstClr val="black"/>
                </a:solidFill>
                <a:latin typeface="Courier New" panose="02070309020205020404" pitchFamily="49" charset="0"/>
                <a:cs typeface="Courier New" panose="02070309020205020404" pitchFamily="49" charset="0"/>
              </a:rPr>
              <a:t>Модель</a:t>
            </a:r>
            <a:r>
              <a:rPr lang="ru-RU" b="0" i="0" u="none" strike="noStrike" baseline="0" dirty="0">
                <a:solidFill>
                  <a:prstClr val="black"/>
                </a:solidFill>
                <a:latin typeface="Times New Roman" panose="02020603050405020304" pitchFamily="18" charset="0"/>
              </a:rPr>
              <a:t>:</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Мы не поехали за город (плохая погода).</a:t>
            </a:r>
          </a:p>
          <a:p>
            <a:pPr lvl="4"/>
            <a:r>
              <a:rPr lang="ru-RU" sz="2000" b="0" i="0" u="none" strike="noStrike" baseline="0" dirty="0">
                <a:solidFill>
                  <a:prstClr val="black"/>
                </a:solidFill>
                <a:latin typeface="Courier New" panose="02070309020205020404" pitchFamily="49" charset="0"/>
                <a:cs typeface="Courier New" panose="02070309020205020404" pitchFamily="49" charset="0"/>
              </a:rPr>
              <a:t>— </a:t>
            </a:r>
            <a:r>
              <a:rPr lang="ru-RU" sz="2000" b="0" i="1" u="none" strike="noStrike" baseline="0" dirty="0">
                <a:solidFill>
                  <a:prstClr val="black"/>
                </a:solidFill>
                <a:latin typeface="Courier New" panose="02070309020205020404" pitchFamily="49" charset="0"/>
                <a:cs typeface="Courier New" panose="02070309020205020404" pitchFamily="49" charset="0"/>
              </a:rPr>
              <a:t>Мы не поехали за город </a:t>
            </a:r>
            <a:r>
              <a:rPr lang="ru-RU" sz="2000" b="1" i="1" u="none" strike="noStrike" baseline="0" dirty="0">
                <a:solidFill>
                  <a:prstClr val="black"/>
                </a:solidFill>
                <a:latin typeface="Courier New" panose="02070309020205020404" pitchFamily="49" charset="0"/>
                <a:cs typeface="Courier New" panose="02070309020205020404" pitchFamily="49" charset="0"/>
              </a:rPr>
              <a:t>из-за плохой погоды</a:t>
            </a:r>
            <a:r>
              <a:rPr lang="ru-RU" sz="2000" b="0" i="1" u="none" strike="noStrike" baseline="0" dirty="0">
                <a:solidFill>
                  <a:prstClr val="black"/>
                </a:solidFill>
                <a:latin typeface="Courier New" panose="02070309020205020404" pitchFamily="49" charset="0"/>
                <a:cs typeface="Courier New" panose="02070309020205020404" pitchFamily="49" charset="0"/>
              </a:rPr>
              <a:t>.</a:t>
            </a:r>
            <a:endParaRPr lang="ru-RU" sz="2000" b="0" i="0" u="none" strike="noStrike" baseline="0" dirty="0">
              <a:solidFill>
                <a:prstClr val="black"/>
              </a:solidFill>
              <a:latin typeface="Courier New" panose="02070309020205020404" pitchFamily="49" charset="0"/>
              <a:cs typeface="Courier New" panose="02070309020205020404" pitchFamily="49" charset="0"/>
            </a:endParaRPr>
          </a:p>
          <a:p>
            <a:endParaRPr lang="ru-RU" sz="1800" b="0" i="0" u="none" strike="noStrike" baseline="0" dirty="0">
              <a:solidFill>
                <a:prstClr val="black"/>
              </a:solidFill>
              <a:latin typeface="Times New Roman" panose="02020603050405020304" pitchFamily="18" charset="0"/>
            </a:endParaRPr>
          </a:p>
          <a:p>
            <a:r>
              <a:rPr lang="ru-RU" sz="2000" dirty="0">
                <a:solidFill>
                  <a:prstClr val="black"/>
                </a:solidFill>
                <a:latin typeface="Times New Roman" panose="02020603050405020304" pitchFamily="18" charset="0"/>
              </a:rPr>
              <a:t>1.  </a:t>
            </a:r>
            <a:r>
              <a:rPr lang="ru-RU" sz="2000" b="1" dirty="0">
                <a:solidFill>
                  <a:prstClr val="black"/>
                </a:solidFill>
                <a:latin typeface="Times New Roman" panose="02020603050405020304" pitchFamily="18" charset="0"/>
              </a:rPr>
              <a:t>БЛАГОДАРЯ твоему совету </a:t>
            </a:r>
            <a:r>
              <a:rPr lang="ru-RU" sz="2000" dirty="0">
                <a:solidFill>
                  <a:prstClr val="black"/>
                </a:solidFill>
                <a:latin typeface="Times New Roman" panose="02020603050405020304" pitchFamily="18" charset="0"/>
              </a:rPr>
              <a:t>я принял правильное решение. (2)</a:t>
            </a:r>
            <a:endParaRPr lang="ru-RU" sz="2000" dirty="0">
              <a:solidFill>
                <a:schemeClr val="bg1">
                  <a:lumMod val="50000"/>
                </a:schemeClr>
              </a:solidFill>
              <a:latin typeface="Times New Roman" panose="02020603050405020304" pitchFamily="18" charset="0"/>
            </a:endParaRPr>
          </a:p>
          <a:p>
            <a:r>
              <a:rPr lang="ru-RU" sz="2000" dirty="0">
                <a:latin typeface="Times New Roman" panose="02020603050405020304" pitchFamily="18" charset="0"/>
              </a:rPr>
              <a:t>2. Туристам было трудно спускаться с горы </a:t>
            </a:r>
            <a:r>
              <a:rPr lang="ru-RU" sz="2000" b="1" dirty="0">
                <a:latin typeface="Times New Roman" panose="02020603050405020304" pitchFamily="18" charset="0"/>
              </a:rPr>
              <a:t>ИЗ-ЗА сильного ветра</a:t>
            </a:r>
            <a:r>
              <a:rPr lang="ru-RU" sz="2000" dirty="0">
                <a:latin typeface="Times New Roman" panose="02020603050405020304" pitchFamily="18" charset="0"/>
              </a:rPr>
              <a:t>.  (1)</a:t>
            </a:r>
          </a:p>
          <a:p>
            <a:r>
              <a:rPr lang="ru-RU" sz="2000" dirty="0">
                <a:latin typeface="Times New Roman" panose="02020603050405020304" pitchFamily="18" charset="0"/>
              </a:rPr>
              <a:t>3.  </a:t>
            </a:r>
            <a:r>
              <a:rPr lang="ru-RU" sz="2000" b="1" dirty="0">
                <a:latin typeface="Times New Roman" panose="02020603050405020304" pitchFamily="18" charset="0"/>
              </a:rPr>
              <a:t>ИЗ-ЗА тебя </a:t>
            </a:r>
            <a:r>
              <a:rPr lang="ru-RU" sz="2000" dirty="0">
                <a:latin typeface="Times New Roman" panose="02020603050405020304" pitchFamily="18" charset="0"/>
              </a:rPr>
              <a:t>я опоздал на лекцию. (1)</a:t>
            </a:r>
            <a:endParaRPr lang="ru-RU" sz="2000" i="1" dirty="0">
              <a:latin typeface="Times New Roman" panose="02020603050405020304" pitchFamily="18" charset="0"/>
            </a:endParaRPr>
          </a:p>
          <a:p>
            <a:r>
              <a:rPr lang="ru-RU" sz="2000" dirty="0">
                <a:latin typeface="Times New Roman" panose="02020603050405020304" pitchFamily="18" charset="0"/>
              </a:rPr>
              <a:t>4.  </a:t>
            </a:r>
            <a:r>
              <a:rPr lang="ru-RU" sz="2000" b="1" dirty="0">
                <a:latin typeface="Times New Roman" panose="02020603050405020304" pitchFamily="18" charset="0"/>
              </a:rPr>
              <a:t>ОТ горя </a:t>
            </a:r>
            <a:r>
              <a:rPr lang="ru-RU" sz="2000" dirty="0">
                <a:latin typeface="Times New Roman" panose="02020603050405020304" pitchFamily="18" charset="0"/>
              </a:rPr>
              <a:t>мать быстро постарела. (3)</a:t>
            </a:r>
          </a:p>
          <a:p>
            <a:r>
              <a:rPr lang="ru-RU" sz="2000" dirty="0">
                <a:latin typeface="Times New Roman" panose="02020603050405020304" pitchFamily="18" charset="0"/>
              </a:rPr>
              <a:t>5. Я купил этот учебник </a:t>
            </a:r>
            <a:r>
              <a:rPr lang="ru-RU" sz="2000" b="1" dirty="0">
                <a:latin typeface="Times New Roman" panose="02020603050405020304" pitchFamily="18" charset="0"/>
              </a:rPr>
              <a:t>ПО совету преподавателя</a:t>
            </a:r>
            <a:r>
              <a:rPr lang="ru-RU" sz="2000" dirty="0">
                <a:latin typeface="Times New Roman" panose="02020603050405020304" pitchFamily="18" charset="0"/>
              </a:rPr>
              <a:t>. (4Б)</a:t>
            </a:r>
          </a:p>
          <a:p>
            <a:r>
              <a:rPr lang="ru-RU" sz="2000" dirty="0">
                <a:latin typeface="Times New Roman" panose="02020603050405020304" pitchFamily="18" charset="0"/>
              </a:rPr>
              <a:t>6.  </a:t>
            </a:r>
            <a:r>
              <a:rPr lang="ru-RU" sz="2000" b="1" dirty="0">
                <a:latin typeface="Times New Roman" panose="02020603050405020304" pitchFamily="18" charset="0"/>
              </a:rPr>
              <a:t>ПО</a:t>
            </a:r>
            <a:r>
              <a:rPr lang="ru-RU" sz="2000" dirty="0">
                <a:latin typeface="Times New Roman" panose="02020603050405020304" pitchFamily="18" charset="0"/>
              </a:rPr>
              <a:t> </a:t>
            </a:r>
            <a:r>
              <a:rPr lang="ru-RU" sz="2000" b="1" dirty="0">
                <a:latin typeface="Times New Roman" panose="02020603050405020304" pitchFamily="18" charset="0"/>
              </a:rPr>
              <a:t>невнимательности</a:t>
            </a:r>
            <a:r>
              <a:rPr lang="ru-RU" sz="2000" dirty="0">
                <a:latin typeface="Times New Roman" panose="02020603050405020304" pitchFamily="18" charset="0"/>
              </a:rPr>
              <a:t> мы сели на другой автобус. (4А)</a:t>
            </a:r>
          </a:p>
          <a:p>
            <a:r>
              <a:rPr lang="ru-RU" sz="2000" dirty="0">
                <a:latin typeface="Times New Roman" panose="02020603050405020304" pitchFamily="18" charset="0"/>
              </a:rPr>
              <a:t>7.  </a:t>
            </a:r>
            <a:r>
              <a:rPr lang="ru-RU" sz="2000" b="1" dirty="0">
                <a:latin typeface="Times New Roman" panose="02020603050405020304" pitchFamily="18" charset="0"/>
              </a:rPr>
              <a:t>ИЗ-ЗА сильных дождей </a:t>
            </a:r>
            <a:r>
              <a:rPr lang="ru-RU" sz="2000" dirty="0">
                <a:latin typeface="Times New Roman" panose="02020603050405020304" pitchFamily="18" charset="0"/>
              </a:rPr>
              <a:t>началось наводнение. (1)/ </a:t>
            </a:r>
            <a:r>
              <a:rPr lang="ru-RU" sz="2000" b="1" dirty="0">
                <a:latin typeface="Times New Roman" panose="02020603050405020304" pitchFamily="18" charset="0"/>
              </a:rPr>
              <a:t>В результате/вследствие сильных дождей</a:t>
            </a:r>
            <a:r>
              <a:rPr lang="ru-RU" sz="2000" dirty="0">
                <a:latin typeface="Times New Roman" panose="02020603050405020304" pitchFamily="18" charset="0"/>
              </a:rPr>
              <a:t> … (5)</a:t>
            </a:r>
          </a:p>
          <a:p>
            <a:r>
              <a:rPr lang="ru-RU" sz="2000" dirty="0">
                <a:latin typeface="Times New Roman" panose="02020603050405020304" pitchFamily="18" charset="0"/>
              </a:rPr>
              <a:t>8. Он станет большим ученым </a:t>
            </a:r>
            <a:r>
              <a:rPr lang="ru-RU" sz="2000" b="1" dirty="0">
                <a:latin typeface="Times New Roman" panose="02020603050405020304" pitchFamily="18" charset="0"/>
              </a:rPr>
              <a:t>БЛАГОДАРЯ таланту и трудолюбию</a:t>
            </a:r>
            <a:r>
              <a:rPr lang="ru-RU" sz="2000" dirty="0">
                <a:latin typeface="Times New Roman" panose="02020603050405020304" pitchFamily="18" charset="0"/>
              </a:rPr>
              <a:t>. (2)</a:t>
            </a:r>
          </a:p>
          <a:p>
            <a:r>
              <a:rPr lang="ru-RU" sz="2000" dirty="0">
                <a:latin typeface="Times New Roman" panose="02020603050405020304" pitchFamily="18" charset="0"/>
              </a:rPr>
              <a:t>9. </a:t>
            </a:r>
            <a:r>
              <a:rPr lang="ru-RU" sz="2000" b="1" dirty="0">
                <a:latin typeface="Times New Roman" panose="02020603050405020304" pitchFamily="18" charset="0"/>
              </a:rPr>
              <a:t>ИЗ-ЗА рассеянности</a:t>
            </a:r>
            <a:r>
              <a:rPr lang="ru-RU" sz="2000" dirty="0">
                <a:latin typeface="Times New Roman" panose="02020603050405020304" pitchFamily="18" charset="0"/>
              </a:rPr>
              <a:t> студент потерял очки. (1) /</a:t>
            </a:r>
            <a:r>
              <a:rPr lang="ru-RU" sz="2000" b="1" dirty="0">
                <a:latin typeface="Times New Roman" panose="02020603050405020304" pitchFamily="18" charset="0"/>
              </a:rPr>
              <a:t> ПО рассеянности</a:t>
            </a:r>
            <a:r>
              <a:rPr lang="ru-RU" sz="2000" dirty="0">
                <a:latin typeface="Times New Roman" panose="02020603050405020304" pitchFamily="18" charset="0"/>
              </a:rPr>
              <a:t> студент потерял очки. (4А)</a:t>
            </a:r>
          </a:p>
          <a:p>
            <a:r>
              <a:rPr lang="ru-RU" sz="2000" dirty="0">
                <a:latin typeface="Times New Roman" panose="02020603050405020304" pitchFamily="18" charset="0"/>
              </a:rPr>
              <a:t>10.  </a:t>
            </a:r>
            <a:r>
              <a:rPr lang="ru-RU" sz="2000" b="1" dirty="0">
                <a:latin typeface="Times New Roman" panose="02020603050405020304" pitchFamily="18" charset="0"/>
              </a:rPr>
              <a:t>БЛАГОДАРЯ настойчивости и упорству </a:t>
            </a:r>
            <a:r>
              <a:rPr lang="ru-RU" sz="2000" dirty="0">
                <a:latin typeface="Times New Roman" panose="02020603050405020304" pitchFamily="18" charset="0"/>
              </a:rPr>
              <a:t>он достиг цели. (2)</a:t>
            </a:r>
          </a:p>
          <a:p>
            <a:r>
              <a:rPr lang="en-US" sz="2000" dirty="0">
                <a:latin typeface="Times New Roman" panose="02020603050405020304" pitchFamily="18" charset="0"/>
              </a:rPr>
              <a:t>1</a:t>
            </a:r>
            <a:r>
              <a:rPr lang="ru-RU" sz="2000" dirty="0">
                <a:latin typeface="Times New Roman" panose="02020603050405020304" pitchFamily="18" charset="0"/>
              </a:rPr>
              <a:t>1.  </a:t>
            </a:r>
            <a:r>
              <a:rPr lang="ru-RU" sz="2000" b="1" dirty="0">
                <a:latin typeface="Times New Roman" panose="02020603050405020304" pitchFamily="18" charset="0"/>
              </a:rPr>
              <a:t>ВСЛЕДСТВИЕ теракта / В СВЯЗИ С терактом </a:t>
            </a:r>
            <a:r>
              <a:rPr lang="ru-RU" sz="2000" dirty="0">
                <a:latin typeface="Times New Roman" panose="02020603050405020304" pitchFamily="18" charset="0"/>
              </a:rPr>
              <a:t>был усилен контроль на границе. (5)</a:t>
            </a:r>
          </a:p>
          <a:p>
            <a:r>
              <a:rPr lang="ru-RU" sz="2000" dirty="0">
                <a:latin typeface="Times New Roman" panose="02020603050405020304" pitchFamily="18" charset="0"/>
              </a:rPr>
              <a:t>12. Русские любят приглашать гостей в дом </a:t>
            </a:r>
            <a:r>
              <a:rPr lang="ru-RU" sz="2000" b="1" dirty="0">
                <a:latin typeface="Times New Roman" panose="02020603050405020304" pitchFamily="18" charset="0"/>
              </a:rPr>
              <a:t>ПО национальной традиции</a:t>
            </a:r>
            <a:r>
              <a:rPr lang="ru-RU" sz="2000" dirty="0">
                <a:latin typeface="Times New Roman" panose="02020603050405020304" pitchFamily="18" charset="0"/>
              </a:rPr>
              <a:t>. (4Б)</a:t>
            </a:r>
            <a:endParaRPr lang="ru-RU" sz="1200" b="0" i="1" u="none" strike="noStrike" baseline="0" dirty="0">
              <a:latin typeface="Times New Roman" panose="02020603050405020304" pitchFamily="18" charset="0"/>
            </a:endParaRPr>
          </a:p>
        </p:txBody>
      </p:sp>
    </p:spTree>
    <p:extLst>
      <p:ext uri="{BB962C8B-B14F-4D97-AF65-F5344CB8AC3E}">
        <p14:creationId xmlns:p14="http://schemas.microsoft.com/office/powerpoint/2010/main" val="3521078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12000">
              <a:srgbClr val="CAE8AA"/>
            </a:gs>
            <a:gs pos="30000">
              <a:srgbClr val="FFFFF7"/>
            </a:gs>
            <a:gs pos="60000">
              <a:srgbClr val="C0FCC0"/>
            </a:gs>
            <a:gs pos="96000">
              <a:schemeClr val="accent5">
                <a:lumMod val="40000"/>
                <a:lumOff val="60000"/>
              </a:schemeClr>
            </a:gs>
          </a:gsLst>
          <a:lin ang="5400000" scaled="1"/>
        </a:gradFill>
        <a:effectLst/>
      </p:bgPr>
    </p:bg>
    <p:spTree>
      <p:nvGrpSpPr>
        <p:cNvPr id="1" name="">
          <a:extLst>
            <a:ext uri="{FF2B5EF4-FFF2-40B4-BE49-F238E27FC236}">
              <a16:creationId xmlns:a16="http://schemas.microsoft.com/office/drawing/2014/main" id="{8954B045-9C32-9D10-1900-EAF45461271F}"/>
            </a:ext>
          </a:extLst>
        </p:cNvPr>
        <p:cNvGrpSpPr/>
        <p:nvPr/>
      </p:nvGrpSpPr>
      <p:grpSpPr>
        <a:xfrm>
          <a:off x="0" y="0"/>
          <a:ext cx="0" cy="0"/>
          <a:chOff x="0" y="0"/>
          <a:chExt cx="0" cy="0"/>
        </a:xfrm>
      </p:grpSpPr>
      <p:sp>
        <p:nvSpPr>
          <p:cNvPr id="5" name="Заголовок 1">
            <a:extLst>
              <a:ext uri="{FF2B5EF4-FFF2-40B4-BE49-F238E27FC236}">
                <a16:creationId xmlns:a16="http://schemas.microsoft.com/office/drawing/2014/main" id="{AD481795-BDD1-BAF3-CBDC-87576A5AA007}"/>
              </a:ext>
            </a:extLst>
          </p:cNvPr>
          <p:cNvSpPr txBox="1">
            <a:spLocks/>
          </p:cNvSpPr>
          <p:nvPr/>
        </p:nvSpPr>
        <p:spPr>
          <a:xfrm>
            <a:off x="0" y="0"/>
            <a:ext cx="12192000" cy="72353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0" normalizeH="0" baseline="0" noProof="0" dirty="0">
                <a:ln>
                  <a:noFill/>
                </a:ln>
                <a:solidFill>
                  <a:srgbClr val="70AD47">
                    <a:lumMod val="50000"/>
                  </a:srgbClr>
                </a:solidFill>
                <a:effectLst/>
                <a:uLnTx/>
                <a:uFillTx/>
                <a:latin typeface="Batang" panose="02030600000101010101" pitchFamily="18" charset="-127"/>
                <a:ea typeface="Batang" panose="02030600000101010101" pitchFamily="18" charset="-127"/>
                <a:cs typeface="+mj-cs"/>
              </a:rPr>
              <a:t>Выражение причинно-следственных отношений</a:t>
            </a:r>
          </a:p>
        </p:txBody>
      </p:sp>
      <p:sp>
        <p:nvSpPr>
          <p:cNvPr id="4" name="TextBox 3">
            <a:extLst>
              <a:ext uri="{FF2B5EF4-FFF2-40B4-BE49-F238E27FC236}">
                <a16:creationId xmlns:a16="http://schemas.microsoft.com/office/drawing/2014/main" id="{F732D648-56F8-D889-EFD1-01DBDB738E13}"/>
              </a:ext>
            </a:extLst>
          </p:cNvPr>
          <p:cNvSpPr txBox="1"/>
          <p:nvPr/>
        </p:nvSpPr>
        <p:spPr>
          <a:xfrm>
            <a:off x="3856383" y="643631"/>
            <a:ext cx="3796747" cy="481094"/>
          </a:xfrm>
          <a:prstGeom prst="rect">
            <a:avLst/>
          </a:prstGeom>
          <a:noFill/>
        </p:spPr>
        <p:txBody>
          <a:bodyPr wrap="square">
            <a:spAutoFit/>
          </a:bodyPr>
          <a:lstStyle/>
          <a:p>
            <a:pPr>
              <a:lnSpc>
                <a:spcPct val="107000"/>
              </a:lnSpc>
              <a:spcAft>
                <a:spcPts val="800"/>
              </a:spcAft>
              <a:tabLst>
                <a:tab pos="581025" algn="l"/>
              </a:tabLst>
            </a:pPr>
            <a:r>
              <a:rPr lang="ru-RU" sz="2400" dirty="0">
                <a:solidFill>
                  <a:schemeClr val="accent1">
                    <a:lumMod val="50000"/>
                  </a:schemeClr>
                </a:solidFill>
                <a:effectLst>
                  <a:outerShdw blurRad="38100" dist="38100" dir="2700000" algn="tl">
                    <a:srgbClr val="000000">
                      <a:alpha val="43137"/>
                    </a:srgbClr>
                  </a:outerShdw>
                </a:effectLst>
                <a:latin typeface="Courier New" panose="02070309020205020404" pitchFamily="49" charset="0"/>
                <a:cs typeface="Times New Roman" panose="02020603050405020304" pitchFamily="18" charset="0"/>
              </a:rPr>
              <a:t>Простое предложение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8B2DF842-D915-E765-C0DF-3F7F18EBE84A}"/>
              </a:ext>
            </a:extLst>
          </p:cNvPr>
          <p:cNvSpPr txBox="1"/>
          <p:nvPr/>
        </p:nvSpPr>
        <p:spPr>
          <a:xfrm>
            <a:off x="177734" y="1098055"/>
            <a:ext cx="12014266" cy="5293757"/>
          </a:xfrm>
          <a:prstGeom prst="rect">
            <a:avLst/>
          </a:prstGeom>
          <a:noFill/>
        </p:spPr>
        <p:txBody>
          <a:bodyPr wrap="square">
            <a:spAutoFit/>
          </a:bodyPr>
          <a:lstStyle/>
          <a:p>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1.  Укажите на причину, употребив подходящий по смыслу союз </a:t>
            </a: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из-за, благодаря, от, по, </a:t>
            </a:r>
            <a:b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br>
            <a:r>
              <a:rPr lang="ru-RU" sz="2000" b="1" i="1"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в связи с </a:t>
            </a:r>
            <a:r>
              <a:rPr lang="ru-RU" sz="2000" i="0" u="none" strike="noStrike" baseline="0" dirty="0">
                <a:solidFill>
                  <a:prstClr val="black"/>
                </a:solidFill>
                <a:effectLst>
                  <a:outerShdw blurRad="38100" dist="38100" dir="2700000" algn="tl">
                    <a:srgbClr val="000000">
                      <a:alpha val="43137"/>
                    </a:srgbClr>
                  </a:outerShdw>
                </a:effectLst>
                <a:latin typeface="Arial" panose="020B0604020202020204" pitchFamily="34" charset="0"/>
              </a:rPr>
              <a:t>и слова в скобках в правильной форме.</a:t>
            </a:r>
            <a:endParaRPr lang="ru-RU" sz="1800" i="0" u="none" strike="noStrike" baseline="0" dirty="0">
              <a:solidFill>
                <a:prstClr val="black"/>
              </a:solidFill>
              <a:effectLst>
                <a:outerShdw blurRad="38100" dist="38100" dir="2700000" algn="tl">
                  <a:srgbClr val="000000">
                    <a:alpha val="43137"/>
                  </a:srgbClr>
                </a:outerShdw>
              </a:effectLst>
              <a:latin typeface="Times New Roman" panose="02020603050405020304" pitchFamily="18" charset="0"/>
            </a:endParaRPr>
          </a:p>
          <a:p>
            <a:endParaRPr lang="ru-RU" sz="1800" b="0" i="0" u="none" strike="noStrike" baseline="0" dirty="0">
              <a:solidFill>
                <a:prstClr val="black"/>
              </a:solidFill>
              <a:latin typeface="Times New Roman" panose="02020603050405020304" pitchFamily="18" charset="0"/>
            </a:endParaRPr>
          </a:p>
          <a:p>
            <a:r>
              <a:rPr lang="ru-RU" sz="2000" b="0" i="1" u="none" strike="noStrike" baseline="0" dirty="0">
                <a:latin typeface="Times New Roman" panose="02020603050405020304" pitchFamily="18" charset="0"/>
              </a:rPr>
              <a:t>Совет моей мамы</a:t>
            </a:r>
          </a:p>
          <a:p>
            <a:r>
              <a:rPr lang="ru-RU" sz="2000" i="1" dirty="0">
                <a:latin typeface="Times New Roman" panose="02020603050405020304" pitchFamily="18" charset="0"/>
              </a:rPr>
              <a:t>БЛАГОДАРЯ: Благодаря совету моей мамы я решила задачу / выполнила задание.</a:t>
            </a:r>
          </a:p>
          <a:p>
            <a:r>
              <a:rPr lang="ru-RU" sz="2000" b="0" i="1" u="none" strike="noStrike" baseline="0" dirty="0">
                <a:latin typeface="Times New Roman" panose="02020603050405020304" pitchFamily="18" charset="0"/>
              </a:rPr>
              <a:t>ПО: По совету моей мамы я решила пойти в кино.</a:t>
            </a:r>
          </a:p>
          <a:p>
            <a:endParaRPr lang="ru-RU" sz="2000" i="1" dirty="0">
              <a:latin typeface="Times New Roman" panose="02020603050405020304" pitchFamily="18" charset="0"/>
            </a:endParaRPr>
          </a:p>
          <a:p>
            <a:r>
              <a:rPr lang="ru-RU" sz="2000" b="0" i="1" u="none" strike="noStrike" baseline="0" dirty="0">
                <a:latin typeface="Times New Roman" panose="02020603050405020304" pitchFamily="18" charset="0"/>
              </a:rPr>
              <a:t>Глупость</a:t>
            </a:r>
          </a:p>
          <a:p>
            <a:r>
              <a:rPr lang="ru-RU" sz="2000" i="1" dirty="0">
                <a:latin typeface="Times New Roman" panose="02020603050405020304" pitchFamily="18" charset="0"/>
              </a:rPr>
              <a:t>ИЗ-ЗА (</a:t>
            </a:r>
            <a:r>
              <a:rPr lang="en-US" sz="2000" i="1" dirty="0">
                <a:latin typeface="Times New Roman" panose="02020603050405020304" pitchFamily="18" charset="0"/>
              </a:rPr>
              <a:t>Sb1=Sb2)</a:t>
            </a:r>
            <a:r>
              <a:rPr lang="ru-RU" sz="2000" i="1" dirty="0">
                <a:latin typeface="Times New Roman" panose="02020603050405020304" pitchFamily="18" charset="0"/>
              </a:rPr>
              <a:t>: Из-за моей глупости мы пропустили восход солнца.</a:t>
            </a:r>
          </a:p>
          <a:p>
            <a:r>
              <a:rPr lang="ru-RU" sz="2000" b="0" i="1" u="none" strike="noStrike" baseline="0" dirty="0">
                <a:latin typeface="Times New Roman" panose="02020603050405020304" pitchFamily="18" charset="0"/>
              </a:rPr>
              <a:t>ПО </a:t>
            </a:r>
            <a:r>
              <a:rPr lang="ru-RU" sz="2000" i="1" dirty="0">
                <a:latin typeface="Times New Roman" panose="02020603050405020304" pitchFamily="18" charset="0"/>
              </a:rPr>
              <a:t>(</a:t>
            </a:r>
            <a:r>
              <a:rPr lang="en-US" sz="2000" i="1" dirty="0">
                <a:latin typeface="Times New Roman" panose="02020603050405020304" pitchFamily="18" charset="0"/>
              </a:rPr>
              <a:t>Sb1=Sb2)</a:t>
            </a:r>
            <a:r>
              <a:rPr lang="ru-RU" sz="2000" i="1" dirty="0">
                <a:latin typeface="Times New Roman" panose="02020603050405020304" pitchFamily="18" charset="0"/>
              </a:rPr>
              <a:t>: По своей/собственной глупости я потеряла свою сумку в автобусе.</a:t>
            </a:r>
          </a:p>
          <a:p>
            <a:endParaRPr lang="ru-RU" sz="2000" b="0" i="1" u="none" strike="noStrike" baseline="0" dirty="0">
              <a:latin typeface="Times New Roman" panose="02020603050405020304" pitchFamily="18" charset="0"/>
            </a:endParaRPr>
          </a:p>
          <a:p>
            <a:endParaRPr lang="ru-RU" sz="2000" b="0" i="1" u="none" strike="noStrike" baseline="0" dirty="0">
              <a:latin typeface="Times New Roman" panose="02020603050405020304" pitchFamily="18" charset="0"/>
            </a:endParaRPr>
          </a:p>
          <a:p>
            <a:pPr marL="457200" indent="-457200">
              <a:buAutoNum type="arabicPeriod"/>
            </a:pPr>
            <a:r>
              <a:rPr lang="ru-RU" sz="2000" dirty="0">
                <a:latin typeface="Times New Roman" panose="02020603050405020304" pitchFamily="18" charset="0"/>
              </a:rPr>
              <a:t>Субъекты разные. Итог по оценке говорящего хороший. Указано промежуточное действие. (имплицитная положительная оценка)</a:t>
            </a:r>
          </a:p>
          <a:p>
            <a:pPr marL="457200" indent="-457200">
              <a:buFontTx/>
              <a:buAutoNum type="arabicPeriod"/>
            </a:pPr>
            <a:r>
              <a:rPr lang="ru-RU" sz="2000" dirty="0">
                <a:latin typeface="Times New Roman" panose="02020603050405020304" pitchFamily="18" charset="0"/>
              </a:rPr>
              <a:t>Субъекты разные. Итог хороший. Указан положительный итог. (эксплицитная положительная оценка)</a:t>
            </a:r>
          </a:p>
          <a:p>
            <a:pPr marL="457200" indent="-457200">
              <a:buFontTx/>
              <a:buAutoNum type="arabicPeriod"/>
            </a:pPr>
            <a:r>
              <a:rPr lang="ru-RU" sz="2000" dirty="0">
                <a:latin typeface="Times New Roman" panose="02020603050405020304" pitchFamily="18" charset="0"/>
              </a:rPr>
              <a:t>Субъект один. Итог отрицательный.</a:t>
            </a:r>
          </a:p>
          <a:p>
            <a:pPr marL="457200" indent="-457200">
              <a:buFontTx/>
              <a:buAutoNum type="arabicPeriod"/>
            </a:pPr>
            <a:r>
              <a:rPr lang="ru-RU" sz="2000" dirty="0">
                <a:latin typeface="Times New Roman" panose="02020603050405020304" pitchFamily="18" charset="0"/>
              </a:rPr>
              <a:t>Вины субъекта в происходящем нет. Причина внешняя.</a:t>
            </a:r>
            <a:endParaRPr lang="ru-RU" sz="2000" b="0" u="none" strike="noStrike" baseline="0" dirty="0">
              <a:latin typeface="Times New Roman" panose="02020603050405020304" pitchFamily="18" charset="0"/>
            </a:endParaRPr>
          </a:p>
        </p:txBody>
      </p:sp>
      <p:cxnSp>
        <p:nvCxnSpPr>
          <p:cNvPr id="6" name="Прямая соединительная линия 5">
            <a:extLst>
              <a:ext uri="{FF2B5EF4-FFF2-40B4-BE49-F238E27FC236}">
                <a16:creationId xmlns:a16="http://schemas.microsoft.com/office/drawing/2014/main" id="{97713E1A-40E3-5019-CCDF-681FD27D3477}"/>
              </a:ext>
            </a:extLst>
          </p:cNvPr>
          <p:cNvCxnSpPr>
            <a:cxnSpLocks/>
          </p:cNvCxnSpPr>
          <p:nvPr/>
        </p:nvCxnSpPr>
        <p:spPr>
          <a:xfrm flipH="1">
            <a:off x="1524000" y="3429000"/>
            <a:ext cx="137160" cy="3657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2304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id="{4188B93B-3198-E571-45A9-DEBB2ED2788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530087" y="1073555"/>
            <a:ext cx="11131826" cy="5218592"/>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solidFill>
                  <a:srgbClr val="00487E"/>
                </a:solidFill>
              </a:rPr>
              <a:t>7</a:t>
            </a:r>
            <a:r>
              <a:rPr lang="ru-RU" sz="4800" b="1" dirty="0">
                <a:solidFill>
                  <a:srgbClr val="00487E"/>
                </a:solidFill>
              </a:rPr>
              <a:t> апреля 2025 года</a:t>
            </a:r>
          </a:p>
          <a:p>
            <a:pPr algn="l"/>
            <a:endParaRPr lang="ru-RU" sz="1400" dirty="0"/>
          </a:p>
          <a:p>
            <a:pPr algn="l"/>
            <a:r>
              <a:rPr lang="ru-RU" sz="3600" dirty="0"/>
              <a:t>Баско, урок 8 (стр. 111—117).</a:t>
            </a:r>
          </a:p>
          <a:p>
            <a:pPr algn="l"/>
            <a:r>
              <a:rPr lang="ru-RU" sz="3600" dirty="0"/>
              <a:t> 1. Прочитайте текст, ответьте на вопросы.</a:t>
            </a:r>
          </a:p>
          <a:p>
            <a:pPr algn="l"/>
            <a:r>
              <a:rPr lang="ru-RU" sz="3600" dirty="0"/>
              <a:t> 2. Выполните лексические задания после текста (2—7).</a:t>
            </a:r>
          </a:p>
          <a:p>
            <a:pPr algn="l"/>
            <a:r>
              <a:rPr lang="ru-RU" sz="3600" dirty="0"/>
              <a:t> 3. Повторите падежные формы существительных (8).</a:t>
            </a:r>
          </a:p>
          <a:p>
            <a:pPr algn="l"/>
            <a:r>
              <a:rPr lang="ru-RU" sz="3600" dirty="0"/>
              <a:t> 4. Задание 11 (стр. 117) — подготовьте связный рассказ, используя данные вопросы.</a:t>
            </a:r>
          </a:p>
        </p:txBody>
      </p:sp>
    </p:spTree>
    <p:extLst>
      <p:ext uri="{BB962C8B-B14F-4D97-AF65-F5344CB8AC3E}">
        <p14:creationId xmlns:p14="http://schemas.microsoft.com/office/powerpoint/2010/main" val="401422430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2879</TotalTime>
  <Words>6110</Words>
  <Application>Microsoft Office PowerPoint</Application>
  <PresentationFormat>Широкоэкранный</PresentationFormat>
  <Paragraphs>578</Paragraphs>
  <Slides>39</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39</vt:i4>
      </vt:variant>
    </vt:vector>
  </HeadingPairs>
  <TitlesOfParts>
    <vt:vector size="49" baseType="lpstr">
      <vt:lpstr>Batang</vt:lpstr>
      <vt:lpstr>Arial</vt:lpstr>
      <vt:lpstr>Arial Black</vt:lpstr>
      <vt:lpstr>Calibri</vt:lpstr>
      <vt:lpstr>Calibri Light</vt:lpstr>
      <vt:lpstr>Courier New</vt:lpstr>
      <vt:lpstr>Symbol</vt:lpstr>
      <vt:lpstr>Times New Roman</vt:lpstr>
      <vt:lpstr>Тема Office</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Гусева</dc:creator>
  <cp:lastModifiedBy>Гусева</cp:lastModifiedBy>
  <cp:revision>59</cp:revision>
  <dcterms:created xsi:type="dcterms:W3CDTF">2023-10-31T12:26:48Z</dcterms:created>
  <dcterms:modified xsi:type="dcterms:W3CDTF">2025-03-31T18:28:14Z</dcterms:modified>
</cp:coreProperties>
</file>