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75"/>
  </p:notesMasterIdLst>
  <p:sldIdLst>
    <p:sldId id="256" r:id="rId3"/>
    <p:sldId id="1163" r:id="rId4"/>
    <p:sldId id="1162" r:id="rId5"/>
    <p:sldId id="1154" r:id="rId6"/>
    <p:sldId id="600" r:id="rId7"/>
    <p:sldId id="882" r:id="rId8"/>
    <p:sldId id="883" r:id="rId9"/>
    <p:sldId id="1158" r:id="rId10"/>
    <p:sldId id="890" r:id="rId11"/>
    <p:sldId id="891" r:id="rId12"/>
    <p:sldId id="892" r:id="rId13"/>
    <p:sldId id="896" r:id="rId14"/>
    <p:sldId id="897" r:id="rId15"/>
    <p:sldId id="898" r:id="rId16"/>
    <p:sldId id="899" r:id="rId17"/>
    <p:sldId id="900" r:id="rId18"/>
    <p:sldId id="895" r:id="rId19"/>
    <p:sldId id="901" r:id="rId20"/>
    <p:sldId id="902" r:id="rId21"/>
    <p:sldId id="903" r:id="rId22"/>
    <p:sldId id="904" r:id="rId23"/>
    <p:sldId id="894" r:id="rId24"/>
    <p:sldId id="905" r:id="rId25"/>
    <p:sldId id="906" r:id="rId26"/>
    <p:sldId id="909" r:id="rId27"/>
    <p:sldId id="907" r:id="rId28"/>
    <p:sldId id="908" r:id="rId29"/>
    <p:sldId id="910" r:id="rId30"/>
    <p:sldId id="893" r:id="rId31"/>
    <p:sldId id="912" r:id="rId32"/>
    <p:sldId id="914" r:id="rId33"/>
    <p:sldId id="915" r:id="rId34"/>
    <p:sldId id="916" r:id="rId35"/>
    <p:sldId id="913" r:id="rId36"/>
    <p:sldId id="917" r:id="rId37"/>
    <p:sldId id="918" r:id="rId38"/>
    <p:sldId id="919" r:id="rId39"/>
    <p:sldId id="920" r:id="rId40"/>
    <p:sldId id="911" r:id="rId41"/>
    <p:sldId id="921" r:id="rId42"/>
    <p:sldId id="922" r:id="rId43"/>
    <p:sldId id="923" r:id="rId44"/>
    <p:sldId id="924" r:id="rId45"/>
    <p:sldId id="926" r:id="rId46"/>
    <p:sldId id="927" r:id="rId47"/>
    <p:sldId id="928" r:id="rId48"/>
    <p:sldId id="929" r:id="rId49"/>
    <p:sldId id="930" r:id="rId50"/>
    <p:sldId id="931" r:id="rId51"/>
    <p:sldId id="925" r:id="rId52"/>
    <p:sldId id="932" r:id="rId53"/>
    <p:sldId id="933" r:id="rId54"/>
    <p:sldId id="934" r:id="rId55"/>
    <p:sldId id="935" r:id="rId56"/>
    <p:sldId id="936" r:id="rId57"/>
    <p:sldId id="937" r:id="rId58"/>
    <p:sldId id="940" r:id="rId59"/>
    <p:sldId id="942" r:id="rId60"/>
    <p:sldId id="943" r:id="rId61"/>
    <p:sldId id="944" r:id="rId62"/>
    <p:sldId id="945" r:id="rId63"/>
    <p:sldId id="946" r:id="rId64"/>
    <p:sldId id="941" r:id="rId65"/>
    <p:sldId id="947" r:id="rId66"/>
    <p:sldId id="948" r:id="rId67"/>
    <p:sldId id="949" r:id="rId68"/>
    <p:sldId id="950" r:id="rId69"/>
    <p:sldId id="951" r:id="rId70"/>
    <p:sldId id="889" r:id="rId71"/>
    <p:sldId id="1159" r:id="rId72"/>
    <p:sldId id="1257" r:id="rId73"/>
    <p:sldId id="1160" r:id="rId7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усева" initials="Е. В." lastIdx="1" clrIdx="0">
    <p:extLst>
      <p:ext uri="{19B8F6BF-5375-455C-9EA6-DF929625EA0E}">
        <p15:presenceInfo xmlns:p15="http://schemas.microsoft.com/office/powerpoint/2012/main" userId="Гусев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CACD"/>
    <a:srgbClr val="F4B2D1"/>
    <a:srgbClr val="EAD1BA"/>
    <a:srgbClr val="749BFC"/>
    <a:srgbClr val="FEE5DD"/>
    <a:srgbClr val="BCF098"/>
    <a:srgbClr val="CFD5EA"/>
    <a:srgbClr val="D6F6C0"/>
    <a:srgbClr val="E5CCB1"/>
    <a:srgbClr val="FDD3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53" autoAdjust="0"/>
    <p:restoredTop sz="85096" autoAdjust="0"/>
  </p:normalViewPr>
  <p:slideViewPr>
    <p:cSldViewPr snapToGrid="0">
      <p:cViewPr varScale="1">
        <p:scale>
          <a:sx n="63" d="100"/>
          <a:sy n="63" d="100"/>
        </p:scale>
        <p:origin x="86" y="3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theme" Target="theme/theme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commentAuthors" Target="commentAuthor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8F68DB-0702-475E-8DD9-02C36196BA50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0CAC0-75CA-4492-802E-05242BD795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2811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B14198-FF43-42C2-8A1C-332B4B67F1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48075F1-0165-4A76-B99E-098B8DFD73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A1C264-2DC8-4969-8265-01E386973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24.03.2025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5B609D-FA39-4ADC-99B6-70C6C0967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08EFEFA-D9DB-401A-BF6B-D38C13FEB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5801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0E6B22-44FA-49A8-8E7B-BB5FE1627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A3DFB9-9DD5-4872-8182-256F03961B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8669BC-B49E-4E43-9F36-55989A189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24.03.2025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34318F-BF55-4907-839B-256ADF3DF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BCC612F-25E7-4CE4-BE8A-5BA8EE7A2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5556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714EBE-8C9F-4485-B979-81002B19F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0A87CA4-C752-4059-AAE0-4601C5CAD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DCBAD4-6BA2-4253-80B5-2F5BE8AF8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24.03.2025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E2CE19-0135-42BD-996C-11E1147E2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EDBB46-B6DF-4280-B4AB-ED7BD0272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6076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CB953A-2FDC-4BE5-876E-E2C594EE8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C4DF32-F905-413F-B0B8-41473437F4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811D6AF-F1B5-4CC7-A741-8EBE1D7DBD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91CD605-2BC1-4129-AEE8-E774F611B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24.03.2025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24F2319-2A40-4984-8574-5FEB7CAD0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D9C40D7-5BAF-4270-8CE1-6303653B6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0173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D84EEC-DCCF-45A6-882F-BCA0C1D13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847E649-1310-4F3F-9FD2-005B381639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D44D03C-F10E-43A9-A116-8EA3FA7BBF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0239B4A-666C-4579-90A7-A9664C5CC3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96330B4-A370-4F8B-A9A4-F8A3EE6644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0EA78D1-03C4-4BAD-8550-DDA8DC66D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24.03.2025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47B3121-6647-4C32-BCA1-60CC95218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017F065-06C2-4159-ADA1-34B048330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1359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B4D12F-E62C-433F-AA1E-14241D92D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34E0F16-3E5B-47D7-A845-78D5B4AEA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24.03.2025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D1D54F8-A16B-405F-A2BD-050A22E17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AE257A7-719A-4F8F-AE0A-2D6EB331D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6553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D7AA893-0166-4675-9604-75B955165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24.03.2025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1FA7D23-6A09-44B4-8568-15E194B7C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489DC2C-CD86-45BF-A10D-8DA3D0F83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157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734B5D-22D6-44FA-A24C-A7B078D62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2A7DBB-3B22-4E83-B579-4EBB40A627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3E53DC5-860C-4259-8C1A-27135515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71A56BA-EC1C-4253-A981-3AD3D75D3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24.03.2025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C4126DA-C43F-4D66-BA63-EAC1C2D51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91BAECF-E405-464B-AA37-779F412C0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2082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628AB4-2AC7-4329-9771-C2BD3F73E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43CD201-6119-42B3-91C7-6D4C4B410F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C211200-E56D-47CD-B918-48ECC50107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E4EC426-977F-40E6-8B80-8F41F452E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24.03.2025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458586B-5C1B-4211-A541-797EE66B2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5CB118D-5EDA-4429-A205-625DEDE67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76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113A95-397F-4583-A8B6-1C6168FAC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09F7A88-4F17-4CB4-9D01-9D6BCB1217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55F725-3FC7-48D4-BC1D-FE05D184B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24.03.2025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0EA37A-597E-4514-B52D-4409C3662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6698EC-E5E0-4DA0-805A-F7014EB9B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9122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BED0AD1-C749-461F-A7F1-F50BAD3CAF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8A3A140-F8D1-4661-80A6-620FDED0F3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BA225AF-7050-4EAE-BC74-6A93F349E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24.03.2025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CDC3CC-9E55-42FA-9DD3-7C8C0CACD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69F6DD-4743-4EF2-8104-26E27FF9B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39084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E3A0E9-9D73-0060-E382-7B5DF9F7C6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FE10186-B984-285B-20A9-21A3444D4F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AFB9D7-14C0-DB32-4CD4-C7E83A11E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FF82C48-E859-E4A9-7053-D6E74C160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EBC6C6A-786D-0422-9B7B-808539E70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63582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96E31F-9E96-2747-3A3F-33602BECB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1348D4-9284-7C7E-4EF0-60DBEE14AB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74EA98-BFC1-C290-8A6D-12F88034F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215CBB-D2D1-C2A4-E771-1E216841E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37ECF25-EE40-40B6-6EC3-784DDC27B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64229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692E4D-3497-7F46-BFEF-E9F6D41D1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32A4CBF-18BD-CC78-4660-E79CD91E51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6EF54E-9D03-321A-4619-995CECD86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90C5356-0DCC-AE4C-CB4B-2328B9878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FE6B54-2E11-A8FE-CF29-8F4639D15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80834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482387-3D64-B2C5-9799-BD49F959B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656733-097E-B79A-ED46-B47C11DCB8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269B442-AF22-BEAD-0CEE-23F3CAF712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A4440C6-7240-63DE-CF30-1B8DBE684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F751936-8E0D-A06C-F44C-72AC6F607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14D187C-2B4E-C1E6-7A2F-6BED7C6BE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9922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9B18CA-F23D-966F-EDAE-81C3E9971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59131F-874B-2A0E-87D3-8DB94A47B8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3CB1CE4-EAD9-0A66-6AF3-7F68FABBBA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746BB8D-35D3-A931-AEDE-0F2FD04FB9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29A2D63-A465-E1F4-F596-9D474D995E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5C49EFA-49E9-AF37-4748-470295DFA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A5BFDD3-E481-605A-D835-189A46629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11D72C4-A035-CCB3-8721-C07D0347E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94153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DFDFB8-9DA7-FA18-28AE-409841ABB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C32D5BB-622C-2888-9CC6-A4A88C62D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D3C7475-CE8D-1E67-FC45-9AEA10836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79C0533-2DCA-8FD0-E1C7-FA06D932C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76185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AEC3F24-D79B-6AEA-5ACB-4E01DF6A6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4EA2D3C-E8AB-F923-A69E-C12D1F9F6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F547E46-FC3B-E754-03C9-25787A1E3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2931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5E47B6-7937-84A0-B787-9A95A960C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D5F2C9-BB15-6517-7B6D-11F34A6BEC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83DD8F5-CCC8-29A3-3276-8E057D0F9F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76236A3-CC14-384D-A12E-6559735E3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6BA6A5B-7E85-7C87-1C5E-85E64D497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5863575-F67A-A9EE-7FD1-FAFEFE063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98043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F4479B-FA30-AC1A-FC53-4F5ABCA9A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528CE85-E5E4-27F1-B46D-3C4C5EBBE4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8606D2D-0BBE-BD95-081C-E5D3CEEF5E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1C2A32B-4E77-2AC9-C63B-74F5735C3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F14223C-3AB3-41F2-2B8E-036368BEB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03EFD38-0F53-920F-9323-E60E27610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602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6158F8-96FB-1EA7-EFE8-74E7A741C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8448837-9C53-6D83-8726-28C8AE2497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DC1EF8C-866B-2665-DB21-4B9571F1A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A1A758-7D75-3485-2380-E62ABF6BE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1B4AF53-45B2-2B20-24BF-8DF2247F9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32290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73CD076-6D41-0707-4316-39A6F7E728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1B8ACD0-DFEE-3546-122F-4F62FE0697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0C03E7-9D05-8FC8-6B21-A847369F3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CAC144A-D8DB-58A3-442E-C738412F2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6E0190-A2EC-BDEA-0416-7AA7D32D3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496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42E459-D29C-4A17-BB3D-B306ADBD6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122AD0-9756-4183-9B5D-20093C2420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BD3439-76CA-4CCF-9B26-63058BCCBA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55DB8-9FC6-4630-879A-BA4A1977F5D3}" type="datetimeFigureOut">
              <a:rPr lang="ru-RU" smtClean="0"/>
              <a:t>24.03.2025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A39940-40C7-4F89-988F-DFFA708F63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DCF00C-F30C-44ED-9332-5273EA8CBA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8885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E8118C-B957-F76F-61F9-95B63A81F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7EF9ABF-7D26-D461-729E-A61D476EC6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BA650BC-3212-CF47-25EC-33780F2C5C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739224-4E9A-4B5C-B360-15769A09E6D3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280DACE-5E2A-5FF4-D26C-31373B2515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8828FF-A0C9-3C78-D77C-EA42F8A81A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0601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297617"/>
            <a:ext cx="9144000" cy="5218592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r>
              <a:rPr lang="ru-RU" sz="4400" b="1" dirty="0">
                <a:solidFill>
                  <a:srgbClr val="0070C0"/>
                </a:solidFill>
              </a:rPr>
              <a:t>24 марта 2025 года</a:t>
            </a:r>
          </a:p>
          <a:p>
            <a:r>
              <a:rPr lang="ru-RU" sz="4400" b="1" dirty="0">
                <a:solidFill>
                  <a:srgbClr val="002060"/>
                </a:solidFill>
              </a:rPr>
              <a:t>17:30—19:00—</a:t>
            </a:r>
            <a:r>
              <a:rPr lang="en-US" sz="4400" b="1" dirty="0">
                <a:solidFill>
                  <a:srgbClr val="002060"/>
                </a:solidFill>
              </a:rPr>
              <a:t>2</a:t>
            </a:r>
            <a:r>
              <a:rPr lang="ru-RU" sz="4400" b="1" dirty="0">
                <a:solidFill>
                  <a:srgbClr val="002060"/>
                </a:solidFill>
              </a:rPr>
              <a:t>2:00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5BA55518-5D09-26EB-59FF-086A963351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7953136"/>
              </p:ext>
            </p:extLst>
          </p:nvPr>
        </p:nvGraphicFramePr>
        <p:xfrm>
          <a:off x="3039121" y="2637511"/>
          <a:ext cx="6342873" cy="38032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387">
                  <a:extLst>
                    <a:ext uri="{9D8B030D-6E8A-4147-A177-3AD203B41FA5}">
                      <a16:colId xmlns:a16="http://schemas.microsoft.com/office/drawing/2014/main" val="2160995786"/>
                    </a:ext>
                  </a:extLst>
                </a:gridCol>
                <a:gridCol w="1769897">
                  <a:extLst>
                    <a:ext uri="{9D8B030D-6E8A-4147-A177-3AD203B41FA5}">
                      <a16:colId xmlns:a16="http://schemas.microsoft.com/office/drawing/2014/main" val="3468181548"/>
                    </a:ext>
                  </a:extLst>
                </a:gridCol>
                <a:gridCol w="538620">
                  <a:extLst>
                    <a:ext uri="{9D8B030D-6E8A-4147-A177-3AD203B41FA5}">
                      <a16:colId xmlns:a16="http://schemas.microsoft.com/office/drawing/2014/main" val="3199610148"/>
                    </a:ext>
                  </a:extLst>
                </a:gridCol>
                <a:gridCol w="1039660">
                  <a:extLst>
                    <a:ext uri="{9D8B030D-6E8A-4147-A177-3AD203B41FA5}">
                      <a16:colId xmlns:a16="http://schemas.microsoft.com/office/drawing/2014/main" val="3211027152"/>
                    </a:ext>
                  </a:extLst>
                </a:gridCol>
                <a:gridCol w="870900">
                  <a:extLst>
                    <a:ext uri="{9D8B030D-6E8A-4147-A177-3AD203B41FA5}">
                      <a16:colId xmlns:a16="http://schemas.microsoft.com/office/drawing/2014/main" val="1808112758"/>
                    </a:ext>
                  </a:extLst>
                </a:gridCol>
                <a:gridCol w="1684409">
                  <a:extLst>
                    <a:ext uri="{9D8B030D-6E8A-4147-A177-3AD203B41FA5}">
                      <a16:colId xmlns:a16="http://schemas.microsoft.com/office/drawing/2014/main" val="2036350298"/>
                    </a:ext>
                  </a:extLst>
                </a:gridCol>
              </a:tblGrid>
              <a:tr h="63146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465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Кэ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Цзэ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206</a:t>
                      </a:r>
                    </a:p>
                  </a:txBody>
                  <a:tcPr marL="68580" marR="68580" marT="0" marB="0"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</a:t>
                      </a: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836027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2.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Бу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Фаньюе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305</a:t>
                      </a: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146136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Ляо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Лимэй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316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89093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4.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Иян 317</a:t>
                      </a: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217200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Ху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Идун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065070"/>
                  </a:ext>
                </a:extLst>
              </a:tr>
              <a:tr h="318066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r>
                        <a:rPr lang="ru-RU" dirty="0"/>
                        <a:t>.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Ихань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305</a:t>
                      </a: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+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8913392"/>
                  </a:ext>
                </a:extLst>
              </a:tr>
              <a:tr h="31806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Чжэн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Инжун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315</a:t>
                      </a:r>
                    </a:p>
                  </a:txBody>
                  <a:tcPr marL="68580" marR="68580" marT="0" marB="0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2503826"/>
                  </a:ext>
                </a:extLst>
              </a:tr>
              <a:tr h="30344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2000" i="0" kern="1200" dirty="0">
                        <a:solidFill>
                          <a:srgbClr val="96A6BC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591194"/>
                  </a:ext>
                </a:extLst>
              </a:tr>
            </a:tbl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87262" y="-247941"/>
            <a:ext cx="9144000" cy="167872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2 и 3 курс </a:t>
            </a:r>
            <a:b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ru-RU" sz="4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специалисты-психологи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68050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9703F9-E39A-C347-B77C-2BF497674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D258C94-7F59-FC9C-8315-E0FD9AD469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297617"/>
            <a:ext cx="9144000" cy="5218592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r>
              <a:rPr lang="ru-RU" sz="4400" b="1" dirty="0">
                <a:solidFill>
                  <a:srgbClr val="0070C0"/>
                </a:solidFill>
              </a:rPr>
              <a:t>24 марта 2025 года</a:t>
            </a:r>
          </a:p>
          <a:p>
            <a:r>
              <a:rPr lang="ru-RU" sz="4400" b="1" dirty="0">
                <a:solidFill>
                  <a:srgbClr val="002060"/>
                </a:solidFill>
              </a:rPr>
              <a:t>19:00—</a:t>
            </a:r>
            <a:r>
              <a:rPr lang="en-US" sz="4400" b="1" dirty="0">
                <a:solidFill>
                  <a:srgbClr val="002060"/>
                </a:solidFill>
              </a:rPr>
              <a:t>2</a:t>
            </a:r>
            <a:r>
              <a:rPr lang="ru-RU" sz="4400" b="1" dirty="0">
                <a:solidFill>
                  <a:srgbClr val="002060"/>
                </a:solidFill>
              </a:rPr>
              <a:t>2:00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813E6039-A176-FBF1-2D56-38A48CF46A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8822936"/>
              </p:ext>
            </p:extLst>
          </p:nvPr>
        </p:nvGraphicFramePr>
        <p:xfrm>
          <a:off x="1637278" y="2588743"/>
          <a:ext cx="8835650" cy="3811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">
                  <a:extLst>
                    <a:ext uri="{9D8B030D-6E8A-4147-A177-3AD203B41FA5}">
                      <a16:colId xmlns:a16="http://schemas.microsoft.com/office/drawing/2014/main" val="2160995786"/>
                    </a:ext>
                  </a:extLst>
                </a:gridCol>
                <a:gridCol w="1767840">
                  <a:extLst>
                    <a:ext uri="{9D8B030D-6E8A-4147-A177-3AD203B41FA5}">
                      <a16:colId xmlns:a16="http://schemas.microsoft.com/office/drawing/2014/main" val="3468181548"/>
                    </a:ext>
                  </a:extLst>
                </a:gridCol>
                <a:gridCol w="426720">
                  <a:extLst>
                    <a:ext uri="{9D8B030D-6E8A-4147-A177-3AD203B41FA5}">
                      <a16:colId xmlns:a16="http://schemas.microsoft.com/office/drawing/2014/main" val="3199610148"/>
                    </a:ext>
                  </a:extLst>
                </a:gridCol>
                <a:gridCol w="1475232">
                  <a:extLst>
                    <a:ext uri="{9D8B030D-6E8A-4147-A177-3AD203B41FA5}">
                      <a16:colId xmlns:a16="http://schemas.microsoft.com/office/drawing/2014/main" val="3211027152"/>
                    </a:ext>
                  </a:extLst>
                </a:gridCol>
                <a:gridCol w="902208">
                  <a:extLst>
                    <a:ext uri="{9D8B030D-6E8A-4147-A177-3AD203B41FA5}">
                      <a16:colId xmlns:a16="http://schemas.microsoft.com/office/drawing/2014/main" val="1808112758"/>
                    </a:ext>
                  </a:extLst>
                </a:gridCol>
                <a:gridCol w="3897890">
                  <a:extLst>
                    <a:ext uri="{9D8B030D-6E8A-4147-A177-3AD203B41FA5}">
                      <a16:colId xmlns:a16="http://schemas.microsoft.com/office/drawing/2014/main" val="2036350298"/>
                    </a:ext>
                  </a:extLst>
                </a:gridCol>
              </a:tblGrid>
              <a:tr h="63146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Доклад Масленица</a:t>
                      </a:r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Упр1 стр106</a:t>
                      </a:r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Работа на уроке</a:t>
                      </a:r>
                    </a:p>
                  </a:txBody>
                  <a:tcPr>
                    <a:solidFill>
                      <a:srgbClr val="E5CC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465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Кэ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Цзэ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206</a:t>
                      </a:r>
                    </a:p>
                  </a:txBody>
                  <a:tcPr marL="68580" marR="68580" marT="0" marB="0"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836027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2.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Бу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Фаньюе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305</a:t>
                      </a: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146136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Ляо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Лимэй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316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89093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4.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Иян 317</a:t>
                      </a: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217200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Ху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Идун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1)   —  2)///// ///// 3)</a:t>
                      </a:r>
                      <a:r>
                        <a:rPr lang="en-US" dirty="0"/>
                        <a:t>///// //  4)|||||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065070"/>
                  </a:ext>
                </a:extLst>
              </a:tr>
              <a:tr h="318066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r>
                        <a:rPr lang="ru-RU" dirty="0"/>
                        <a:t>.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Ихань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305</a:t>
                      </a: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о+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1)   —  2)///-/ </a:t>
                      </a:r>
                      <a:r>
                        <a:rPr lang="en-US" dirty="0"/>
                        <a:t>|</a:t>
                      </a:r>
                      <a:r>
                        <a:rPr lang="ru-RU" dirty="0"/>
                        <a:t>//// 3)/</a:t>
                      </a:r>
                      <a:r>
                        <a:rPr lang="en-US" dirty="0"/>
                        <a:t>|</a:t>
                      </a:r>
                      <a:r>
                        <a:rPr lang="ru-RU" dirty="0"/>
                        <a:t>/</a:t>
                      </a:r>
                      <a:r>
                        <a:rPr lang="en-US" dirty="0"/>
                        <a:t>||</a:t>
                      </a:r>
                      <a:r>
                        <a:rPr lang="ru-RU" dirty="0"/>
                        <a:t> /</a:t>
                      </a:r>
                      <a:r>
                        <a:rPr lang="en-US" dirty="0"/>
                        <a:t>| 4)///||</a:t>
                      </a:r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8913392"/>
                  </a:ext>
                </a:extLst>
              </a:tr>
              <a:tr h="31806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Чжэн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Инжун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315</a:t>
                      </a:r>
                    </a:p>
                  </a:txBody>
                  <a:tcPr marL="68580" marR="68580" marT="0" marB="0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—</a:t>
                      </a: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\\ 98</a:t>
                      </a: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1) 100 2)///// ///// 3)/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//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// /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   4)//|/|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2503826"/>
                  </a:ext>
                </a:extLst>
              </a:tr>
              <a:tr h="30344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2000" i="0" kern="1200" dirty="0">
                        <a:solidFill>
                          <a:srgbClr val="96A6BC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591194"/>
                  </a:ext>
                </a:extLst>
              </a:tr>
            </a:tbl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27E7EBA-54F5-2A31-ED6D-7B1F0ABA8F04}"/>
              </a:ext>
            </a:extLst>
          </p:cNvPr>
          <p:cNvSpPr txBox="1">
            <a:spLocks/>
          </p:cNvSpPr>
          <p:nvPr/>
        </p:nvSpPr>
        <p:spPr>
          <a:xfrm>
            <a:off x="1287262" y="-247941"/>
            <a:ext cx="9144000" cy="167872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2 и 3 курс </a:t>
            </a:r>
            <a:b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ru-RU" sz="4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специалисты-психологи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5022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DEF4DE-B4EA-8261-4DE5-794772F78A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D7B4CC8-3850-0E00-C57C-C25DE76903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938" y="1073554"/>
            <a:ext cx="11087100" cy="5670145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r>
              <a:rPr lang="ru-RU" sz="4400" b="1" dirty="0">
                <a:solidFill>
                  <a:srgbClr val="00487E"/>
                </a:solidFill>
              </a:rPr>
              <a:t>17 марта 2025 года</a:t>
            </a:r>
          </a:p>
          <a:p>
            <a:pPr algn="l"/>
            <a:endParaRPr lang="ru-RU" sz="1200" dirty="0"/>
          </a:p>
          <a:p>
            <a:pPr marL="742950" indent="-742950" algn="l">
              <a:buAutoNum type="arabicPeriod"/>
            </a:pPr>
            <a:r>
              <a:rPr lang="ru-RU" sz="4000" dirty="0"/>
              <a:t>Прочитать текст «3 миллиардера могут прокормить весь мир», выполнить задания.</a:t>
            </a:r>
          </a:p>
          <a:p>
            <a:pPr marL="742950" indent="-742950" algn="l">
              <a:buAutoNum type="arabicPeriod"/>
            </a:pPr>
            <a:endParaRPr lang="ru-RU" sz="4000" dirty="0"/>
          </a:p>
          <a:p>
            <a:pPr marL="742950" indent="-742950" algn="l">
              <a:buAutoNum type="arabicPeriod" startAt="2"/>
            </a:pPr>
            <a:r>
              <a:rPr lang="ru-RU" sz="4000" dirty="0"/>
              <a:t>Баско, урок 7, задания 1 и 2 (стр. 106—107).</a:t>
            </a:r>
          </a:p>
          <a:p>
            <a:pPr marL="742950" indent="-742950" algn="l">
              <a:buAutoNum type="arabicPeriod" startAt="2"/>
            </a:pPr>
            <a:endParaRPr lang="ru-RU" sz="4000" dirty="0"/>
          </a:p>
          <a:p>
            <a:pPr marL="742950" indent="-742950" algn="l">
              <a:buAutoNum type="arabicPeriod" startAt="2"/>
            </a:pPr>
            <a:r>
              <a:rPr lang="ru-RU" sz="4000" dirty="0"/>
              <a:t>Презентация. Масленица. Как я провела Масленицу.</a:t>
            </a:r>
          </a:p>
          <a:p>
            <a:pPr algn="l"/>
            <a:endParaRPr lang="ru-RU" sz="40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4DF23B3-FEE3-AE4C-7BB9-391E78516969}"/>
              </a:ext>
            </a:extLst>
          </p:cNvPr>
          <p:cNvSpPr txBox="1">
            <a:spLocks/>
          </p:cNvSpPr>
          <p:nvPr/>
        </p:nvSpPr>
        <p:spPr>
          <a:xfrm>
            <a:off x="1414216" y="0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Домашнее задание на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06443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938" y="1073554"/>
            <a:ext cx="11087100" cy="5670145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r>
              <a:rPr lang="ru-RU" sz="4400" b="1" dirty="0">
                <a:solidFill>
                  <a:srgbClr val="00487E"/>
                </a:solidFill>
              </a:rPr>
              <a:t>17 марта 2025 года</a:t>
            </a:r>
          </a:p>
          <a:p>
            <a:pPr algn="l"/>
            <a:endParaRPr lang="ru-RU" sz="1200" dirty="0"/>
          </a:p>
          <a:p>
            <a:pPr marL="742950" indent="-742950" algn="l">
              <a:buAutoNum type="arabicPeriod"/>
            </a:pPr>
            <a:r>
              <a:rPr lang="ru-RU" sz="4000" dirty="0">
                <a:solidFill>
                  <a:srgbClr val="FBCACD"/>
                </a:solidFill>
              </a:rPr>
              <a:t>Прочитать текст «3 миллиардера могут прокормить весь мир», выполнить задания.</a:t>
            </a:r>
          </a:p>
          <a:p>
            <a:pPr marL="742950" indent="-742950" algn="l">
              <a:buAutoNum type="arabicPeriod"/>
            </a:pPr>
            <a:endParaRPr lang="ru-RU" sz="4000" dirty="0">
              <a:solidFill>
                <a:srgbClr val="FBCACD"/>
              </a:solidFill>
            </a:endParaRPr>
          </a:p>
          <a:p>
            <a:pPr marL="742950" indent="-742950" algn="l">
              <a:buAutoNum type="arabicPeriod" startAt="2"/>
            </a:pPr>
            <a:r>
              <a:rPr lang="ru-RU" sz="4000" dirty="0">
                <a:solidFill>
                  <a:srgbClr val="FBCACD"/>
                </a:solidFill>
              </a:rPr>
              <a:t>Баско, урок 7, задания 1 и 2 (стр. 106—107).</a:t>
            </a:r>
          </a:p>
          <a:p>
            <a:pPr marL="742950" indent="-742950" algn="l">
              <a:buAutoNum type="arabicPeriod" startAt="2"/>
            </a:pPr>
            <a:endParaRPr lang="ru-RU" sz="4000" dirty="0"/>
          </a:p>
          <a:p>
            <a:pPr marL="742950" indent="-742950" algn="l">
              <a:buAutoNum type="arabicPeriod" startAt="2"/>
            </a:pPr>
            <a:r>
              <a:rPr lang="ru-RU" sz="4000" dirty="0"/>
              <a:t>Презентация. Масленица. Как я провела Масленицу.</a:t>
            </a:r>
          </a:p>
          <a:p>
            <a:pPr algn="l"/>
            <a:endParaRPr lang="ru-RU" sz="40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414216" y="0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Домашнее задание на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1980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938" y="1073554"/>
            <a:ext cx="11087100" cy="5670145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pPr algn="l"/>
            <a:endParaRPr lang="ru-RU" sz="4400" dirty="0">
              <a:solidFill>
                <a:schemeClr val="tx1"/>
              </a:solidFill>
            </a:endParaRPr>
          </a:p>
          <a:p>
            <a:pPr algn="l"/>
            <a:endParaRPr lang="ru-RU" sz="4400" dirty="0"/>
          </a:p>
          <a:p>
            <a:pPr algn="l"/>
            <a:r>
              <a:rPr lang="ru-RU" sz="4400" dirty="0"/>
              <a:t>Прочитать текст «3 миллиардера могут прокормить весь мир», выполнить задания.</a:t>
            </a:r>
          </a:p>
          <a:p>
            <a:pPr algn="l"/>
            <a:endParaRPr lang="ru-RU" sz="4400" b="1" dirty="0">
              <a:solidFill>
                <a:srgbClr val="00487E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414216" y="0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Проверка домашнего задания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66817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938" y="949912"/>
            <a:ext cx="11087100" cy="5793788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pPr lvl="0" algn="just">
              <a:spcBef>
                <a:spcPts val="2400"/>
              </a:spcBef>
              <a:spcAft>
                <a:spcPts val="1200"/>
              </a:spcAft>
            </a:pPr>
            <a:r>
              <a:rPr lang="ru-RU" sz="3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Ответьте на следующие вопросы:</a:t>
            </a:r>
            <a:endParaRPr lang="ru-RU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Можно ли объяснить противостояние цивилизаций религиозными спорами?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чем суть конфликта между Севером и Югом?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Почему именно сейчас так активен исламский фундаментализм?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чем состоит проблема взаимоотношений между населением богатых стран и остальным человечеством?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Каковы пути решения проблем во взаимоотношениях между богатыми и бедными странами?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Как Север может помочь Югу?</a:t>
            </a:r>
          </a:p>
          <a:p>
            <a:pPr algn="l"/>
            <a:endParaRPr lang="ru-RU" sz="40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25EC12-8F6B-6118-9708-0BC41AA495A3}"/>
              </a:ext>
            </a:extLst>
          </p:cNvPr>
          <p:cNvSpPr txBox="1">
            <a:spLocks/>
          </p:cNvSpPr>
          <p:nvPr/>
        </p:nvSpPr>
        <p:spPr>
          <a:xfrm>
            <a:off x="642938" y="0"/>
            <a:ext cx="110871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3 миллиардера могут прокормить весь мир</a:t>
            </a:r>
          </a:p>
        </p:txBody>
      </p:sp>
    </p:spTree>
    <p:extLst>
      <p:ext uri="{BB962C8B-B14F-4D97-AF65-F5344CB8AC3E}">
        <p14:creationId xmlns:p14="http://schemas.microsoft.com/office/powerpoint/2010/main" val="6509750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6431" y="1073554"/>
            <a:ext cx="11718524" cy="5670145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pPr lvl="0" algn="just">
              <a:spcBef>
                <a:spcPts val="2400"/>
              </a:spcBef>
              <a:spcAft>
                <a:spcPts val="1200"/>
              </a:spcAft>
            </a:pPr>
            <a:r>
              <a:rPr lang="ru-RU" sz="36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Закончите предложения примерами из текста:</a:t>
            </a:r>
            <a:endParaRPr lang="ru-RU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buFont typeface="+mj-lt"/>
              <a:buAutoNum type="arabicPeriod"/>
              <a:tabLst>
                <a:tab pos="540385" algn="l"/>
                <a:tab pos="1745615" algn="l"/>
              </a:tabLst>
            </a:pP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Наталья Римашевская считает…</a:t>
            </a:r>
          </a:p>
          <a:p>
            <a:pPr marL="742950" lvl="1" indent="-285750" algn="just">
              <a:buFont typeface="+mj-lt"/>
              <a:buAutoNum type="arabicPeriod"/>
              <a:tabLst>
                <a:tab pos="540385" algn="l"/>
                <a:tab pos="1745615" algn="l"/>
              </a:tabLst>
            </a:pP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Наталья Римашевская утверждает…</a:t>
            </a:r>
          </a:p>
          <a:p>
            <a:pPr marL="742950" lvl="1" indent="-285750" algn="just">
              <a:buFont typeface="+mj-lt"/>
              <a:buAutoNum type="arabicPeriod"/>
              <a:tabLst>
                <a:tab pos="540385" algn="l"/>
                <a:tab pos="1745615" algn="l"/>
              </a:tabLst>
            </a:pP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Наталья Римашевская анализирует…</a:t>
            </a:r>
          </a:p>
          <a:p>
            <a:pPr marL="742950" lvl="1" indent="-285750" algn="just">
              <a:buFont typeface="+mj-lt"/>
              <a:buAutoNum type="arabicPeriod"/>
              <a:tabLst>
                <a:tab pos="540385" algn="l"/>
                <a:tab pos="1745615" algn="l"/>
              </a:tabLst>
            </a:pP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Наталья Римашевская видит решение проблемы</a:t>
            </a:r>
            <a:b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том, что…</a:t>
            </a:r>
          </a:p>
          <a:p>
            <a:pPr marL="742950" lvl="1" indent="-285750" algn="just">
              <a:buFont typeface="+mj-lt"/>
              <a:buAutoNum type="arabicPeriod"/>
              <a:tabLst>
                <a:tab pos="540385" algn="l"/>
                <a:tab pos="1745615" algn="l"/>
              </a:tabLst>
            </a:pP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Наталья Римашевская отмечает, что…</a:t>
            </a:r>
          </a:p>
          <a:p>
            <a:pPr marL="742950" lvl="1" indent="-285750" algn="just">
              <a:buFont typeface="+mj-lt"/>
              <a:buAutoNum type="arabicPeriod"/>
              <a:tabLst>
                <a:tab pos="540385" algn="l"/>
                <a:tab pos="1745615" algn="l"/>
              </a:tabLst>
            </a:pP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Наталья Римашевская приводит такую  статистику…</a:t>
            </a:r>
          </a:p>
          <a:p>
            <a:pPr marL="742950" lvl="1" indent="-285750" algn="just">
              <a:buFont typeface="+mj-lt"/>
              <a:buAutoNum type="arabicPeriod"/>
              <a:tabLst>
                <a:tab pos="540385" algn="l"/>
                <a:tab pos="1745615" algn="l"/>
              </a:tabLst>
            </a:pP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 мнению Натальи Римашевской, …</a:t>
            </a:r>
            <a:endParaRPr lang="ru-RU" sz="88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642938" y="0"/>
            <a:ext cx="110871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3 миллиардера могут прокормить весь мир</a:t>
            </a:r>
          </a:p>
        </p:txBody>
      </p:sp>
    </p:spTree>
    <p:extLst>
      <p:ext uri="{BB962C8B-B14F-4D97-AF65-F5344CB8AC3E}">
        <p14:creationId xmlns:p14="http://schemas.microsoft.com/office/powerpoint/2010/main" val="15178891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Проверка домашнего задания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1020A3-F002-FF5D-CC23-EB3B4C38F586}"/>
              </a:ext>
            </a:extLst>
          </p:cNvPr>
          <p:cNvSpPr txBox="1"/>
          <p:nvPr/>
        </p:nvSpPr>
        <p:spPr>
          <a:xfrm>
            <a:off x="418316" y="2659559"/>
            <a:ext cx="1122137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Баско, урок 7, задания 1 и 2 (стр. 106—107).</a:t>
            </a:r>
          </a:p>
        </p:txBody>
      </p:sp>
    </p:spTree>
    <p:extLst>
      <p:ext uri="{BB962C8B-B14F-4D97-AF65-F5344CB8AC3E}">
        <p14:creationId xmlns:p14="http://schemas.microsoft.com/office/powerpoint/2010/main" val="9128779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1020A3-F002-FF5D-CC23-EB3B4C38F586}"/>
              </a:ext>
            </a:extLst>
          </p:cNvPr>
          <p:cNvSpPr txBox="1"/>
          <p:nvPr/>
        </p:nvSpPr>
        <p:spPr>
          <a:xfrm>
            <a:off x="302906" y="947389"/>
            <a:ext cx="11221375" cy="37094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16230" algn="l"/>
              </a:tabLst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стр.106—107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цель, употребив предлоги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целях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слова в скоб­ках в правильной форме. Учитывайте стилистические особенности предлогов.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Модель: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Летом мы ходили в лес ... (грибы).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Летом мы ходили в лес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грибами.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15AA0D-2038-4BD8-4EC6-A1B29CDCCF61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Проверка ДЗ — Выражение целевых отношений</a:t>
            </a:r>
          </a:p>
        </p:txBody>
      </p:sp>
    </p:spTree>
    <p:extLst>
      <p:ext uri="{BB962C8B-B14F-4D97-AF65-F5344CB8AC3E}">
        <p14:creationId xmlns:p14="http://schemas.microsoft.com/office/powerpoint/2010/main" val="7399439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1020A3-F002-FF5D-CC23-EB3B4C38F586}"/>
              </a:ext>
            </a:extLst>
          </p:cNvPr>
          <p:cNvSpPr txBox="1"/>
          <p:nvPr/>
        </p:nvSpPr>
        <p:spPr>
          <a:xfrm>
            <a:off x="302906" y="947389"/>
            <a:ext cx="11221375" cy="55628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16230" algn="l"/>
              </a:tabLst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стр.106—107,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цель, употребив предлоги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целях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слова в скоб­ках в правильной форме. Учитывайте стилистические особенности предлогов.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37820" algn="l"/>
              </a:tabLst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	Учёный приехал в Москву ... (участие) в конференции.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48615" algn="l"/>
              </a:tabLst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	... (привлечение) в страну иностранных инвестиций разработана правитель­ственная программа.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09575" algn="l"/>
              </a:tabLst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... (успех) в профессии нужно много учиться и работать.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07035" algn="l"/>
              </a:tabLst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... (укрепление) экономических и культурных связей, был подписан дого­вор о дружбе и сотрудничестве.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15925" algn="l"/>
              </a:tabLst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... (счастье) человеку нужна дружная семья и интересная работа.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10845" algn="l"/>
              </a:tabLst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... (подготовка специалистов) по новой специальности в техническом уни­верситете были открыты курсы.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15925" algn="l"/>
              </a:tabLst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... (понимание) творчества писателя нужно знать историю страны.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45440" algn="l"/>
              </a:tabLst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	... (повышение производительности труда) на заводе установили новое со­временное оборудование.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3695" algn="l"/>
              </a:tabLst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	Сломался телевизор, пришлось отдать его в мастерскую ... (ремонт).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8140" algn="l"/>
              </a:tabLst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 — Куда ты спешишь?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Я иду ... (билеты) на футбольный матч.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4965" algn="l"/>
              </a:tabLst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II.	После работы я зайду на рынок ... (овощи).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4965" algn="l"/>
              </a:tabLst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12.	Иностранные учёные приехали в Россию ... (совместная работа).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30885" algn="l"/>
              </a:tabLst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13. ... (предотвращение) террористических актов во время праздников в столи­це было много милиции.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27710" algn="l"/>
              </a:tabLst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14. ... (улучшение) инвестиционного климата в стране парламент принял но­вые законы.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E5CD9A-0B3F-46FF-E707-424F79EB4B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Проверка ДЗ — Выражение целевых отношений</a:t>
            </a:r>
          </a:p>
        </p:txBody>
      </p:sp>
    </p:spTree>
    <p:extLst>
      <p:ext uri="{BB962C8B-B14F-4D97-AF65-F5344CB8AC3E}">
        <p14:creationId xmlns:p14="http://schemas.microsoft.com/office/powerpoint/2010/main" val="32524484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1020A3-F002-FF5D-CC23-EB3B4C38F586}"/>
              </a:ext>
            </a:extLst>
          </p:cNvPr>
          <p:cNvSpPr txBox="1"/>
          <p:nvPr/>
        </p:nvSpPr>
        <p:spPr>
          <a:xfrm>
            <a:off x="302906" y="947389"/>
            <a:ext cx="11221375" cy="51508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16230" algn="l"/>
              </a:tabLst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стр.106—107,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цель, употребив предлоги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целях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слова в скоб­ках в правильной форме. Учитывайте стилистические особенности предлогов.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	Учёный приехал в Москву ... (участие) в конференции.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4861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	... (привлечение) в страну иностранных инвестиций разработана правитель­ственная программа.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40957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... (успех) в профессии нужно много учиться и работать.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40703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... (укрепление) экономических и культурных связей, был подписан дого­вор о дружбе и сотрудничестве.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4159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... (счастье) человеку нужна дружная семья и интересная работа.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FD67A7-7FD6-5879-07AA-A90843E2918F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Проверка ДЗ — Выражение целевых отношений</a:t>
            </a:r>
          </a:p>
        </p:txBody>
      </p:sp>
    </p:spTree>
    <p:extLst>
      <p:ext uri="{BB962C8B-B14F-4D97-AF65-F5344CB8AC3E}">
        <p14:creationId xmlns:p14="http://schemas.microsoft.com/office/powerpoint/2010/main" val="37467222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1020A3-F002-FF5D-CC23-EB3B4C38F586}"/>
              </a:ext>
            </a:extLst>
          </p:cNvPr>
          <p:cNvSpPr txBox="1"/>
          <p:nvPr/>
        </p:nvSpPr>
        <p:spPr>
          <a:xfrm>
            <a:off x="302906" y="947389"/>
            <a:ext cx="11221375" cy="5546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16230" algn="l"/>
              </a:tabLst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стр.106—107,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цель, употребив предлоги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целях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слова в скоб­ках в правильной форме. Учитывайте стилистические особенности предлогов.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	Учёный приехал в Москву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для/в целях участия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конференции.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4861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	... (привлечение) в страну иностранных инвестиций разработана правитель­ственная программа.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40957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... (успех) в профессии нужно много учиться и работать.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40703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... (укрепление) экономических и культурных связей, был подписан дого­вор о дружбе и сотрудничестве.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4159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... (счастье) человеку нужна дружная семья и интересная работа.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ABFB4F-A184-4C96-AA1E-A39E6CC00282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Проверка ДЗ — Выражение целевых отношений</a:t>
            </a:r>
          </a:p>
        </p:txBody>
      </p:sp>
    </p:spTree>
    <p:extLst>
      <p:ext uri="{BB962C8B-B14F-4D97-AF65-F5344CB8AC3E}">
        <p14:creationId xmlns:p14="http://schemas.microsoft.com/office/powerpoint/2010/main" val="14498590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1020A3-F002-FF5D-CC23-EB3B4C38F586}"/>
              </a:ext>
            </a:extLst>
          </p:cNvPr>
          <p:cNvSpPr txBox="1"/>
          <p:nvPr/>
        </p:nvSpPr>
        <p:spPr>
          <a:xfrm>
            <a:off x="302906" y="947389"/>
            <a:ext cx="11221375" cy="5546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16230" algn="l"/>
              </a:tabLst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стр.106—107,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цель, употребив предлоги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целях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слова в скоб­ках в правильной форме. Учитывайте стилистические особенности предлогов.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	Учёный приехал в Москву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для/в целях участия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конференции.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4861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целях привлечения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страну иностранных инвестиций разработана правитель­ственная программа.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40957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... (успех) в профессии нужно много учиться и работать.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40703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... (укрепление) экономических и культурных связей, был подписан дого­вор о дружбе и сотрудничестве.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4159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... (счастье) человеку нужна дружная семья и интересная работа.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DFC8AE-12A3-A8C4-D300-9BAEF00C3964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Проверка ДЗ — Выражение целевых отношений</a:t>
            </a:r>
          </a:p>
        </p:txBody>
      </p:sp>
    </p:spTree>
    <p:extLst>
      <p:ext uri="{BB962C8B-B14F-4D97-AF65-F5344CB8AC3E}">
        <p14:creationId xmlns:p14="http://schemas.microsoft.com/office/powerpoint/2010/main" val="9589877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1020A3-F002-FF5D-CC23-EB3B4C38F586}"/>
              </a:ext>
            </a:extLst>
          </p:cNvPr>
          <p:cNvSpPr txBox="1"/>
          <p:nvPr/>
        </p:nvSpPr>
        <p:spPr>
          <a:xfrm>
            <a:off x="302906" y="947389"/>
            <a:ext cx="11221375" cy="5546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16230" algn="l"/>
              </a:tabLst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стр.106—107,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цель, употребив предлоги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целях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слова в скоб­ках в правильной форме. Учитывайте стилистические особенности предлогов.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	Учёный приехал в Москву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для/в целях участия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конференции.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4861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целях привлечения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страну иностранных инвестиций разработана правитель­ственная программа.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40957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успеха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профессии нужно много учиться и работать.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40703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... (укрепление) экономических и культурных связей, был подписан дого­вор о дружбе и сотрудничестве.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4159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... (счастье) человеку нужна дружная семья и интересная работа.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21B9F1-B277-4191-CD34-9601259131CC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Проверка ДЗ — Выражение целевых отношений</a:t>
            </a:r>
          </a:p>
        </p:txBody>
      </p:sp>
    </p:spTree>
    <p:extLst>
      <p:ext uri="{BB962C8B-B14F-4D97-AF65-F5344CB8AC3E}">
        <p14:creationId xmlns:p14="http://schemas.microsoft.com/office/powerpoint/2010/main" val="38681626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1020A3-F002-FF5D-CC23-EB3B4C38F586}"/>
              </a:ext>
            </a:extLst>
          </p:cNvPr>
          <p:cNvSpPr txBox="1"/>
          <p:nvPr/>
        </p:nvSpPr>
        <p:spPr>
          <a:xfrm>
            <a:off x="302906" y="947389"/>
            <a:ext cx="11221375" cy="5546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16230" algn="l"/>
              </a:tabLst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стр.106—107,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цель, употребив предлоги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целях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слова в скоб­ках в правильной форме. Учитывайте стилистические особенности предлогов.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	Учёный приехал в Москву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для/в целях участия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конференции.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4861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целях привлечения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страну иностранных инвестиций разработана правитель­ственная программа.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40957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успеха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профессии нужно много учиться и работать.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40703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целях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укрепления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экономических и культурных связей, был подписан дого­вор о дружбе и сотрудничестве.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4159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... (счастье) человеку нужна дружная семья и интересная работа.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C5BC64-69B7-85A3-BCEE-3BB563BF16C8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Проверка ДЗ — Выражение целевых отношений</a:t>
            </a:r>
          </a:p>
        </p:txBody>
      </p:sp>
    </p:spTree>
    <p:extLst>
      <p:ext uri="{BB962C8B-B14F-4D97-AF65-F5344CB8AC3E}">
        <p14:creationId xmlns:p14="http://schemas.microsoft.com/office/powerpoint/2010/main" val="4808717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1020A3-F002-FF5D-CC23-EB3B4C38F586}"/>
              </a:ext>
            </a:extLst>
          </p:cNvPr>
          <p:cNvSpPr txBox="1"/>
          <p:nvPr/>
        </p:nvSpPr>
        <p:spPr>
          <a:xfrm>
            <a:off x="302906" y="947389"/>
            <a:ext cx="11221375" cy="5546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16230" algn="l"/>
              </a:tabLst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стр.106—107,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цель, употребив предлоги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целях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слова в скоб­ках в правильной форме. Учитывайте стилистические особенности предлогов.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	Учёный приехал в Москву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для/в целях участия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конференции.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4861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целях привлечения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страну иностранных инвестиций разработана правитель­ственная программа.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40957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успеха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профессии нужно много учиться и работать.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40703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целях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укрепления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экономических и культурных связей, был подписан дого­вор о дружбе и сотрудничестве.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4159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счастья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человеку нужна дружная семья и интересная работа.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2BE09F-B76F-E4F7-6C9F-A2E67D9FBCC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Проверка ДЗ — Выражение целевых отношений</a:t>
            </a:r>
          </a:p>
        </p:txBody>
      </p:sp>
    </p:spTree>
    <p:extLst>
      <p:ext uri="{BB962C8B-B14F-4D97-AF65-F5344CB8AC3E}">
        <p14:creationId xmlns:p14="http://schemas.microsoft.com/office/powerpoint/2010/main" val="27510401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1020A3-F002-FF5D-CC23-EB3B4C38F586}"/>
              </a:ext>
            </a:extLst>
          </p:cNvPr>
          <p:cNvSpPr txBox="1"/>
          <p:nvPr/>
        </p:nvSpPr>
        <p:spPr>
          <a:xfrm>
            <a:off x="302906" y="947389"/>
            <a:ext cx="11221375" cy="54720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16230" algn="l"/>
              </a:tabLst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стр.106—107,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цель, употребив предлоги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целях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слова в скоб­ках в правильной форме. Учитывайте стилистические особенности предлогов.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41084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... (подготовка специалистов) по новой специальности в техническом уни­верситете были открыты курсы.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4159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... (понимание) творчества писателя нужно знать историю страны.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45440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	... (повышение производительности труда) на заводе установили новое со­временное оборудование.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5369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	Сломался телевизор, пришлось отдать его в мастерскую ... (ремонт).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0E5B4D-8CB2-2B64-C24E-B48E11E577B9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Проверка ДЗ — Выражение целевых отношений</a:t>
            </a:r>
          </a:p>
        </p:txBody>
      </p:sp>
    </p:spTree>
    <p:extLst>
      <p:ext uri="{BB962C8B-B14F-4D97-AF65-F5344CB8AC3E}">
        <p14:creationId xmlns:p14="http://schemas.microsoft.com/office/powerpoint/2010/main" val="3847159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1020A3-F002-FF5D-CC23-EB3B4C38F586}"/>
              </a:ext>
            </a:extLst>
          </p:cNvPr>
          <p:cNvSpPr txBox="1"/>
          <p:nvPr/>
        </p:nvSpPr>
        <p:spPr>
          <a:xfrm>
            <a:off x="302906" y="947389"/>
            <a:ext cx="11221375" cy="54720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16230" algn="l"/>
              </a:tabLst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стр.106—107,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цель, употребив предлоги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целях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слова в скоб­ках в правильной форме. Учитывайте стилистические особенности предлогов.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41084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подготовки специалистов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новой специальности в техническом уни­верситете были открыты курсы.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4159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... (понимание) творчества писателя нужно знать историю страны.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45440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	... (повышение производительности труда) на заводе установили новое со­временное оборудование.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5369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	Сломался телевизор, пришлось отдать его в мастерскую ... (ремонт).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6AFD86-BD77-53DA-D916-00D2677EE926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Проверка ДЗ — Выражение целевых отношений</a:t>
            </a:r>
          </a:p>
        </p:txBody>
      </p:sp>
    </p:spTree>
    <p:extLst>
      <p:ext uri="{BB962C8B-B14F-4D97-AF65-F5344CB8AC3E}">
        <p14:creationId xmlns:p14="http://schemas.microsoft.com/office/powerpoint/2010/main" val="18166417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1020A3-F002-FF5D-CC23-EB3B4C38F586}"/>
              </a:ext>
            </a:extLst>
          </p:cNvPr>
          <p:cNvSpPr txBox="1"/>
          <p:nvPr/>
        </p:nvSpPr>
        <p:spPr>
          <a:xfrm>
            <a:off x="302906" y="947389"/>
            <a:ext cx="11221375" cy="54720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16230" algn="l"/>
              </a:tabLst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стр.106—107,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цель, употребив предлоги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целях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слова в скоб­ках в правильной форме. Учитывайте стилистические особенности предлогов.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41084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подготовки специалистов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новой специальности в техническом уни­верситете были открыты курсы.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4159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понимания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творчества писателя нужно знать историю страны.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45440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	... (повышение производительности труда) на заводе установили новое со­временное оборудование.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5369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	Сломался телевизор, пришлось отдать его в мастерскую ... (ремонт).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A10DC9-F50E-D14E-966A-03325DAE93C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Проверка ДЗ — Выражение целевых отношений</a:t>
            </a:r>
          </a:p>
        </p:txBody>
      </p:sp>
    </p:spTree>
    <p:extLst>
      <p:ext uri="{BB962C8B-B14F-4D97-AF65-F5344CB8AC3E}">
        <p14:creationId xmlns:p14="http://schemas.microsoft.com/office/powerpoint/2010/main" val="3456314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1020A3-F002-FF5D-CC23-EB3B4C38F586}"/>
              </a:ext>
            </a:extLst>
          </p:cNvPr>
          <p:cNvSpPr txBox="1"/>
          <p:nvPr/>
        </p:nvSpPr>
        <p:spPr>
          <a:xfrm>
            <a:off x="302906" y="947389"/>
            <a:ext cx="11221375" cy="54720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16230" algn="l"/>
              </a:tabLst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стр.106—107,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цель, употребив предлоги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целях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слова в скоб­ках в правильной форме. Учитывайте стилистические особенности предлогов.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41084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подготовки специалистов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новой специальности в техническом уни­верситете были открыты курсы.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4159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понимания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творчества писателя нужно знать историю страны.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45440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Для/в целях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повышения производительности труда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заводе установили новое со­временное оборудование.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5369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	Сломался телевизор, пришлось отдать его в мастерскую ... (ремонт).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AAD279-D2E9-070B-DBF8-FF7625EFF7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Проверка ДЗ — Выражение целевых отношений</a:t>
            </a:r>
          </a:p>
        </p:txBody>
      </p:sp>
    </p:spTree>
    <p:extLst>
      <p:ext uri="{BB962C8B-B14F-4D97-AF65-F5344CB8AC3E}">
        <p14:creationId xmlns:p14="http://schemas.microsoft.com/office/powerpoint/2010/main" val="15878670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1020A3-F002-FF5D-CC23-EB3B4C38F586}"/>
              </a:ext>
            </a:extLst>
          </p:cNvPr>
          <p:cNvSpPr txBox="1"/>
          <p:nvPr/>
        </p:nvSpPr>
        <p:spPr>
          <a:xfrm>
            <a:off x="302906" y="947389"/>
            <a:ext cx="11221375" cy="54720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16230" algn="l"/>
              </a:tabLst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стр.106—107,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цель, употребив предлоги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целях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слова в скоб­ках в правильной форме. Учитывайте стилистические особенности предлогов.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41084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подготовки специалистов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новой специальности в техническом уни­верситете были открыты курсы.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4159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понимания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творчества писателя нужно знать историю страны.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45440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Для/в целях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повышения производительности труда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заводе установили новое со­временное оборудование.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5369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	Сломался телевизор, пришлось отдать его в мастерскую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ремонта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59B238-C3EC-633C-B95F-6B0D6603BF3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Проверка ДЗ — Выражение целевых отношений</a:t>
            </a:r>
          </a:p>
        </p:txBody>
      </p:sp>
    </p:spTree>
    <p:extLst>
      <p:ext uri="{BB962C8B-B14F-4D97-AF65-F5344CB8AC3E}">
        <p14:creationId xmlns:p14="http://schemas.microsoft.com/office/powerpoint/2010/main" val="13124001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1020A3-F002-FF5D-CC23-EB3B4C38F586}"/>
              </a:ext>
            </a:extLst>
          </p:cNvPr>
          <p:cNvSpPr txBox="1"/>
          <p:nvPr/>
        </p:nvSpPr>
        <p:spPr>
          <a:xfrm>
            <a:off x="302906" y="947389"/>
            <a:ext cx="11221375" cy="5648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16230" algn="l"/>
              </a:tabLst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стр.106—107,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цель, употребив предлоги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целях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слова в скоб­ках в правильной форме. Учитывайте стилистические особенности предлогов.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58140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 — Куда ты спешишь?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— Я иду ... (билеты) на футбольный матч.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5496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11.	После работы я зайду на рынок ... (овощи).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5496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12.	Иностранные учёные приехали в Россию ... (совместная работа).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73088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13. ... (предотвращение) террористических актов во время праздников в столи­це было много милиции.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727710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14. ... (улучшение) инвестиционного климата в стране парламент принял но­вые законы.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9FF25B-EAED-C9F8-A588-FC28B1E93E9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Проверка ДЗ — Выражение целевых отношений</a:t>
            </a:r>
          </a:p>
        </p:txBody>
      </p:sp>
    </p:spTree>
    <p:extLst>
      <p:ext uri="{BB962C8B-B14F-4D97-AF65-F5344CB8AC3E}">
        <p14:creationId xmlns:p14="http://schemas.microsoft.com/office/powerpoint/2010/main" val="32505012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1020A3-F002-FF5D-CC23-EB3B4C38F586}"/>
              </a:ext>
            </a:extLst>
          </p:cNvPr>
          <p:cNvSpPr txBox="1"/>
          <p:nvPr/>
        </p:nvSpPr>
        <p:spPr>
          <a:xfrm>
            <a:off x="302906" y="947389"/>
            <a:ext cx="11221375" cy="5648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16230" algn="l"/>
              </a:tabLst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стр.106—107,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цель, употребив предлоги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целях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слова в скоб­ках в правильной форме. Учитывайте стилистические особенности предлогов.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58140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 — Куда ты спешишь?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— Я иду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билетами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футбольный матч.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5496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11.	После работы я зайду на рынок ... (овощи).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5496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12.	Иностранные учёные приехали в Россию ... (совместная работа).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73088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13. ... (предотвращение) террористических актов во время праздников в столи­це было много милиции.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727710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14. ... (улучшение) инвестиционного климата в стране парламент принял но­вые законы.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B744C1-79E4-4E43-302B-5712C60AA114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Проверка ДЗ — Выражение целевых отношений</a:t>
            </a:r>
          </a:p>
        </p:txBody>
      </p:sp>
    </p:spTree>
    <p:extLst>
      <p:ext uri="{BB962C8B-B14F-4D97-AF65-F5344CB8AC3E}">
        <p14:creationId xmlns:p14="http://schemas.microsoft.com/office/powerpoint/2010/main" val="5354779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1020A3-F002-FF5D-CC23-EB3B4C38F586}"/>
              </a:ext>
            </a:extLst>
          </p:cNvPr>
          <p:cNvSpPr txBox="1"/>
          <p:nvPr/>
        </p:nvSpPr>
        <p:spPr>
          <a:xfrm>
            <a:off x="302906" y="947389"/>
            <a:ext cx="11221375" cy="5648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16230" algn="l"/>
              </a:tabLst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стр.106—107,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цель, употребив предлоги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целях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слова в скоб­ках в правильной форме. Учитывайте стилистические особенности предлогов.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58140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 — Куда ты спешишь?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— Я иду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билетами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футбольный матч.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5496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11.	После работы я зайду на рынок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овощами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5496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12.	Иностранные учёные приехали в Россию ... (совместная работа).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73088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13. ... (предотвращение) террористических актов во время праздников в столи­це было много милиции.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727710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14. ... (улучшение) инвестиционного климата в стране парламент принял но­вые законы.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984274-715F-2055-2B49-C7EAF0BAEDCC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Проверка ДЗ — Выражение целевых отношений</a:t>
            </a:r>
          </a:p>
        </p:txBody>
      </p:sp>
    </p:spTree>
    <p:extLst>
      <p:ext uri="{BB962C8B-B14F-4D97-AF65-F5344CB8AC3E}">
        <p14:creationId xmlns:p14="http://schemas.microsoft.com/office/powerpoint/2010/main" val="8916025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1020A3-F002-FF5D-CC23-EB3B4C38F586}"/>
              </a:ext>
            </a:extLst>
          </p:cNvPr>
          <p:cNvSpPr txBox="1"/>
          <p:nvPr/>
        </p:nvSpPr>
        <p:spPr>
          <a:xfrm>
            <a:off x="302906" y="947389"/>
            <a:ext cx="11221375" cy="5648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16230" algn="l"/>
              </a:tabLst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стр.106—107,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цель, употребив предлоги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целях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слова в скоб­ках в правильной форме. Учитывайте стилистические особенности предлогов.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58140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 — Куда ты спешишь?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— Я иду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билетами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футбольный матч.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5496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11.	После работы я зайду на рынок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овощами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5496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12.	Иностранные учёные приехали в Россию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совместной работы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73088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13. ... (предотвращение) террористических актов во время праздников в столи­це было много милиции.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727710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14. ... (улучшение) инвестиционного климата в стране парламент принял но­вые законы.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ADCF97-C071-37C7-DCD8-84F76891F4B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Проверка ДЗ — Выражение целевых отношений</a:t>
            </a:r>
          </a:p>
        </p:txBody>
      </p:sp>
    </p:spTree>
    <p:extLst>
      <p:ext uri="{BB962C8B-B14F-4D97-AF65-F5344CB8AC3E}">
        <p14:creationId xmlns:p14="http://schemas.microsoft.com/office/powerpoint/2010/main" val="10976241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1020A3-F002-FF5D-CC23-EB3B4C38F586}"/>
              </a:ext>
            </a:extLst>
          </p:cNvPr>
          <p:cNvSpPr txBox="1"/>
          <p:nvPr/>
        </p:nvSpPr>
        <p:spPr>
          <a:xfrm>
            <a:off x="302906" y="947389"/>
            <a:ext cx="11221375" cy="5648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16230" algn="l"/>
              </a:tabLst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стр.106—107,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цель, употребив предлоги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целях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слова в скоб­ках в правильной форме. Учитывайте стилистические особенности предлогов.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58140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 — Куда ты спешишь?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— Я иду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билетами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футбольный матч.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5496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11.	После работы я зайду на рынок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овощами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5496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12.	Иностранные учёные приехали в Россию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совместной работы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73088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13.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Для/в целях предотвращения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террористических актов во время праздников в столи­це было много милиции.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727710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14. ... (улучшение) инвестиционного климата в стране парламент принял но­вые законы.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6AD7C7-F9BA-A57C-AD20-ED90A857AA04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Проверка ДЗ — Выражение целевых отношений</a:t>
            </a:r>
          </a:p>
        </p:txBody>
      </p:sp>
    </p:spTree>
    <p:extLst>
      <p:ext uri="{BB962C8B-B14F-4D97-AF65-F5344CB8AC3E}">
        <p14:creationId xmlns:p14="http://schemas.microsoft.com/office/powerpoint/2010/main" val="19460480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1020A3-F002-FF5D-CC23-EB3B4C38F586}"/>
              </a:ext>
            </a:extLst>
          </p:cNvPr>
          <p:cNvSpPr txBox="1"/>
          <p:nvPr/>
        </p:nvSpPr>
        <p:spPr>
          <a:xfrm>
            <a:off x="302906" y="947389"/>
            <a:ext cx="11221375" cy="5648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16230" algn="l"/>
              </a:tabLst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стр.106—107,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цель, употребив предлоги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целях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слова в скоб­ках в правильной форме. Учитывайте стилистические особенности предлогов.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58140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 — Куда ты спешишь?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— Я иду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билетами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футбольный матч.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5496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11.	После работы я зайду на рынок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овощами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5496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12.	Иностранные учёные приехали в Россию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совместной работы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73088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13.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Для/в целях предотвращения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террористических актов во время праздников в столи­це было много милиции.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727710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14.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Для/в целях улучшения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инвестиционного климата в стране парламент принял но­вые законы.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935B9E-822E-EBFB-1636-D710C02B3D7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Проверка ДЗ — Выражение целевых отношений</a:t>
            </a:r>
          </a:p>
        </p:txBody>
      </p:sp>
    </p:spTree>
    <p:extLst>
      <p:ext uri="{BB962C8B-B14F-4D97-AF65-F5344CB8AC3E}">
        <p14:creationId xmlns:p14="http://schemas.microsoft.com/office/powerpoint/2010/main" val="37300216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1020A3-F002-FF5D-CC23-EB3B4C38F586}"/>
              </a:ext>
            </a:extLst>
          </p:cNvPr>
          <p:cNvSpPr txBox="1"/>
          <p:nvPr/>
        </p:nvSpPr>
        <p:spPr>
          <a:xfrm>
            <a:off x="302906" y="947389"/>
            <a:ext cx="11221375" cy="4541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16230" algn="l"/>
              </a:tabLst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стр. 107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цель, используя союзы </a:t>
            </a:r>
            <a:r>
              <a:rPr kumimoji="0" lang="ru-RU" sz="2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0" lang="ru-RU" sz="2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того чтобы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и объединив два простых предложения в одно сложное.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Модель: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Девушка приехала в столицу. Она хотела поступить в университет. 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Девушка приехала в столицу, чтобы поступить в университет.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AC336B-6A0F-7398-68CD-8EB50E558E5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Проверка ДЗ — Выражение целевых отношений</a:t>
            </a:r>
          </a:p>
        </p:txBody>
      </p:sp>
    </p:spTree>
    <p:extLst>
      <p:ext uri="{BB962C8B-B14F-4D97-AF65-F5344CB8AC3E}">
        <p14:creationId xmlns:p14="http://schemas.microsoft.com/office/powerpoint/2010/main" val="9320058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1020A3-F002-FF5D-CC23-EB3B4C38F586}"/>
              </a:ext>
            </a:extLst>
          </p:cNvPr>
          <p:cNvSpPr txBox="1"/>
          <p:nvPr/>
        </p:nvSpPr>
        <p:spPr>
          <a:xfrm>
            <a:off x="302906" y="947389"/>
            <a:ext cx="11221375" cy="5666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16230" algn="l"/>
              </a:tabLst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стр.107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цель, используя союзы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того чтобы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и объединив два простых предложения в одно сложное.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77850" algn="l"/>
              </a:tabLst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	Мы пошли на концерт в консерваторию. Мы хотели послушать известного музыканта.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81025" algn="l"/>
              </a:tabLst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	Учёные работают над созданием вакцины против птичьего гриппа. Необхо­димо победить эту болезнь.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81025" algn="l"/>
              </a:tabLst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	После тяжёлой работы человеку нужен отдых. Необходимо восстановить силы.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77850" algn="l"/>
              </a:tabLst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	Правительство провело финансовую реформу. Инфляцию в стране нужно снизить.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74040" algn="l"/>
              </a:tabLst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	Я завёл будильник на 7 часов утра. Я не хочу опоздать на поезд.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77215" algn="l"/>
              </a:tabLst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	Мы слушаем радио и смотрим телевизор. Мы хотим узнать новости.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77215" algn="l"/>
              </a:tabLst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	Я слушаю советы родителей. Я не хочу совершать ошибки в жизни.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84200" algn="l"/>
              </a:tabLst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	Люди путешествуют в другие страны. Они хотят познакомиться с жизнью других народов и их культурой.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77215" algn="l"/>
              </a:tabLst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	Человек учится всю жизнь. Он хочет познать мир и себя самого.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78485" algn="l"/>
              </a:tabLst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	Мы повторяем правило. Нужно хорошо запомнить его.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C08608-D0EF-4458-4DE3-675870E4A0E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Проверка ДЗ — Выражение целевых отношений</a:t>
            </a:r>
          </a:p>
        </p:txBody>
      </p:sp>
    </p:spTree>
    <p:extLst>
      <p:ext uri="{BB962C8B-B14F-4D97-AF65-F5344CB8AC3E}">
        <p14:creationId xmlns:p14="http://schemas.microsoft.com/office/powerpoint/2010/main" val="13641992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1020A3-F002-FF5D-CC23-EB3B4C38F586}"/>
              </a:ext>
            </a:extLst>
          </p:cNvPr>
          <p:cNvSpPr txBox="1"/>
          <p:nvPr/>
        </p:nvSpPr>
        <p:spPr>
          <a:xfrm>
            <a:off x="302906" y="947389"/>
            <a:ext cx="11221375" cy="5763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16230" algn="l"/>
              </a:tabLst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стр.107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цель, используя союзы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того чтобы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и объединив два простых предложения в одно сложное.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>
                <a:tab pos="577850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 пошли на концерт в консерваторию. Мы хотели послушать известного музыканта.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>
                <a:tab pos="577850" algn="l"/>
              </a:tabLst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2"/>
              <a:tabLst>
                <a:tab pos="5810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Учёные работают над созданием вакцины против птичьего гриппа. Необхо­димо победить эту болезнь.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2"/>
              <a:tabLst>
                <a:tab pos="581025" algn="l"/>
              </a:tabLst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3"/>
              <a:tabLst>
                <a:tab pos="5810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 тяжёлой работы человеку нужен отдых. Необходимо восстановить силы.</a:t>
            </a:r>
          </a:p>
          <a:p>
            <a:pPr marL="514350" marR="0" lvl="0" indent="-5143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3"/>
              <a:tabLst>
                <a:tab pos="581025" algn="l"/>
              </a:tabLst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803905-CC91-E0EA-107C-42306C7089E9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Проверка ДЗ — Выражение целевых отношений</a:t>
            </a:r>
          </a:p>
        </p:txBody>
      </p:sp>
    </p:spTree>
    <p:extLst>
      <p:ext uri="{BB962C8B-B14F-4D97-AF65-F5344CB8AC3E}">
        <p14:creationId xmlns:p14="http://schemas.microsoft.com/office/powerpoint/2010/main" val="32169708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1020A3-F002-FF5D-CC23-EB3B4C38F586}"/>
              </a:ext>
            </a:extLst>
          </p:cNvPr>
          <p:cNvSpPr txBox="1"/>
          <p:nvPr/>
        </p:nvSpPr>
        <p:spPr>
          <a:xfrm>
            <a:off x="302906" y="947389"/>
            <a:ext cx="11221375" cy="5789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16230" algn="l"/>
              </a:tabLst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стр.107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цель, используя союзы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того чтобы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и объединив два простых предложения в одно сложное.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AutoNum type="arabicPeriod"/>
              <a:tabLst>
                <a:tab pos="577850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 пошли на концерт в консерваторию. Мы хотели послушать известного музыканта.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 пошли на концерт в консерваторию,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послушать известного музыканта.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2"/>
              <a:tabLst>
                <a:tab pos="5810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Учёные работают над созданием вакцины против птичьего гриппа. Необхо­димо победить эту болезнь.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2"/>
              <a:tabLst>
                <a:tab pos="581025" algn="l"/>
              </a:tabLst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3"/>
              <a:tabLst>
                <a:tab pos="5810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 тяжёлой работы человеку нужен отдых. Необходимо восстановить силы.</a:t>
            </a:r>
          </a:p>
          <a:p>
            <a:pPr marL="514350" marR="0" lvl="0" indent="-5143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3"/>
              <a:tabLst>
                <a:tab pos="581025" algn="l"/>
              </a:tabLst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5A6CED-D79A-2FBF-2ED9-A01F5DD4418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Проверка ДЗ — Выражение целевых отношений</a:t>
            </a:r>
          </a:p>
        </p:txBody>
      </p:sp>
    </p:spTree>
    <p:extLst>
      <p:ext uri="{BB962C8B-B14F-4D97-AF65-F5344CB8AC3E}">
        <p14:creationId xmlns:p14="http://schemas.microsoft.com/office/powerpoint/2010/main" val="5328884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1020A3-F002-FF5D-CC23-EB3B4C38F586}"/>
              </a:ext>
            </a:extLst>
          </p:cNvPr>
          <p:cNvSpPr txBox="1"/>
          <p:nvPr/>
        </p:nvSpPr>
        <p:spPr>
          <a:xfrm>
            <a:off x="302906" y="947389"/>
            <a:ext cx="11221375" cy="6081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16230" algn="l"/>
              </a:tabLst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стр.107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цель, используя союзы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того чтобы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и объединив два простых предложения в одно сложное.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AutoNum type="arabicPeriod"/>
              <a:tabLst>
                <a:tab pos="577850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 пошли на концерт в консерваторию. Мы хотели послушать известного музыканта.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 пошли на концерт в консерваторию,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послушать известного музыканта.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2"/>
              <a:tabLst>
                <a:tab pos="5810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Учёные работают над созданием вакцины против птичьего гриппа. Необхо­димо победить эту болезнь.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— Учёные работают над созданием вакцины против птичьего гриппа,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чтобы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 победить эту болезнь.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3"/>
              <a:tabLst>
                <a:tab pos="5810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 тяжёлой работы человеку нужен отдых. Необходимо восстановить силы.</a:t>
            </a:r>
          </a:p>
          <a:p>
            <a:pPr marL="514350" marR="0" lvl="0" indent="-5143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3"/>
              <a:tabLst>
                <a:tab pos="581025" algn="l"/>
              </a:tabLst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BCFA15-81A1-70AF-1161-29CCB7E1764C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Проверка ДЗ — Выражение целевых отношений</a:t>
            </a:r>
          </a:p>
        </p:txBody>
      </p:sp>
    </p:spTree>
    <p:extLst>
      <p:ext uri="{BB962C8B-B14F-4D97-AF65-F5344CB8AC3E}">
        <p14:creationId xmlns:p14="http://schemas.microsoft.com/office/powerpoint/2010/main" val="36942797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1020A3-F002-FF5D-CC23-EB3B4C38F586}"/>
              </a:ext>
            </a:extLst>
          </p:cNvPr>
          <p:cNvSpPr txBox="1"/>
          <p:nvPr/>
        </p:nvSpPr>
        <p:spPr>
          <a:xfrm>
            <a:off x="302906" y="947389"/>
            <a:ext cx="11221375" cy="58642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16230" algn="l"/>
              </a:tabLst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стр.107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цель, используя союзы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того чтобы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и объединив два простых предложения в одно сложное.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AutoNum type="arabicPeriod"/>
              <a:tabLst>
                <a:tab pos="577850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 пошли на концерт в консерваторию. Мы хотели послушать известного музыканта. —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 пошли на концерт в консерваторию,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послушать известного музыканта.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2"/>
              <a:tabLst>
                <a:tab pos="5810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Учёные работают над созданием вакцины против птичьего гриппа. Необхо­димо победить эту болезнь.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— Учёные работают над созданием вакцины против птичьего гриппа,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чтобы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 победить эту болезнь.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3"/>
              <a:tabLst>
                <a:tab pos="5810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 тяжёлой работы человеку нужен отдых. Необходимо восстановить силы.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— После тяжёлой работы человеку нужен отдых,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чтобы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 восстановить силы.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0E9A75-9BB6-DBD7-A55C-A2A887D2585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Проверка ДЗ — Выражение целевых отношений</a:t>
            </a:r>
          </a:p>
        </p:txBody>
      </p:sp>
    </p:spTree>
    <p:extLst>
      <p:ext uri="{BB962C8B-B14F-4D97-AF65-F5344CB8AC3E}">
        <p14:creationId xmlns:p14="http://schemas.microsoft.com/office/powerpoint/2010/main" val="32419868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1020A3-F002-FF5D-CC23-EB3B4C38F586}"/>
              </a:ext>
            </a:extLst>
          </p:cNvPr>
          <p:cNvSpPr txBox="1"/>
          <p:nvPr/>
        </p:nvSpPr>
        <p:spPr>
          <a:xfrm>
            <a:off x="302906" y="947389"/>
            <a:ext cx="11221375" cy="55166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16230" algn="l"/>
              </a:tabLst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стр.107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цель, используя союзы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того чтобы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и объединив два простых предложения в одно сложное.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4"/>
              <a:tabLst>
                <a:tab pos="577850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Правительство провело финансовую реформу. Инфляцию в стране нужно снизить.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4"/>
              <a:tabLst>
                <a:tab pos="577850" algn="l"/>
              </a:tabLst>
              <a:defRPr/>
            </a:pP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5"/>
              <a:tabLst>
                <a:tab pos="574040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завёл будильник на 7 часов утра. Я не хочу опоздать на поезд.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5"/>
              <a:tabLst>
                <a:tab pos="574040" algn="l"/>
              </a:tabLst>
              <a:defRPr/>
            </a:pP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6"/>
              <a:tabLst>
                <a:tab pos="577215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 слушаем радио и смотрим телевизор. Мы хотим узнать новости.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6"/>
              <a:tabLst>
                <a:tab pos="577215" algn="l"/>
              </a:tabLst>
              <a:defRPr/>
            </a:pP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7"/>
              <a:tabLst>
                <a:tab pos="577215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слушаю советы родителей. Я не хочу совершать ошибки в жизни.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7"/>
              <a:tabLst>
                <a:tab pos="577215" algn="l"/>
              </a:tabLst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528AE4-663F-903E-A198-32E765177556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Проверка ДЗ — Выражение целевых отношений</a:t>
            </a:r>
          </a:p>
        </p:txBody>
      </p:sp>
    </p:spTree>
    <p:extLst>
      <p:ext uri="{BB962C8B-B14F-4D97-AF65-F5344CB8AC3E}">
        <p14:creationId xmlns:p14="http://schemas.microsoft.com/office/powerpoint/2010/main" val="24763529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1020A3-F002-FF5D-CC23-EB3B4C38F586}"/>
              </a:ext>
            </a:extLst>
          </p:cNvPr>
          <p:cNvSpPr txBox="1"/>
          <p:nvPr/>
        </p:nvSpPr>
        <p:spPr>
          <a:xfrm>
            <a:off x="302906" y="947389"/>
            <a:ext cx="11221375" cy="5542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16230" algn="l"/>
              </a:tabLst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стр.107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цель, используя союзы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того чтобы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и объединив два простых предложения в одно сложное.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AutoNum type="arabicPeriod" startAt="4"/>
              <a:tabLst>
                <a:tab pos="577850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Правительство провело финансовую реформу. Инфляцию в стране нужно снизить. 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Правительство провело финансовую реформу</a:t>
            </a:r>
            <a:r>
              <a:rPr kumimoji="0" lang="ru-RU" sz="22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для того чтобы 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снизить в стране инфляцию. </a:t>
            </a: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5"/>
              <a:tabLst>
                <a:tab pos="574040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завёл будильник на 7 часов утра. Я не хочу опоздать на поезд.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5"/>
              <a:tabLst>
                <a:tab pos="574040" algn="l"/>
              </a:tabLst>
              <a:defRPr/>
            </a:pP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6"/>
              <a:tabLst>
                <a:tab pos="577215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 слушаем радио и смотрим телевизор. Мы хотим узнать новости.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6"/>
              <a:tabLst>
                <a:tab pos="577215" algn="l"/>
              </a:tabLst>
              <a:defRPr/>
            </a:pP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7"/>
              <a:tabLst>
                <a:tab pos="577215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слушаю советы родителей. Я не хочу совершать ошибки в жизни.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7"/>
              <a:tabLst>
                <a:tab pos="577215" algn="l"/>
              </a:tabLst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3844C7-D2A2-F075-36A4-8413A6ACB20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Проверка ДЗ — Выражение целевых отношений</a:t>
            </a:r>
          </a:p>
        </p:txBody>
      </p:sp>
    </p:spTree>
    <p:extLst>
      <p:ext uri="{BB962C8B-B14F-4D97-AF65-F5344CB8AC3E}">
        <p14:creationId xmlns:p14="http://schemas.microsoft.com/office/powerpoint/2010/main" val="24813999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1020A3-F002-FF5D-CC23-EB3B4C38F586}"/>
              </a:ext>
            </a:extLst>
          </p:cNvPr>
          <p:cNvSpPr txBox="1"/>
          <p:nvPr/>
        </p:nvSpPr>
        <p:spPr>
          <a:xfrm>
            <a:off x="302906" y="947389"/>
            <a:ext cx="11221375" cy="5542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16230" algn="l"/>
              </a:tabLst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стр.107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цель, используя союзы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того чтобы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и объединив два простых предложения в одно сложное.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AutoNum type="arabicPeriod" startAt="4"/>
              <a:tabLst>
                <a:tab pos="577850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Правительство провело финансовую реформу. Инфляцию в стране нужно снизить. 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Правительство провело финансовую реформу</a:t>
            </a:r>
            <a:r>
              <a:rPr kumimoji="0" lang="ru-RU" sz="22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для того чтобы 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снизить в стране инфляцию. </a:t>
            </a: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5"/>
              <a:tabLst>
                <a:tab pos="574040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завёл будильник на 7 часов утра. Я не хочу опоздать на поезд.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74040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— Я завёл будильник на 7 часов утра, </a:t>
            </a: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чтобы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 не опоздать на поезд.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6"/>
              <a:tabLst>
                <a:tab pos="577215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 слушаем радио и смотрим телевизор. Мы хотим узнать новости.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6"/>
              <a:tabLst>
                <a:tab pos="577215" algn="l"/>
              </a:tabLst>
              <a:defRPr/>
            </a:pP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7"/>
              <a:tabLst>
                <a:tab pos="577215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слушаю советы родителей. Я не хочу совершать ошибки в жизни.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7"/>
              <a:tabLst>
                <a:tab pos="577215" algn="l"/>
              </a:tabLst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4653A7-E84A-EED0-F003-D73E4903A81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Проверка ДЗ — Выражение целевых отношений</a:t>
            </a:r>
          </a:p>
        </p:txBody>
      </p:sp>
    </p:spTree>
    <p:extLst>
      <p:ext uri="{BB962C8B-B14F-4D97-AF65-F5344CB8AC3E}">
        <p14:creationId xmlns:p14="http://schemas.microsoft.com/office/powerpoint/2010/main" val="28710434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1020A3-F002-FF5D-CC23-EB3B4C38F586}"/>
              </a:ext>
            </a:extLst>
          </p:cNvPr>
          <p:cNvSpPr txBox="1"/>
          <p:nvPr/>
        </p:nvSpPr>
        <p:spPr>
          <a:xfrm>
            <a:off x="302906" y="947389"/>
            <a:ext cx="11221375" cy="5542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16230" algn="l"/>
              </a:tabLst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стр.107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цель, используя союзы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того чтобы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и объединив два простых предложения в одно сложное.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AutoNum type="arabicPeriod" startAt="4"/>
              <a:tabLst>
                <a:tab pos="577850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Правительство провело финансовую реформу. Инфляцию в стране нужно снизить. 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Правительство провело финансовую реформу</a:t>
            </a:r>
            <a:r>
              <a:rPr kumimoji="0" lang="ru-RU" sz="22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для того чтобы 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снизить в стране инфляцию. </a:t>
            </a: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5"/>
              <a:tabLst>
                <a:tab pos="574040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завёл будильник на 7 часов утра. Я не хочу опоздать на поезд.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74040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— Я завёл будильник на 7 часов утра, </a:t>
            </a: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чтобы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 не опоздать на поезд.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6"/>
              <a:tabLst>
                <a:tab pos="577215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 слушаем радио и смотрим телевизор. Мы хотим узнать новости.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77215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— 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 слушаем радио и смотрим телевизор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чтобы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узнать новости.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7"/>
              <a:tabLst>
                <a:tab pos="577215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слушаю советы родителей. Я не хочу совершать ошибки в жизни.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7"/>
              <a:tabLst>
                <a:tab pos="577215" algn="l"/>
              </a:tabLst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414BB1-0920-9DFA-38E5-EDE18A2CBB75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Проверка ДЗ — Выражение целевых отношений</a:t>
            </a:r>
          </a:p>
        </p:txBody>
      </p:sp>
    </p:spTree>
    <p:extLst>
      <p:ext uri="{BB962C8B-B14F-4D97-AF65-F5344CB8AC3E}">
        <p14:creationId xmlns:p14="http://schemas.microsoft.com/office/powerpoint/2010/main" val="17525968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1020A3-F002-FF5D-CC23-EB3B4C38F586}"/>
              </a:ext>
            </a:extLst>
          </p:cNvPr>
          <p:cNvSpPr txBox="1"/>
          <p:nvPr/>
        </p:nvSpPr>
        <p:spPr>
          <a:xfrm>
            <a:off x="302906" y="947389"/>
            <a:ext cx="11221375" cy="558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16230" algn="l"/>
              </a:tabLst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стр.107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цель, используя союзы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того чтобы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и объединив два простых предложения в одно сложное.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AutoNum type="arabicPeriod" startAt="4"/>
              <a:tabLst>
                <a:tab pos="577850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Правительство провело финансовую реформу. Инфляцию в стране нужно снизить. 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Правительство провело финансовую реформу</a:t>
            </a:r>
            <a:r>
              <a:rPr kumimoji="0" lang="ru-RU" sz="22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для того чтобы 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снизить в стране инфляцию. </a:t>
            </a: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5"/>
              <a:tabLst>
                <a:tab pos="574040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завёл будильник на 7 часов утра. Я не хочу опоздать на поезд.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74040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— Я завёл будильник на 7 часов утра, </a:t>
            </a: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чтобы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 не опоздать на поезд.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6"/>
              <a:tabLst>
                <a:tab pos="577215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 слушаем радио и смотрим телевизор. Мы хотим узнать новости.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77215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— 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 слушаем радио и смотрим телевизор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чтобы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узнать новости.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7"/>
              <a:tabLst>
                <a:tab pos="577215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слушаю советы родителей. Я не хочу совершать ошибки в жизни.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77215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— Я слушаю советы родителей, </a:t>
            </a: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чтобы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 не совершать ошибки в жизни.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EDBA43-C163-11DB-6D2B-13EA491DB24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Проверка ДЗ — Выражение целевых отношений</a:t>
            </a:r>
          </a:p>
        </p:txBody>
      </p:sp>
    </p:spTree>
    <p:extLst>
      <p:ext uri="{BB962C8B-B14F-4D97-AF65-F5344CB8AC3E}">
        <p14:creationId xmlns:p14="http://schemas.microsoft.com/office/powerpoint/2010/main" val="2696484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1020A3-F002-FF5D-CC23-EB3B4C38F586}"/>
              </a:ext>
            </a:extLst>
          </p:cNvPr>
          <p:cNvSpPr txBox="1"/>
          <p:nvPr/>
        </p:nvSpPr>
        <p:spPr>
          <a:xfrm>
            <a:off x="302906" y="947389"/>
            <a:ext cx="11221375" cy="51794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16230" algn="l"/>
              </a:tabLst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стр.107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цель, используя союзы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того чтобы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и объединив два простых предложения в одно сложное.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8"/>
              <a:tabLst>
                <a:tab pos="584200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Люди путешествуют в другие страны. Они хотят познакомиться с жизнью других народов и их культурой.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8"/>
              <a:tabLst>
                <a:tab pos="584200" algn="l"/>
              </a:tabLst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9"/>
              <a:tabLst>
                <a:tab pos="57721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Человек учится всю жизнь. Он хочет познать мир и себя самого.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9"/>
              <a:tabLst>
                <a:tab pos="577215" algn="l"/>
              </a:tabLst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10"/>
              <a:tabLst>
                <a:tab pos="57848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 повторяем правило. Нужно хорошо запомнить его.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10"/>
              <a:tabLst>
                <a:tab pos="578485" algn="l"/>
              </a:tabLst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BB2816-4B02-8A27-4664-9A64DBEE2AE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Проверка ДЗ — Выражение целевых отношений</a:t>
            </a:r>
          </a:p>
        </p:txBody>
      </p:sp>
    </p:spTree>
    <p:extLst>
      <p:ext uri="{BB962C8B-B14F-4D97-AF65-F5344CB8AC3E}">
        <p14:creationId xmlns:p14="http://schemas.microsoft.com/office/powerpoint/2010/main" val="3856815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1020A3-F002-FF5D-CC23-EB3B4C38F586}"/>
              </a:ext>
            </a:extLst>
          </p:cNvPr>
          <p:cNvSpPr txBox="1"/>
          <p:nvPr/>
        </p:nvSpPr>
        <p:spPr>
          <a:xfrm>
            <a:off x="302906" y="947389"/>
            <a:ext cx="11221375" cy="54720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16230" algn="l"/>
              </a:tabLst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стр.107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цель, используя союзы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того чтобы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и объединив два простых предложения в одно сложное.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8"/>
              <a:tabLst>
                <a:tab pos="584200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Люди путешествуют в другие страны. Они хотят познакомиться с жизнью других народов и их культурой. —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Люди путешествуют в другие страны,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чтобы/для того чтобы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познакомиться с жизнью других народов и их культурой.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9"/>
              <a:tabLst>
                <a:tab pos="57721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Человек учится всю жизнь. Он хочет познать мир и себя самого.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9"/>
              <a:tabLst>
                <a:tab pos="577215" algn="l"/>
              </a:tabLst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10"/>
              <a:tabLst>
                <a:tab pos="57848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 повторяем правило. Нужно хорошо запомнить его.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10"/>
              <a:tabLst>
                <a:tab pos="578485" algn="l"/>
              </a:tabLst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CCB1BB-A31F-7957-9A19-84DFFD4F2D92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Проверка ДЗ — Выражение целевых отношений</a:t>
            </a:r>
          </a:p>
        </p:txBody>
      </p:sp>
    </p:spTree>
    <p:extLst>
      <p:ext uri="{BB962C8B-B14F-4D97-AF65-F5344CB8AC3E}">
        <p14:creationId xmlns:p14="http://schemas.microsoft.com/office/powerpoint/2010/main" val="39765418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1020A3-F002-FF5D-CC23-EB3B4C38F586}"/>
              </a:ext>
            </a:extLst>
          </p:cNvPr>
          <p:cNvSpPr txBox="1"/>
          <p:nvPr/>
        </p:nvSpPr>
        <p:spPr>
          <a:xfrm>
            <a:off x="302906" y="947389"/>
            <a:ext cx="11221375" cy="5497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16230" algn="l"/>
              </a:tabLst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стр.107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цель, используя союзы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того чтобы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и объединив два простых предложения в одно сложное.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8"/>
              <a:tabLst>
                <a:tab pos="584200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Люди путешествуют в другие страны. Они хотят познакомиться с жизнью других народов и их культурой. —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Люди путешествуют в другие страны,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чтобы/для того чтобы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познакомиться с жизнью других народов и их культурой.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AutoNum type="arabicPeriod" startAt="9"/>
              <a:tabLst>
                <a:tab pos="57721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Человек учится всю жизнь. Он хочет познать мир и себя самого.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Человек учится всю жизнь,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познать мир и себя самого.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10"/>
              <a:tabLst>
                <a:tab pos="57848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 повторяем правило. Нужно хорошо запомнить его.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10"/>
              <a:tabLst>
                <a:tab pos="578485" algn="l"/>
              </a:tabLst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5B68FE-9148-FD26-F5B0-24139EFEEA89}"/>
              </a:ext>
            </a:extLst>
          </p:cNvPr>
          <p:cNvSpPr txBox="1">
            <a:spLocks/>
          </p:cNvSpPr>
          <p:nvPr/>
        </p:nvSpPr>
        <p:spPr>
          <a:xfrm>
            <a:off x="125767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Проверка ДЗ — Выражение целевых отношений</a:t>
            </a:r>
          </a:p>
        </p:txBody>
      </p:sp>
    </p:spTree>
    <p:extLst>
      <p:ext uri="{BB962C8B-B14F-4D97-AF65-F5344CB8AC3E}">
        <p14:creationId xmlns:p14="http://schemas.microsoft.com/office/powerpoint/2010/main" val="7283033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Проверка ДЗ — Выражение целевых отношений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1020A3-F002-FF5D-CC23-EB3B4C38F586}"/>
              </a:ext>
            </a:extLst>
          </p:cNvPr>
          <p:cNvSpPr txBox="1"/>
          <p:nvPr/>
        </p:nvSpPr>
        <p:spPr>
          <a:xfrm>
            <a:off x="302906" y="947389"/>
            <a:ext cx="11221375" cy="5469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16230" algn="l"/>
              </a:tabLst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стр.107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цель, используя союзы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того чтобы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и объединив два простых предложения в одно сложное.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8"/>
              <a:tabLst>
                <a:tab pos="584200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Люди путешествуют в другие страны. Они хотят познакомиться с жизнью других народов и их культурой. —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Люди путешествуют в другие страны,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чтобы/для того чтобы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познакомиться с жизнью других народов и их культурой.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AutoNum type="arabicPeriod" startAt="9"/>
              <a:tabLst>
                <a:tab pos="57721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Человек учится всю жизнь. Он хочет познать мир и себя самого.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Человек учится всю жизнь,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познать мир и себя самого.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10"/>
              <a:tabLst>
                <a:tab pos="57848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 повторяем правило. Нужно хорошо запомнить его.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Мы повторяем правило,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хорошо запомнить его. 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053181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целевых отношений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61092A-06A1-A2DE-322E-3D36819594A4}"/>
              </a:ext>
            </a:extLst>
          </p:cNvPr>
          <p:cNvSpPr txBox="1"/>
          <p:nvPr/>
        </p:nvSpPr>
        <p:spPr>
          <a:xfrm>
            <a:off x="142042" y="723530"/>
            <a:ext cx="12049957" cy="5995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99440" algn="l"/>
              </a:tabLst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Укажите на цель в сложном предложении, используя союзы </a:t>
            </a:r>
            <a:r>
              <a:rPr kumimoji="0" lang="ru-RU" sz="26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чтобы</a:t>
            </a: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26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для того чтобы </a:t>
            </a: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и глаголы в скобках вместо синонимичного простого предложения.</a:t>
            </a: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Модель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поездки в Париж нужны деньги, (поехать)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Чтобы поехать в Париж, нужны деньги.</a:t>
            </a: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81025" algn="l"/>
              </a:tabLst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	Перепись населения страны проводится с целью определения количества жителей этой страны, (определить)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77215" algn="l"/>
              </a:tabLst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	Люди едут в большие города на учёбу или на работу, (учиться, работать)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84200" algn="l"/>
              </a:tabLst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	Правительство страны приняло социальную программу в целях повышения уровня жизни граждан, (повысить)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77850" algn="l"/>
              </a:tabLst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	С целью решения транспортной проблемы в городе построили новый мост, (решить)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77215" algn="l"/>
              </a:tabLst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	Жюри конкурса собралось для определения победителей, (определить)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81025" algn="l"/>
              </a:tabLst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	Компании широко используют рекламу с целью привлечения покупателей, (привлечь)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87375" algn="l"/>
              </a:tabLst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	Спортсмены отправились в Пекин для участия в Олимпийских играх, (уча­ствовать)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499745" algn="l"/>
              </a:tabLst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	Лидеры стран собрались вместе с целью укрепления экономического союза, (укрепить)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06095" algn="l"/>
              </a:tabLst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	Архитекторы подготовили проект для строительства новой библиотеки, (по­строить)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06095" algn="l"/>
              </a:tabLst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	Для успешного продвижения на работе нужны способности и трудолюбие, (продвигаться)</a:t>
            </a: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576843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целевых отношений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61092A-06A1-A2DE-322E-3D36819594A4}"/>
              </a:ext>
            </a:extLst>
          </p:cNvPr>
          <p:cNvSpPr txBox="1"/>
          <p:nvPr/>
        </p:nvSpPr>
        <p:spPr>
          <a:xfrm>
            <a:off x="142042" y="723530"/>
            <a:ext cx="12049957" cy="58044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99440" algn="l"/>
              </a:tabLs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Укажите на цель в сложном предложении, используя союзы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чтобы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для того чтобы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и глаголы в скобках вместо синонимичного простого предложения.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599440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Перепись населения страны проводится с целью определения количества жителей этой страны, (определить)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599440" algn="l"/>
              </a:tabLst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2"/>
              <a:tabLst>
                <a:tab pos="57721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Люди едут в большие города на учёбу или на работу, (учиться, работать)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2"/>
              <a:tabLst>
                <a:tab pos="577215" algn="l"/>
              </a:tabLst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2"/>
              <a:tabLst>
                <a:tab pos="577215" algn="l"/>
              </a:tabLst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3"/>
              <a:tabLst>
                <a:tab pos="584200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Правительство страны приняло социальную программу в целях повышения уровня жизни граждан, (повысить)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3"/>
              <a:tabLst>
                <a:tab pos="584200" algn="l"/>
              </a:tabLst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3"/>
              <a:tabLst>
                <a:tab pos="584200" algn="l"/>
              </a:tabLst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>
                <a:tab pos="577850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целью решения транспортной проблемы в городе построили новый мост, (решить)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>
                <a:tab pos="577850" algn="l"/>
              </a:tabLst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>
                <a:tab pos="577850" algn="l"/>
              </a:tabLst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5"/>
              <a:tabLst>
                <a:tab pos="57721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Жюри конкурса собралось для определения победителей, (определить)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5"/>
              <a:tabLst>
                <a:tab pos="577215" algn="l"/>
              </a:tabLst>
              <a:defRPr/>
            </a:pP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609855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целевых отношений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61092A-06A1-A2DE-322E-3D36819594A4}"/>
              </a:ext>
            </a:extLst>
          </p:cNvPr>
          <p:cNvSpPr txBox="1"/>
          <p:nvPr/>
        </p:nvSpPr>
        <p:spPr>
          <a:xfrm>
            <a:off x="142042" y="723530"/>
            <a:ext cx="12049957" cy="58044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99440" algn="l"/>
              </a:tabLs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Укажите на цель в сложном предложении, используя союзы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чтобы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для того чтобы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и глаголы в скобках вместо синонимичного простого предложения.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599440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Перепись населения страны проводится с целью определения количества жителей этой страны, (определить)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Перепись населения страны проводится,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чтобы/для того чтобы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определить количество жителей этой страны.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2"/>
              <a:tabLst>
                <a:tab pos="57721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Люди едут в большие города на учёбу или на работу, (учиться, работать)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2"/>
              <a:tabLst>
                <a:tab pos="577215" algn="l"/>
              </a:tabLst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2"/>
              <a:tabLst>
                <a:tab pos="577215" algn="l"/>
              </a:tabLst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3"/>
              <a:tabLst>
                <a:tab pos="584200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Правительство страны приняло социальную программу в целях повышения уровня жизни граждан, (повысить)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3"/>
              <a:tabLst>
                <a:tab pos="584200" algn="l"/>
              </a:tabLst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3"/>
              <a:tabLst>
                <a:tab pos="584200" algn="l"/>
              </a:tabLst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>
                <a:tab pos="577850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целью решения транспортной проблемы в городе построили новый мост, (решить)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>
                <a:tab pos="577850" algn="l"/>
              </a:tabLst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>
                <a:tab pos="577850" algn="l"/>
              </a:tabLst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5"/>
              <a:tabLst>
                <a:tab pos="57721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Жюри конкурса собралось для определения победителей, (определить)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5"/>
              <a:tabLst>
                <a:tab pos="577215" algn="l"/>
              </a:tabLst>
              <a:defRPr/>
            </a:pP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161258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целевых отношений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61092A-06A1-A2DE-322E-3D36819594A4}"/>
              </a:ext>
            </a:extLst>
          </p:cNvPr>
          <p:cNvSpPr txBox="1"/>
          <p:nvPr/>
        </p:nvSpPr>
        <p:spPr>
          <a:xfrm>
            <a:off x="142042" y="723530"/>
            <a:ext cx="12049957" cy="58044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99440" algn="l"/>
              </a:tabLs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Укажите на цель в сложном предложении, используя союзы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чтобы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для того чтобы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и глаголы в скобках вместо синонимичного простого предложения.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599440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Перепись населения страны проводится с целью определения количества жителей этой страны, (определить)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Перепись населения страны проводится,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чтобы/для того чтобы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определить количество жителей этой страны.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2"/>
              <a:tabLst>
                <a:tab pos="57721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Люди едут в большие города на учёбу или на работу, (учиться, работать) —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Люди едут в большие города,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учиться и работать.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2"/>
              <a:tabLst>
                <a:tab pos="577215" algn="l"/>
              </a:tabLst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3"/>
              <a:tabLst>
                <a:tab pos="584200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Правительство страны приняло социальную программу в целях повышения уровня жизни граждан, (повысить)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3"/>
              <a:tabLst>
                <a:tab pos="584200" algn="l"/>
              </a:tabLst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3"/>
              <a:tabLst>
                <a:tab pos="584200" algn="l"/>
              </a:tabLst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>
                <a:tab pos="577850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целью решения транспортной проблемы в городе построили новый мост, (решить)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>
                <a:tab pos="577850" algn="l"/>
              </a:tabLst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>
                <a:tab pos="577850" algn="l"/>
              </a:tabLst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5"/>
              <a:tabLst>
                <a:tab pos="57721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Жюри конкурса собралось для определения победителей, (определить)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5"/>
              <a:tabLst>
                <a:tab pos="577215" algn="l"/>
              </a:tabLst>
              <a:defRPr/>
            </a:pP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571751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целевых отношений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61092A-06A1-A2DE-322E-3D36819594A4}"/>
              </a:ext>
            </a:extLst>
          </p:cNvPr>
          <p:cNvSpPr txBox="1"/>
          <p:nvPr/>
        </p:nvSpPr>
        <p:spPr>
          <a:xfrm>
            <a:off x="142042" y="723530"/>
            <a:ext cx="12049957" cy="58044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99440" algn="l"/>
              </a:tabLs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Укажите на цель в сложном предложении, используя союзы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чтобы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для того чтобы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и глаголы в скобках вместо синонимичного простого предложения.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599440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Перепись населения страны проводится с целью определения количества жителей этой страны, (определить)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Перепись населения страны проводится,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чтобы/для того чтобы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определить количество жителей этой страны.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2"/>
              <a:tabLst>
                <a:tab pos="57721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Люди едут в большие города на учёбу или на работу, (учиться, работать) —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Люди едут в большие города,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учиться и работать.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2"/>
              <a:tabLst>
                <a:tab pos="577215" algn="l"/>
              </a:tabLst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3"/>
              <a:tabLst>
                <a:tab pos="584200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Правительство страны приняло социальную программу в целях повышения уровня жизни граждан, (повысить)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Правительство страны приняло социальную программу,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чтобы/для того чтобы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повысить уровень жизни граждан.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3"/>
              <a:tabLst>
                <a:tab pos="584200" algn="l"/>
              </a:tabLst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>
                <a:tab pos="577850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целью решения транспортной проблемы в городе построили новый мост, (решить)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>
                <a:tab pos="577850" algn="l"/>
              </a:tabLst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>
                <a:tab pos="577850" algn="l"/>
              </a:tabLst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5"/>
              <a:tabLst>
                <a:tab pos="57721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Жюри конкурса собралось для определения победителей, (определить)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5"/>
              <a:tabLst>
                <a:tab pos="577215" algn="l"/>
              </a:tabLst>
              <a:defRPr/>
            </a:pP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35204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целевых отношений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61092A-06A1-A2DE-322E-3D36819594A4}"/>
              </a:ext>
            </a:extLst>
          </p:cNvPr>
          <p:cNvSpPr txBox="1"/>
          <p:nvPr/>
        </p:nvSpPr>
        <p:spPr>
          <a:xfrm>
            <a:off x="142042" y="723530"/>
            <a:ext cx="12049957" cy="58044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99440" algn="l"/>
              </a:tabLs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Укажите на цель в сложном предложении, используя союзы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чтобы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для того чтобы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и глаголы в скобках вместо синонимичного простого предложения.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599440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Перепись населения страны проводится с целью определения количества жителей этой страны, (определить)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Перепись населения страны проводится,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чтобы/для того чтобы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определить количество жителей этой страны.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2"/>
              <a:tabLst>
                <a:tab pos="57721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Люди едут в большие города на учёбу или на работу, (учиться, работать) —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Люди едут в большие города,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учиться и работать.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2"/>
              <a:tabLst>
                <a:tab pos="577215" algn="l"/>
              </a:tabLst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3"/>
              <a:tabLst>
                <a:tab pos="584200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Правительство страны приняло социальную программу в целях повышения уровня жизни граждан, (повысить)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Правительство страны приняло социальную программу,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чтобы/для того чтобы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повысить уровень жизни граждан.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3"/>
              <a:tabLst>
                <a:tab pos="584200" algn="l"/>
              </a:tabLst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>
                <a:tab pos="577850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целью решения транспортной проблемы в городе построили новый мост, (решить)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решить транспортную проблему в городе, построили новый мост.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>
                <a:tab pos="577850" algn="l"/>
              </a:tabLst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5"/>
              <a:tabLst>
                <a:tab pos="57721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Жюри конкурса собралось для определения победителей, (определить)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5"/>
              <a:tabLst>
                <a:tab pos="577215" algn="l"/>
              </a:tabLst>
              <a:defRPr/>
            </a:pP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34687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целевых отношений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61092A-06A1-A2DE-322E-3D36819594A4}"/>
              </a:ext>
            </a:extLst>
          </p:cNvPr>
          <p:cNvSpPr txBox="1"/>
          <p:nvPr/>
        </p:nvSpPr>
        <p:spPr>
          <a:xfrm>
            <a:off x="142042" y="723530"/>
            <a:ext cx="12049957" cy="5712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99440" algn="l"/>
              </a:tabLs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Укажите на цель в сложном предложении, используя союзы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чтобы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для того чтобы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и глаголы в скобках вместо синонимичного простого предложения.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599440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Перепись населения страны проводится с целью определения количества жителей этой страны, (определить)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Перепись населения страны проводится,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чтобы/для того чтобы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определить количество жителей этой страны.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2"/>
              <a:tabLst>
                <a:tab pos="57721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Люди едут в большие города на учёбу или на работу, (учиться, работать) —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Люди едут в большие города,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учиться и работать.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2"/>
              <a:tabLst>
                <a:tab pos="577215" algn="l"/>
              </a:tabLst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3"/>
              <a:tabLst>
                <a:tab pos="584200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Правительство страны приняло социальную программу в целях повышения уровня жизни граждан, (повысить)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Правительство страны приняло социальную программу,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чтобы/для того чтобы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повысить уровень жизни граждан.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3"/>
              <a:tabLst>
                <a:tab pos="584200" algn="l"/>
              </a:tabLst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>
                <a:tab pos="577850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целью решения транспортной проблемы в городе построили новый мост, (решить)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решить транспортную проблему в городе, построили новый мост.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>
                <a:tab pos="577850" algn="l"/>
              </a:tabLst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5"/>
              <a:tabLst>
                <a:tab pos="57721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Жюри конкурса собралось для определения победителей, (определить)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Жюри конкурса собралось,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определить победителей.</a:t>
            </a: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65087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целевых отношений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61092A-06A1-A2DE-322E-3D36819594A4}"/>
              </a:ext>
            </a:extLst>
          </p:cNvPr>
          <p:cNvSpPr txBox="1"/>
          <p:nvPr/>
        </p:nvSpPr>
        <p:spPr>
          <a:xfrm>
            <a:off x="142042" y="723530"/>
            <a:ext cx="12049957" cy="5096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99440" algn="l"/>
              </a:tabLs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Укажите на цель в сложном предложении, используя союзы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чтобы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для того чтобы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и глаголы в скобках вместо синонимичного простого предложения.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>
                <a:tab pos="58102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Компании широко используют рекламу с целью привлечения покупателей, (привлечь)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>
                <a:tab pos="581025" algn="l"/>
              </a:tabLst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7"/>
              <a:tabLst>
                <a:tab pos="58737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Спортсмены отправились в Пекин для участия в Олимпийских играх, (уча­ствовать)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7"/>
              <a:tabLst>
                <a:tab pos="587375" algn="l"/>
              </a:tabLst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8"/>
              <a:tabLst>
                <a:tab pos="49974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Лидеры стран собрались вместе с целью укрепления экономического союза, (укрепить)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8"/>
              <a:tabLst>
                <a:tab pos="499745" algn="l"/>
              </a:tabLst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9"/>
              <a:tabLst>
                <a:tab pos="50609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Архитекторы подготовили проект для строительства новой библиотеки, (по­строить)</a:t>
            </a: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06095" algn="l"/>
              </a:tabLst>
              <a:defRPr/>
            </a:pPr>
            <a:endParaRPr lang="ru-RU" sz="2000" dirty="0">
              <a:solidFill>
                <a:prstClr val="black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10"/>
              <a:tabLst>
                <a:tab pos="50609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успешного продвижения на работе нужны способности и трудолюбие, (продвигаться)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540493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целевых отношений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61092A-06A1-A2DE-322E-3D36819594A4}"/>
              </a:ext>
            </a:extLst>
          </p:cNvPr>
          <p:cNvSpPr txBox="1"/>
          <p:nvPr/>
        </p:nvSpPr>
        <p:spPr>
          <a:xfrm>
            <a:off x="142042" y="723530"/>
            <a:ext cx="12049957" cy="5096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99440" algn="l"/>
              </a:tabLs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Укажите на цель в сложном предложении, используя союзы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чтобы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для того чтобы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и глаголы в скобках вместо синонимичного простого предложения.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>
                <a:tab pos="58102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Компании широко используют рекламу с целью привлечения покупателей, (привлечь)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Компании широко используют рекламу,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привлечь покупателей.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7"/>
              <a:tabLst>
                <a:tab pos="58737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Спортсмены отправились в Пекин для участия в Олимпийских играх, (уча­ствовать)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7"/>
              <a:tabLst>
                <a:tab pos="587375" algn="l"/>
              </a:tabLst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8"/>
              <a:tabLst>
                <a:tab pos="49974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Лидеры стран собрались вместе с целью укрепления экономического союза, (укрепить)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8"/>
              <a:tabLst>
                <a:tab pos="499745" algn="l"/>
              </a:tabLst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9"/>
              <a:tabLst>
                <a:tab pos="50609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Архитекторы подготовили проект для строительства новой библиотеки, (по­строить)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9"/>
              <a:tabLst>
                <a:tab pos="506095" algn="l"/>
              </a:tabLst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10"/>
              <a:tabLst>
                <a:tab pos="50609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успешного продвижения на работе нужны способности и трудолюбие, (продвигаться)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67022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целевых отношений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61092A-06A1-A2DE-322E-3D36819594A4}"/>
              </a:ext>
            </a:extLst>
          </p:cNvPr>
          <p:cNvSpPr txBox="1"/>
          <p:nvPr/>
        </p:nvSpPr>
        <p:spPr>
          <a:xfrm>
            <a:off x="142042" y="723530"/>
            <a:ext cx="12049957" cy="5096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99440" algn="l"/>
              </a:tabLs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Укажите на цель в сложном предложении, используя союзы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чтобы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для того чтобы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и глаголы в скобках вместо синонимичного простого предложения.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>
                <a:tab pos="58102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Компании широко используют рекламу с целью привлечения покупателей, (привлечь)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Компании широко используют рекламу,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привлечь покупателей.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7"/>
              <a:tabLst>
                <a:tab pos="58737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Спортсмены отправились в Пекин для участия в Олимпийских играх, (уча­ствовать)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Спортсмены отправились в Пекин,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участвовать в Олимпийских играх.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8"/>
              <a:tabLst>
                <a:tab pos="49974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Лидеры стран собрались вместе с целью укрепления экономического союза, (укрепить)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8"/>
              <a:tabLst>
                <a:tab pos="499745" algn="l"/>
              </a:tabLst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9"/>
              <a:tabLst>
                <a:tab pos="50609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Архитекторы подготовили проект для строительства новой библиотеки, (по­строить)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9"/>
              <a:tabLst>
                <a:tab pos="506095" algn="l"/>
              </a:tabLst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10"/>
              <a:tabLst>
                <a:tab pos="50609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успешного продвижения на работе нужны способности и трудолюбие, (продвигаться)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250438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целевых отношений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61092A-06A1-A2DE-322E-3D36819594A4}"/>
              </a:ext>
            </a:extLst>
          </p:cNvPr>
          <p:cNvSpPr txBox="1"/>
          <p:nvPr/>
        </p:nvSpPr>
        <p:spPr>
          <a:xfrm>
            <a:off x="142042" y="723530"/>
            <a:ext cx="12049957" cy="5096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99440" algn="l"/>
              </a:tabLs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Укажите на цель в сложном предложении, используя союзы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чтобы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для того чтобы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и глаголы в скобках вместо синонимичного простого предложения.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>
                <a:tab pos="58102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Компании широко используют рекламу с целью привлечения покупателей, (привлечь)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Компании широко используют рекламу,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привлечь покупателей.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7"/>
              <a:tabLst>
                <a:tab pos="58737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Спортсмены отправились в Пекин для участия в Олимпийских играх, (уча­ствовать)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Спортсмены отправились в Пекин,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участвовать в Олимпийских играх.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8"/>
              <a:tabLst>
                <a:tab pos="49974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Лидеры стран собрались вместе с целью укрепления экономического союза, (укрепить)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Лидеры стран собрались вместе,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того чтобы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укрепить экономический союз.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9"/>
              <a:tabLst>
                <a:tab pos="50609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Архитекторы подготовили проект для строительства новой библиотеки, (по­строить)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9"/>
              <a:tabLst>
                <a:tab pos="506095" algn="l"/>
              </a:tabLst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10"/>
              <a:tabLst>
                <a:tab pos="50609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успешного продвижения на работе нужны способности и трудолюбие, (продвигаться)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60376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целевых отношений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61092A-06A1-A2DE-322E-3D36819594A4}"/>
              </a:ext>
            </a:extLst>
          </p:cNvPr>
          <p:cNvSpPr txBox="1"/>
          <p:nvPr/>
        </p:nvSpPr>
        <p:spPr>
          <a:xfrm>
            <a:off x="142042" y="723530"/>
            <a:ext cx="12049957" cy="5096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99440" algn="l"/>
              </a:tabLs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Укажите на цель в сложном предложении, используя союзы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чтобы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для того чтобы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и глаголы в скобках вместо синонимичного простого предложения.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>
                <a:tab pos="58102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Компании широко используют рекламу с целью привлечения покупателей, (привлечь)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Компании широко используют рекламу,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привлечь покупателей.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7"/>
              <a:tabLst>
                <a:tab pos="58737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Спортсмены отправились в Пекин для участия в Олимпийских играх, (уча­ствовать)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Спортсмены отправились в Пекин,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участвовать в Олимпийских играх.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8"/>
              <a:tabLst>
                <a:tab pos="49974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Лидеры стран собрались вместе с целью укрепления экономического союза, (укрепить)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Лидеры стран собрались вместе,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того чтобы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укрепить экономический союз.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9"/>
              <a:tabLst>
                <a:tab pos="50609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Архитекторы подготовили проект для строительства новой библиотеки, (по­строить)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Архитекторы подготовили проект,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построить новую библиотеку.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10"/>
              <a:tabLst>
                <a:tab pos="50609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успешного продвижения на работе нужны способности и трудолюбие, (продвигаться)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93371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целевых отношений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61092A-06A1-A2DE-322E-3D36819594A4}"/>
              </a:ext>
            </a:extLst>
          </p:cNvPr>
          <p:cNvSpPr txBox="1"/>
          <p:nvPr/>
        </p:nvSpPr>
        <p:spPr>
          <a:xfrm>
            <a:off x="142042" y="723530"/>
            <a:ext cx="12049957" cy="5404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99440" algn="l"/>
              </a:tabLs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Укажите на цель в сложном предложении, используя союзы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чтобы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для того чтобы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и глаголы в скобках вместо синонимичного простого предложения.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>
                <a:tab pos="58102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Компании широко используют рекламу с целью привлечения покупателей, (привлечь)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Компании широко используют рекламу,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привлечь покупателей.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7"/>
              <a:tabLst>
                <a:tab pos="58737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Спортсмены отправились в Пекин для участия в Олимпийских играх, (уча­ствовать)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Спортсмены отправились в Пекин,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участвовать в Олимпийских играх.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8"/>
              <a:tabLst>
                <a:tab pos="49974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Лидеры стран собрались вместе с целью укрепления экономического союза, (укрепить)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Лидеры стран собрались вместе,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того чтобы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укрепить экономический союз.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9"/>
              <a:tabLst>
                <a:tab pos="50609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Архитекторы подготовили проект для строительства новой библиотеки, (по­строить)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Архитекторы подготовили проект,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построить новую библиотеку.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10"/>
              <a:tabLst>
                <a:tab pos="50609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успешного продвижения на работе нужны способности и трудолюбие, (продвигаться)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успешно продвигаться на работе, нужны способности и трудолюбие.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992531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целевых отношений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61092A-06A1-A2DE-322E-3D36819594A4}"/>
              </a:ext>
            </a:extLst>
          </p:cNvPr>
          <p:cNvSpPr txBox="1"/>
          <p:nvPr/>
        </p:nvSpPr>
        <p:spPr>
          <a:xfrm>
            <a:off x="275207" y="643631"/>
            <a:ext cx="11718525" cy="6127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810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Укажите на цель в простом предложении, используя конструкции с предло­гами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для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с целью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и слова в скобках вместо синонимичного сложного пред­ложения.</a:t>
            </a: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Модель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Чтобы получить прибыль, нужно эффективно организовать производство, (получение)—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Для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 получения прибыли нужно эффективно организовать производство.</a:t>
            </a: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ourier New" panose="02070309020205020404" pitchFamily="49" charset="0"/>
              <a:ea typeface="+mn-ea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484505" algn="l"/>
              </a:tabLst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1.Люди женятся и выходят замуж, чтобы создать семью, (создание)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00380" algn="l"/>
              </a:tabLst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2.Друзья поехали на море, чтобы отдохнуть и развлечься, (отдых и развлечение)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00380" algn="l"/>
              </a:tabLst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3.Учёные создали новое лекарство, чтобы лечить больных, (лечение)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03555" algn="l"/>
              </a:tabLst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	Я учусь в университете, чтобы получить высшее образование, (получение)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09270" algn="l"/>
              </a:tabLst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	Чтобы проверить теоретические выводы, учёный провёл эксперимент, (проверка)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09270" algn="l"/>
              </a:tabLst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	Парламент принял новые законы, для того чтобы улучшить инвестицион­ный климат в стране, (улучшение)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03555" algn="l"/>
              </a:tabLst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	Мы купили новую машину, чтобы ездить за город, (поездки)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09270" algn="l"/>
              </a:tabLst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	Правительство приняло жилищную программу, чтобы улучшить жилищные условия граждан, (улучшение)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09270" algn="l"/>
              </a:tabLst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	Студента пригласили в деканат, чтобы он объяснил причину отсутствия на занятиях, (объяснения)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499745" algn="l"/>
              </a:tabLst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10.Антиглобалисты собрались на форум, чтобы выразить негативное отноше­ние к глобализации, (выражение)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479474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целевых отношений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61092A-06A1-A2DE-322E-3D36819594A4}"/>
              </a:ext>
            </a:extLst>
          </p:cNvPr>
          <p:cNvSpPr txBox="1"/>
          <p:nvPr/>
        </p:nvSpPr>
        <p:spPr>
          <a:xfrm>
            <a:off x="275207" y="643631"/>
            <a:ext cx="11718525" cy="521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81025" algn="l"/>
              </a:tabLs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Укажите на цель в простом предложении, используя конструкции с предло­гами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для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с целью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и слова в скобках вместо синонимичного сложного пред­ложения.</a:t>
            </a: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ourier New" panose="02070309020205020404" pitchFamily="49" charset="0"/>
              <a:ea typeface="+mn-ea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84505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1.Люди женятся и выходят замуж, чтобы создать семью, (создание)</a:t>
            </a: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84505" algn="l"/>
              </a:tabLst>
              <a:defRPr/>
            </a:pP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00380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2.Друзья поехали на море, чтобы отдохнуть и развлечься, (отдых и развлечение)</a:t>
            </a: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00380" algn="l"/>
              </a:tabLst>
              <a:defRPr/>
            </a:pP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00380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3.Учёные создали новое лекарство, чтобы лечить больных, (лечение)</a:t>
            </a: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00380" algn="l"/>
              </a:tabLst>
              <a:defRPr/>
            </a:pP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03555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4.Я учусь в университете, чтобы получить высшее образование, (получение)</a:t>
            </a: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03555" algn="l"/>
              </a:tabLst>
              <a:defRPr/>
            </a:pP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09270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5.Чтобы проверить теоретические выводы, учёный провёл эксперимент, (проверка)</a:t>
            </a: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641952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целевых отношений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61092A-06A1-A2DE-322E-3D36819594A4}"/>
              </a:ext>
            </a:extLst>
          </p:cNvPr>
          <p:cNvSpPr txBox="1"/>
          <p:nvPr/>
        </p:nvSpPr>
        <p:spPr>
          <a:xfrm>
            <a:off x="275207" y="643631"/>
            <a:ext cx="11718525" cy="521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81025" algn="l"/>
              </a:tabLs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Укажите на цель в простом предложении, используя конструкции с предло­гами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для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с целью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и слова в скобках вместо синонимичного сложного пред­ложения.</a:t>
            </a: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ourier New" panose="02070309020205020404" pitchFamily="49" charset="0"/>
              <a:ea typeface="+mn-ea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84505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1.Люди женятся и выходят замуж, чтобы создать семью, (создание) — </a:t>
            </a: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84505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Люди женятся и выходят замуж </a:t>
            </a: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создания семьи.</a:t>
            </a: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00380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2.Друзья поехали на море, чтобы отдохнуть и развлечься, (отдых и развлечение)</a:t>
            </a: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00380" algn="l"/>
              </a:tabLst>
              <a:defRPr/>
            </a:pP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00380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3.Учёные создали новое лекарство, чтобы лечить больных, (лечение)</a:t>
            </a: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00380" algn="l"/>
              </a:tabLst>
              <a:defRPr/>
            </a:pP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03555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4.Я учусь в университете, чтобы получить высшее образование, (получение)</a:t>
            </a: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03555" algn="l"/>
              </a:tabLst>
              <a:defRPr/>
            </a:pP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09270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5.Чтобы проверить теоретические выводы, учёный провёл эксперимент, (проверка)</a:t>
            </a: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772871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целевых отношений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61092A-06A1-A2DE-322E-3D36819594A4}"/>
              </a:ext>
            </a:extLst>
          </p:cNvPr>
          <p:cNvSpPr txBox="1"/>
          <p:nvPr/>
        </p:nvSpPr>
        <p:spPr>
          <a:xfrm>
            <a:off x="275207" y="643631"/>
            <a:ext cx="11718525" cy="521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81025" algn="l"/>
              </a:tabLs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Укажите на цель в простом предложении, используя конструкции с предло­гами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для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с целью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и слова в скобках вместо синонимичного сложного пред­ложения.</a:t>
            </a: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ourier New" panose="02070309020205020404" pitchFamily="49" charset="0"/>
              <a:ea typeface="+mn-ea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84505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1.Люди женятся и выходят замуж, чтобы создать семью, (создание) — </a:t>
            </a: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84505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Люди женятся и выходят замуж </a:t>
            </a: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создания семьи.</a:t>
            </a: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00380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2.Друзья поехали на море, чтобы отдохнуть и развлечься, (отдых и развлечение) 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00380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Друзья поехали на море </a:t>
            </a: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отдыха и развлечения.</a:t>
            </a: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00380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3.Учёные создали новое лекарство, чтобы лечить больных, (лечение)</a:t>
            </a: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00380" algn="l"/>
              </a:tabLst>
              <a:defRPr/>
            </a:pP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03555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4.Я учусь в университете, чтобы получить высшее образование, (получение)</a:t>
            </a: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03555" algn="l"/>
              </a:tabLst>
              <a:defRPr/>
            </a:pP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09270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5.Чтобы проверить теоретические выводы, учёный провёл эксперимент, (проверка)</a:t>
            </a: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545790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целевых отношений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61092A-06A1-A2DE-322E-3D36819594A4}"/>
              </a:ext>
            </a:extLst>
          </p:cNvPr>
          <p:cNvSpPr txBox="1"/>
          <p:nvPr/>
        </p:nvSpPr>
        <p:spPr>
          <a:xfrm>
            <a:off x="275207" y="643631"/>
            <a:ext cx="11718525" cy="521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81025" algn="l"/>
              </a:tabLs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Укажите на цель в простом предложении, используя конструкции с предло­гами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для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с целью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и слова в скобках вместо синонимичного сложного пред­ложения.</a:t>
            </a: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ourier New" panose="02070309020205020404" pitchFamily="49" charset="0"/>
              <a:ea typeface="+mn-ea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84505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1.Люди женятся и выходят замуж, чтобы создать семью, (создание) — </a:t>
            </a: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84505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Люди женятся и выходят замуж </a:t>
            </a: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создания семьи.</a:t>
            </a: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00380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2.Друзья поехали на море, чтобы отдохнуть и развлечься, (отдых и развлечение) 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00380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Друзья поехали на море </a:t>
            </a: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отдыха и развлечения.</a:t>
            </a: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00380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3.Учёные создали новое лекарство, чтобы лечить больных, (лечение) — </a:t>
            </a: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00380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Учёные создали новое лекарство</a:t>
            </a: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для/с целью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лечения больных.</a:t>
            </a: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03555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4.Я учусь в университете, чтобы получить высшее образование, (получение)</a:t>
            </a: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03555" algn="l"/>
              </a:tabLst>
              <a:defRPr/>
            </a:pP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09270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5.Чтобы проверить теоретические выводы, учёный провёл эксперимент, (проверка)</a:t>
            </a: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404387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целевых отношений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61092A-06A1-A2DE-322E-3D36819594A4}"/>
              </a:ext>
            </a:extLst>
          </p:cNvPr>
          <p:cNvSpPr txBox="1"/>
          <p:nvPr/>
        </p:nvSpPr>
        <p:spPr>
          <a:xfrm>
            <a:off x="275207" y="643631"/>
            <a:ext cx="11718525" cy="521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81025" algn="l"/>
              </a:tabLs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Укажите на цель в простом предложении, используя конструкции с предло­гами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для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с целью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и слова в скобках вместо синонимичного сложного пред­ложения.</a:t>
            </a: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ourier New" panose="02070309020205020404" pitchFamily="49" charset="0"/>
              <a:ea typeface="+mn-ea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84505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1.Люди женятся и выходят замуж, чтобы создать семью, (создание) — </a:t>
            </a: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84505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Люди женятся и выходят замуж </a:t>
            </a: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создания семьи.</a:t>
            </a: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00380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2.Друзья поехали на море, чтобы отдохнуть и развлечься, (отдых и развлечение) 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00380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Друзья поехали на море </a:t>
            </a: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отдыха и развлечения.</a:t>
            </a: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00380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3.Учёные создали новое лекарство, чтобы лечить больных, (лечение) — </a:t>
            </a: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00380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Учёные создали новое лекарство</a:t>
            </a: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для/с целью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лечения больных.</a:t>
            </a: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03555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4.Я учусь в университете, чтобы получить высшее образование, (получение)—</a:t>
            </a: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03555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учусь в университете </a:t>
            </a: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получения высшего образования.</a:t>
            </a: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09270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5.Чтобы проверить теоретические выводы, учёный провёл эксперимент, (проверка)</a:t>
            </a: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36656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целевых отношений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61092A-06A1-A2DE-322E-3D36819594A4}"/>
              </a:ext>
            </a:extLst>
          </p:cNvPr>
          <p:cNvSpPr txBox="1"/>
          <p:nvPr/>
        </p:nvSpPr>
        <p:spPr>
          <a:xfrm>
            <a:off x="275207" y="643631"/>
            <a:ext cx="11718525" cy="58934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81025" algn="l"/>
              </a:tabLs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Укажите на цель в простом предложении, используя конструкции с предло­гами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для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с целью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и слова в скобках вместо синонимичного сложного пред­ложения.</a:t>
            </a: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ourier New" panose="02070309020205020404" pitchFamily="49" charset="0"/>
              <a:ea typeface="+mn-ea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84505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1.Люди женятся и выходят замуж, чтобы создать семью, (создание) — </a:t>
            </a: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84505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Люди женятся и выходят замуж </a:t>
            </a: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создания семьи.</a:t>
            </a: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00380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2.Друзья поехали на море, чтобы отдохнуть и развлечься, (отдых и развлечение) 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00380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Друзья поехали на море </a:t>
            </a: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отдыха и развлечения.</a:t>
            </a: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00380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3.Учёные создали новое лекарство, чтобы лечить больных, (лечение) — </a:t>
            </a: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00380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Учёные создали новое лекарство</a:t>
            </a: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для/с целью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лечения больных.</a:t>
            </a: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03555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4.Я учусь в университете, чтобы получить высшее образование, (получение)—</a:t>
            </a: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03555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учусь в университете </a:t>
            </a: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получения высшего образования.</a:t>
            </a: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09270" algn="l"/>
              </a:tabLst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5.Чтобы проверить теоретические выводы, учёный провёл эксперимент, (проверка) —</a:t>
            </a: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09270" algn="l"/>
              </a:tabLst>
              <a:defRPr/>
            </a:pP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Для/с целью 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проверки теоретических выводов учёный провёл эксперимент.</a:t>
            </a: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626893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целевых отношений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61092A-06A1-A2DE-322E-3D36819594A4}"/>
              </a:ext>
            </a:extLst>
          </p:cNvPr>
          <p:cNvSpPr txBox="1"/>
          <p:nvPr/>
        </p:nvSpPr>
        <p:spPr>
          <a:xfrm>
            <a:off x="275207" y="643631"/>
            <a:ext cx="11718525" cy="56164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81025" algn="l"/>
              </a:tabLs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Укажите на цель в простом предложении, используя конструкции с предло­гами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для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с целью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и слова в скобках вместо синонимичного сложного пред­ложения.</a:t>
            </a: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ourier New" panose="02070309020205020404" pitchFamily="49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>
                <a:tab pos="509270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Парламент принял новые законы, для того чтобы улучшить инвестицион­ный климат в стране, (улучшение)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>
                <a:tab pos="509270" algn="l"/>
              </a:tabLst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7"/>
              <a:tabLst>
                <a:tab pos="50355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 купили новую машину, чтобы ездить за город, (поездки)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7"/>
              <a:tabLst>
                <a:tab pos="503555" algn="l"/>
              </a:tabLst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8"/>
              <a:tabLst>
                <a:tab pos="509270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Правительство приняло жилищную программу, чтобы улучшить жилищные условия граждан, (улучшение)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8"/>
              <a:tabLst>
                <a:tab pos="509270" algn="l"/>
              </a:tabLst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9"/>
              <a:tabLst>
                <a:tab pos="509270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Студента пригласили в деканат, чтобы он объяснил причину отсутствия на занятиях, (объяснения)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9"/>
              <a:tabLst>
                <a:tab pos="509270" algn="l"/>
              </a:tabLst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9"/>
              <a:tabLst>
                <a:tab pos="509270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Антиглобалисты собрались на форум, чтобы выразить негативное отноше­ние к глобализации, (выражение)</a:t>
            </a: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99745" algn="l"/>
              </a:tabLst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99745" algn="l"/>
              </a:tabLst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763351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целевых отношений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61092A-06A1-A2DE-322E-3D36819594A4}"/>
              </a:ext>
            </a:extLst>
          </p:cNvPr>
          <p:cNvSpPr txBox="1"/>
          <p:nvPr/>
        </p:nvSpPr>
        <p:spPr>
          <a:xfrm>
            <a:off x="275207" y="643631"/>
            <a:ext cx="11718525" cy="56164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81025" algn="l"/>
              </a:tabLs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Укажите на цель в простом предложении, используя конструкции с предло­гами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для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с целью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и слова в скобках вместо синонимичного сложного пред­ложения.</a:t>
            </a: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ourier New" panose="02070309020205020404" pitchFamily="49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>
                <a:tab pos="509270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Парламент принял новые законы, для того чтобы улучшить инвестицион­ный климат в стране, (улучшение)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Парламент принял новые законы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целью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улучшения инвестицион­ного климата в стране.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7"/>
              <a:tabLst>
                <a:tab pos="50355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 купили новую машину, чтобы ездить за город, (поездки)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7"/>
              <a:tabLst>
                <a:tab pos="503555" algn="l"/>
              </a:tabLst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8"/>
              <a:tabLst>
                <a:tab pos="509270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Правительство приняло жилищную программу, чтобы улучшить жилищные условия граждан, (улучшение)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8"/>
              <a:tabLst>
                <a:tab pos="509270" algn="l"/>
              </a:tabLst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9"/>
              <a:tabLst>
                <a:tab pos="509270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Студента пригласили в деканат, чтобы он объяснил причину отсутствия на занятиях, (объяснения)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9"/>
              <a:tabLst>
                <a:tab pos="509270" algn="l"/>
              </a:tabLst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9"/>
              <a:tabLst>
                <a:tab pos="509270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Антиглобалисты собрались на форум, чтобы выразить негативное отноше­ние к глобализации, (выражение)</a:t>
            </a: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99745" algn="l"/>
              </a:tabLst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99745" algn="l"/>
              </a:tabLst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60235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целевых отношений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61092A-06A1-A2DE-322E-3D36819594A4}"/>
              </a:ext>
            </a:extLst>
          </p:cNvPr>
          <p:cNvSpPr txBox="1"/>
          <p:nvPr/>
        </p:nvSpPr>
        <p:spPr>
          <a:xfrm>
            <a:off x="275207" y="643631"/>
            <a:ext cx="11718525" cy="56164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81025" algn="l"/>
              </a:tabLs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Укажите на цель в простом предложении, используя конструкции с предло­гами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для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с целью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и слова в скобках вместо синонимичного сложного пред­ложения.</a:t>
            </a: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ourier New" panose="02070309020205020404" pitchFamily="49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>
                <a:tab pos="509270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Парламент принял новые законы, для того чтобы улучшить инвестицион­ный климат в стране, (улучшение)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Парламент принял новые законы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целью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улучшения инвестицион­ного климата в стране.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7"/>
              <a:tabLst>
                <a:tab pos="50355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 купили новую машину, чтобы ездить за город, (поездки)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Мы купили новую машину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поездок за город.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8"/>
              <a:tabLst>
                <a:tab pos="509270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Правительство приняло жилищную программу, чтобы улучшить жилищные условия граждан, (улучшение)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8"/>
              <a:tabLst>
                <a:tab pos="509270" algn="l"/>
              </a:tabLst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9"/>
              <a:tabLst>
                <a:tab pos="509270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Студента пригласили в деканат, чтобы он объяснил причину отсутствия на занятиях, (объяснения)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9"/>
              <a:tabLst>
                <a:tab pos="509270" algn="l"/>
              </a:tabLst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9"/>
              <a:tabLst>
                <a:tab pos="509270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Антиглобалисты собрались на форум, чтобы выразить негативное отноше­ние к глобализации, (выражение)</a:t>
            </a: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99745" algn="l"/>
              </a:tabLst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99745" algn="l"/>
              </a:tabLst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19538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целевых отношений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61092A-06A1-A2DE-322E-3D36819594A4}"/>
              </a:ext>
            </a:extLst>
          </p:cNvPr>
          <p:cNvSpPr txBox="1"/>
          <p:nvPr/>
        </p:nvSpPr>
        <p:spPr>
          <a:xfrm>
            <a:off x="275207" y="643631"/>
            <a:ext cx="11718525" cy="56164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81025" algn="l"/>
              </a:tabLs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Укажите на цель в простом предложении, используя конструкции с предло­гами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для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с целью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и слова в скобках вместо синонимичного сложного пред­ложения.</a:t>
            </a: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ourier New" panose="02070309020205020404" pitchFamily="49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>
                <a:tab pos="509270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Парламент принял новые законы, для того чтобы улучшить инвестицион­ный климат в стране, (улучшение)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Парламент принял новые законы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целью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улучшения инвестицион­ного климата в стране.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7"/>
              <a:tabLst>
                <a:tab pos="50355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 купили новую машину, чтобы ездить за город, (поездки)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Мы купили новую машину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поездок за город.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8"/>
              <a:tabLst>
                <a:tab pos="509270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Правительство приняло жилищную программу, чтобы улучшить жилищные условия граждан, (улучшение)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Правительство приняло жилищную программу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для/с целью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улучшения жилищных условий граждан.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9"/>
              <a:tabLst>
                <a:tab pos="509270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Студента пригласили в деканат, чтобы он объяснил причину отсутствия на занятиях, (объяснения)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9"/>
              <a:tabLst>
                <a:tab pos="509270" algn="l"/>
              </a:tabLst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9"/>
              <a:tabLst>
                <a:tab pos="509270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Антиглобалисты собрались на форум, чтобы выразить негативное отноше­ние к глобализации, (выражение)</a:t>
            </a: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99745" algn="l"/>
              </a:tabLst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99745" algn="l"/>
              </a:tabLst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35728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целевых отношений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61092A-06A1-A2DE-322E-3D36819594A4}"/>
              </a:ext>
            </a:extLst>
          </p:cNvPr>
          <p:cNvSpPr txBox="1"/>
          <p:nvPr/>
        </p:nvSpPr>
        <p:spPr>
          <a:xfrm>
            <a:off x="275207" y="643631"/>
            <a:ext cx="11718525" cy="56164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81025" algn="l"/>
              </a:tabLs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Укажите на цель в простом предложении, используя конструкции с предло­гами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для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с целью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и слова в скобках вместо синонимичного сложного пред­ложения.</a:t>
            </a: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ourier New" panose="02070309020205020404" pitchFamily="49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>
                <a:tab pos="509270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Парламент принял новые законы, для того чтобы улучшить инвестицион­ный климат в стране, (улучшение)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Парламент принял новые законы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целью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улучшения инвестицион­ного климата в стране.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7"/>
              <a:tabLst>
                <a:tab pos="50355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 купили новую машину, чтобы ездить за город, (поездки)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Мы купили новую машину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поездок за город.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8"/>
              <a:tabLst>
                <a:tab pos="509270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Правительство приняло жилищную программу, чтобы улучшить жилищные условия граждан, (улучшение)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Правительство приняло жилищную программу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для/с целью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улучшения жилищных условий граждан.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9"/>
              <a:tabLst>
                <a:tab pos="509270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Студента пригласили в деканат, чтобы он объяснил причину отсутствия на занятиях, (объяснения)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Студента пригласили в деканат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объяснения причины отсутствия на занятиях.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9"/>
              <a:tabLst>
                <a:tab pos="509270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Антиглобалисты собрались на форум, чтобы выразить негативное отноше­ние к глобализации, (выражение)</a:t>
            </a: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99745" algn="l"/>
              </a:tabLst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99745" algn="l"/>
              </a:tabLst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967114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целевых отношений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61092A-06A1-A2DE-322E-3D36819594A4}"/>
              </a:ext>
            </a:extLst>
          </p:cNvPr>
          <p:cNvSpPr txBox="1"/>
          <p:nvPr/>
        </p:nvSpPr>
        <p:spPr>
          <a:xfrm>
            <a:off x="275207" y="643631"/>
            <a:ext cx="11718525" cy="5924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81025" algn="l"/>
              </a:tabLs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Укажите на цель в простом предложении, используя конструкции с предло­гами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для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с целью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и слова в скобках вместо синонимичного сложного пред­ложения.</a:t>
            </a: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ourier New" panose="02070309020205020404" pitchFamily="49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>
                <a:tab pos="509270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Парламент принял новые законы, для того чтобы улучшить инвестицион­ный климат в стране, (улучшение)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Парламент принял новые законы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целью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улучшения инвестицион­ного климата в стране.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7"/>
              <a:tabLst>
                <a:tab pos="50355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 купили новую машину, чтобы ездить за город, (поездки)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Мы купили новую машину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поездок за город.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8"/>
              <a:tabLst>
                <a:tab pos="509270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Правительство приняло жилищную программу, чтобы улучшить жилищные условия граждан, (улучшение)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Правительство приняло жилищную программу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для/с целью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улучшения жилищных условий граждан.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9"/>
              <a:tabLst>
                <a:tab pos="509270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Студента пригласили в деканат, чтобы он объяснил причину отсутствия на занятиях, (объяснения)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Студента пригласили в деканат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объяснения причины отсутствия на занятиях.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9"/>
              <a:tabLst>
                <a:tab pos="509270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Антиглобалисты собрались на форум, чтобы выразить негативное отноше­ние к глобализации, (выражение)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Антиглобалисты собрались на форум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для/с целью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выражения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негативного отноше­ния к глобализации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99745" algn="l"/>
              </a:tabLst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99745" algn="l"/>
              </a:tabLst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526275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целевых отношений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8FBC3C-2A55-9F65-319B-7223383370FB}"/>
              </a:ext>
            </a:extLst>
          </p:cNvPr>
          <p:cNvSpPr txBox="1"/>
          <p:nvPr/>
        </p:nvSpPr>
        <p:spPr>
          <a:xfrm>
            <a:off x="0" y="1084565"/>
            <a:ext cx="12091386" cy="5523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608965" algn="l"/>
              </a:tabLs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цель, дополнив главную часть сложного предложения подходящей по смыслу зависимой частью. Используйте союзы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того чтобы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7340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	Друзья пришли на стадион,...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82930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	Я купил компакт-диск любимого певца,...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82930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	На улице построили подземный переход,...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8610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	Студентам продают дешёвые билеты на городской транспорт,...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8610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	Многие фирмы дают рекламу своих товаров,...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8610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	Мы приехали в аэропорт заранее,...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8610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	Лидеры развитых стран встречаются на саммитах,...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8610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	Антиглобалисты устраивают демонстрации,...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8610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	Хулиганы громят рестораны «Макдоналдс»,...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508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 Всемирные социальные форумы антиглобалистов проводятся,...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11. Российские антиглобалисты хотят,...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12. Руководители антиглобалистского движения выступают за то,... 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486463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целевых отношений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61092A-06A1-A2DE-322E-3D36819594A4}"/>
              </a:ext>
            </a:extLst>
          </p:cNvPr>
          <p:cNvSpPr txBox="1"/>
          <p:nvPr/>
        </p:nvSpPr>
        <p:spPr>
          <a:xfrm>
            <a:off x="142042" y="723530"/>
            <a:ext cx="12049957" cy="5718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89915" algn="l"/>
              </a:tabLst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Закончите простые предложения.</a:t>
            </a: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89915" algn="l"/>
              </a:tabLst>
              <a:defRPr/>
            </a:pP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76580" algn="l"/>
              </a:tabLst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	Для устранения транспортных проблем в городе ...</a:t>
            </a: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82930" algn="l"/>
              </a:tabLst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	В целях развития сотрудничества между государствами ...</a:t>
            </a: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86105" algn="l"/>
              </a:tabLst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	С целью установления дружеских отношений между странами ...</a:t>
            </a: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89915" algn="l"/>
              </a:tabLst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	Для привлечения в страну иностранных инвестиций ...</a:t>
            </a: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89915" algn="l"/>
              </a:tabLst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	С целью снижения нелегальной иммиграции в стране ...</a:t>
            </a: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89915" algn="l"/>
              </a:tabLst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	Для успешного развития предприятия ...</a:t>
            </a: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89915" algn="l"/>
              </a:tabLst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	В целях улучшения демографической ситуации в стране ...</a:t>
            </a: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89915" algn="l"/>
              </a:tabLst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	Для преодоления последствий кризиса ...</a:t>
            </a: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972405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5AD4BF-A709-9850-F1CE-7E46A2070B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13E810C2-9611-C015-92D6-8A7DDA8866C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3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целевых отношений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3A1069-3345-BD3A-80B1-FF38D7CCED37}"/>
              </a:ext>
            </a:extLst>
          </p:cNvPr>
          <p:cNvSpPr txBox="1"/>
          <p:nvPr/>
        </p:nvSpPr>
        <p:spPr>
          <a:xfrm>
            <a:off x="142043" y="1259978"/>
            <a:ext cx="12049957" cy="1472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>
                <a:tab pos="589915" algn="l"/>
              </a:tabLst>
              <a:defRPr/>
            </a:pPr>
            <a:r>
              <a:rPr lang="ru-RU" sz="2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Ответьте на вопрос: зачем вы поступили учиться в МГУ?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>
                <a:tab pos="589915" algn="l"/>
              </a:tabLst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Задайте вопросы</a:t>
            </a:r>
            <a:r>
              <a:rPr lang="ru-RU" sz="2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своим одногруппникам о цели каких-то их действий.</a:t>
            </a: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072413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938" y="1073554"/>
            <a:ext cx="11087100" cy="5670145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r>
              <a:rPr lang="ru-RU" sz="4400" b="1" dirty="0">
                <a:solidFill>
                  <a:srgbClr val="00487E"/>
                </a:solidFill>
              </a:rPr>
              <a:t>31 марта 2025 года</a:t>
            </a:r>
          </a:p>
          <a:p>
            <a:pPr algn="l"/>
            <a:endParaRPr lang="ru-RU" sz="1200" dirty="0"/>
          </a:p>
          <a:p>
            <a:pPr marL="742950" indent="-742950" algn="l">
              <a:buAutoNum type="arabicPeriod"/>
            </a:pPr>
            <a:r>
              <a:rPr lang="ru-RU" sz="4000" dirty="0"/>
              <a:t>Тест (будет ссылка на сайте).</a:t>
            </a:r>
          </a:p>
          <a:p>
            <a:pPr marL="742950" indent="-742950" algn="l">
              <a:buAutoNum type="arabicPeriod"/>
            </a:pPr>
            <a:endParaRPr lang="ru-RU" sz="4000" dirty="0"/>
          </a:p>
          <a:p>
            <a:pPr marL="742950" indent="-742950" algn="l">
              <a:buAutoNum type="arabicPeriod"/>
            </a:pPr>
            <a:r>
              <a:rPr lang="ru-RU" sz="4000" dirty="0"/>
              <a:t>Доклад-презентация на тему «Как глобализация повлияла на уровень благосостояния китайского общества».</a:t>
            </a:r>
          </a:p>
          <a:p>
            <a:pPr marL="742950" indent="-742950" algn="l">
              <a:buAutoNum type="arabicPeriod"/>
            </a:pPr>
            <a:endParaRPr lang="ru-RU" sz="40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414216" y="0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Домашнее задание на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8682496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8570</TotalTime>
  <Words>8060</Words>
  <Application>Microsoft Office PowerPoint</Application>
  <PresentationFormat>Широкоэкранный</PresentationFormat>
  <Paragraphs>716</Paragraphs>
  <Slides>72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72</vt:i4>
      </vt:variant>
    </vt:vector>
  </HeadingPairs>
  <TitlesOfParts>
    <vt:vector size="80" baseType="lpstr">
      <vt:lpstr>Batang</vt:lpstr>
      <vt:lpstr>Arial</vt:lpstr>
      <vt:lpstr>Calibri</vt:lpstr>
      <vt:lpstr>Calibri Light</vt:lpstr>
      <vt:lpstr>Courier New</vt:lpstr>
      <vt:lpstr>Times New Roman</vt:lpstr>
      <vt:lpstr>1_Тема Office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курс  бакалавры-психологи</dc:title>
  <dc:creator>Гусева</dc:creator>
  <cp:lastModifiedBy>Гусева</cp:lastModifiedBy>
  <cp:revision>135</cp:revision>
  <dcterms:created xsi:type="dcterms:W3CDTF">2021-09-26T15:04:29Z</dcterms:created>
  <dcterms:modified xsi:type="dcterms:W3CDTF">2025-03-24T18:11:09Z</dcterms:modified>
</cp:coreProperties>
</file>