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6" r:id="rId3"/>
    <p:sldId id="1161" r:id="rId4"/>
    <p:sldId id="426" r:id="rId5"/>
    <p:sldId id="340" r:id="rId6"/>
    <p:sldId id="400" r:id="rId7"/>
    <p:sldId id="401" r:id="rId8"/>
    <p:sldId id="402" r:id="rId9"/>
    <p:sldId id="403" r:id="rId10"/>
    <p:sldId id="404" r:id="rId11"/>
    <p:sldId id="405" r:id="rId12"/>
    <p:sldId id="407" r:id="rId13"/>
    <p:sldId id="408" r:id="rId14"/>
    <p:sldId id="39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ACD"/>
    <a:srgbClr val="F4B2D1"/>
    <a:srgbClr val="EAD1BA"/>
    <a:srgbClr val="749BFC"/>
    <a:srgbClr val="FEE5DD"/>
    <a:srgbClr val="BCF098"/>
    <a:srgbClr val="CFD5EA"/>
    <a:srgbClr val="D6F6C0"/>
    <a:srgbClr val="E5CCB1"/>
    <a:srgbClr val="FD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53" autoAdjust="0"/>
    <p:restoredTop sz="85096" autoAdjust="0"/>
  </p:normalViewPr>
  <p:slideViewPr>
    <p:cSldViewPr snapToGrid="0">
      <p:cViewPr varScale="1">
        <p:scale>
          <a:sx n="70" d="100"/>
          <a:sy n="70" d="100"/>
        </p:scale>
        <p:origin x="58" y="2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F68DB-0702-475E-8DD9-02C36196BA5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0CAC0-75CA-4492-802E-05242BD79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1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3A0E9-9D73-0060-E382-7B5DF9F7C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E10186-B984-285B-20A9-21A3444D4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AFB9D7-14C0-DB32-4CD4-C7E83A11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82C48-E859-E4A9-7053-D6E74C16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C6C6A-786D-0422-9B7B-808539E7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58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6E31F-9E96-2747-3A3F-33602BEC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48D4-9284-7C7E-4EF0-60DBEE14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4EA98-BFC1-C290-8A6D-12F88034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15CBB-D2D1-C2A4-E771-1E216841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ECF25-EE40-40B6-6EC3-784DDC27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2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92E4D-3497-7F46-BFEF-E9F6D41D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A4CBF-18BD-CC78-4660-E79CD91E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EF54E-9D03-321A-4619-995CECD8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C5356-0DCC-AE4C-CB4B-2328B987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E6B54-2E11-A8FE-CF29-8F4639D1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083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82387-3D64-B2C5-9799-BD49F959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56733-097E-B79A-ED46-B47C11DCB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69B442-AF22-BEAD-0CEE-23F3CAF7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4440C6-7240-63DE-CF30-1B8DBE6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751936-8E0D-A06C-F44C-72AC6F60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D187C-2B4E-C1E6-7A2F-6BED7C6B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9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B18CA-F23D-966F-EDAE-81C3E997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59131F-874B-2A0E-87D3-8DB94A47B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B1CE4-EAD9-0A66-6AF3-7F68FABBB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6BB8D-35D3-A931-AEDE-0F2FD04FB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9A2D63-A465-E1F4-F596-9D474D995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C49EFA-49E9-AF37-4748-470295D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5BFDD3-E481-605A-D835-189A4662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1D72C4-A035-CCB3-8721-C07D0347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15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FDFB8-9DA7-FA18-28AE-409841AB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32D5BB-622C-2888-9CC6-A4A88C6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3C7475-CE8D-1E67-FC45-9AEA1083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9C0533-2DCA-8FD0-E1C7-FA06D93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18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EC3F24-D79B-6AEA-5ACB-4E01DF6A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EA2D3C-E8AB-F923-A69E-C12D1F9F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47E46-FC3B-E754-03C9-25787A1E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93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E47B6-7937-84A0-B787-9A95A960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5F2C9-BB15-6517-7B6D-11F34A6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3DD8F5-CCC8-29A3-3276-8E057D0F9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6236A3-CC14-384D-A12E-6559735E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A6A5B-7E85-7C87-1C5E-85E64D4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63575-F67A-A9EE-7FD1-FAFEFE06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04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4479B-FA30-AC1A-FC53-4F5ABCA9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28CE85-E5E4-27F1-B46D-3C4C5EBB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06D2D-0BBE-BD95-081C-E5D3CEEF5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2A32B-4E77-2AC9-C63B-74F5735C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14223C-3AB3-41F2-2B8E-036368BE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3EFD38-0F53-920F-9323-E60E276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0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158F8-96FB-1EA7-EFE8-74E7A741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448837-9C53-6D83-8726-28C8AE24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1EF8C-866B-2665-DB21-4B9571F1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1A758-7D75-3485-2380-E62ABF6B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4AF53-45B2-2B20-24BF-8DF224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29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73CD076-6D41-0707-4316-39A6F7E72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8ACD0-DFEE-3546-122F-4F62FE069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03E7-9D05-8FC8-6B21-A847369F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AC144A-D8DB-58A3-442E-C738412F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0190-A2EC-BDEA-0416-7AA7D32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6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17.03.2025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8118C-B957-F76F-61F9-95B63A81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EF9ABF-7D26-D461-729E-A61D476E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650BC-3212-CF47-25EC-33780F2C5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39224-4E9A-4B5C-B360-15769A09E6D3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0DACE-5E2A-5FF4-D26C-31373B251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8828FF-A0C9-3C78-D77C-EA42F8A8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293-DADF-4E9C-96F4-CD10A095D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poem.ru/smelyakov/years/1940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ru.wiktionary.org/wiki/en:%CF%83%CF%84%CE%B5%CF%81%CE%B5%CF%8C%CF%82#Ancient_Greek" TargetMode="External"/><Relationship Id="rId7" Type="http://schemas.openxmlformats.org/officeDocument/2006/relationships/hyperlink" Target="https://ru.wikipedia.org/wiki/%D0%9B%D0%B8%D0%BF%D0%BF%D0%BC%D0%B0%D0%BD,_%D0%A3%D0%BE%D0%BB%D1%82%D0%B5%D1%80" TargetMode="Externa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u.wikipedia.org/wiki/%D0%9F%D1%80%D0%B5%D0%B4%D1%80%D0%B0%D1%81%D1%81%D1%83%D0%B4%D0%BE%D0%BA" TargetMode="External"/><Relationship Id="rId5" Type="http://schemas.openxmlformats.org/officeDocument/2006/relationships/hyperlink" Target="https://ru.wikipedia.org/wiki/%D0%A1%D1%82%D0%B5%D1%80%D0%B5%D0%BE%D1%82%D0%B8%D0%BF_%D0%BF%D0%BE%D0%B2%D0%B5%D0%B4%D0%B5%D0%BD%D0%B8%D1%8F" TargetMode="External"/><Relationship Id="rId4" Type="http://schemas.openxmlformats.org/officeDocument/2006/relationships/hyperlink" Target="https://ru.wiktionary.org/wiki/%CF%84%CF%8D%CF%80%CE%BF%CF%82#%D0%94%D1%80%D0%B5%D0%B2%D0%BD%D0%B5%D0%B3%D1%80%D0%B5%D1%87%D0%B5%D1%81%D0%BA%D0%B8%D0%B9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17 марта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17:30—19:00—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2:00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463971"/>
              </p:ext>
            </p:extLst>
          </p:nvPr>
        </p:nvGraphicFramePr>
        <p:xfrm>
          <a:off x="3039121" y="2637511"/>
          <a:ext cx="6342873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87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769897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538620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03966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87090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684409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бол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9E532-3BB0-CBE8-C399-1255EA3CE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BF2E53-7A9F-2EA4-7DA0-5E09E6F15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17 марта 2025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0—20:25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9BF00E0-2625-E4BD-4729-F48AA15AC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518209"/>
              </p:ext>
            </p:extLst>
          </p:nvPr>
        </p:nvGraphicFramePr>
        <p:xfrm>
          <a:off x="2492829" y="2637511"/>
          <a:ext cx="7347858" cy="381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004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1308910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315686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1534885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328057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235131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 мф «Ваше здоровье»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По </a:t>
                      </a:r>
                      <a:r>
                        <a:rPr lang="ru-RU" dirty="0" err="1">
                          <a:solidFill>
                            <a:srgbClr val="002060"/>
                          </a:solidFill>
                        </a:rPr>
                        <a:t>ст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dirty="0" err="1">
                          <a:solidFill>
                            <a:srgbClr val="002060"/>
                          </a:solidFill>
                        </a:rPr>
                        <a:t>тв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Смелякова</a:t>
                      </a: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Задание по Тайнам </a:t>
                      </a:r>
                      <a:r>
                        <a:rPr lang="ru-RU" dirty="0" err="1"/>
                        <a:t>нацгиф</a:t>
                      </a: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63AD16F-C5E0-E267-0F55-D4FF2DE7062B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906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3999" y="1"/>
            <a:ext cx="9144000" cy="1334278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 марта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 года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6258DB-C631-B6F4-BF01-62562E9A50B8}"/>
              </a:ext>
            </a:extLst>
          </p:cNvPr>
          <p:cNvSpPr txBox="1"/>
          <p:nvPr/>
        </p:nvSpPr>
        <p:spPr>
          <a:xfrm>
            <a:off x="-1555" y="1241249"/>
            <a:ext cx="12094028" cy="5547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Перескажите содержание мультфильма «Ваше здоровье», объяснив значение символов и слов (устойчивых выражений), использованных в мультфильме.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Прочитайте стихотворение Ярослава Смелякова. Выскажите свое мнение о его основной идее.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2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Если я заболею, к врачам обращаться не стану,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Обращаюсь к друзьям (не сочтите что это в бреду):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Постелите мне степь, занавесьте мне окна туманом,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В изголовье поставьте ночную звезду.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Я ходил напролом. Я не слыл недотрогой.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Если ранят меня в справедливых боях,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Забинтуйте мне голову горной дорогой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И укройте меня одеялом в осенних цветах.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Порошков или капель — не надо.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Пусть в стакане сияют лучи.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Жаркий ветер пустынь, серебро водопада —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Вот чем стоит лечить.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От морей и от гор так и веет веками,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Как посмотришь, почувствуешь: вечно живём.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Не облатками белыми путь мой усеян, а облаками,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Не больничным от вас ухожу коридором, а Млечным Путём.                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Стихи написаны в 1940 году"/>
              </a:rPr>
              <a:t>1940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00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132608"/>
            <a:ext cx="10030408" cy="525780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742950" marR="0" indent="-742950" algn="l" rtl="0">
              <a:buAutoNum type="arabicPeriod"/>
            </a:pPr>
            <a:r>
              <a:rPr lang="ru-RU" sz="4000" b="0" i="0" u="none" strike="noStrike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Как вы относитесь к национальным стереотипам? Считаете ли вы принятые обобщения о национальном характере ошибочными? Или готовы согласиться с подобным подходом к характеристике того или иного народа?</a:t>
            </a:r>
          </a:p>
          <a:p>
            <a:pPr marL="742950" marR="0" indent="-742950" algn="l" rtl="0">
              <a:buAutoNum type="arabicPeriod"/>
            </a:pPr>
            <a:endParaRPr lang="ru-RU" sz="4000" b="0" i="0" u="none" strike="noStrike" baseline="-25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742950" indent="-742950" algn="l">
              <a:buFont typeface="Arial" panose="020B0604020202020204" pitchFamily="34" charset="0"/>
              <a:buAutoNum type="arabicPeriod"/>
            </a:pPr>
            <a:r>
              <a:rPr lang="ru-RU" sz="40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Назовите по одному самому типичному качеству таких народов, как китайцы, мексиканцы, венгры, финны, итальянцы, алжирцы, татары, французы, испанцы, англичане, американцы и др.</a:t>
            </a:r>
          </a:p>
          <a:p>
            <a:pPr algn="l"/>
            <a:r>
              <a:rPr lang="ru-RU" sz="40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Совпали ваши мнения?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3411682" y="175203"/>
            <a:ext cx="5683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Национальные стереотипы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9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132608"/>
            <a:ext cx="10030408" cy="5257801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/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СТЕРЕОТИ</a:t>
            </a:r>
            <a:r>
              <a:rPr lang="ru-RU" sz="3200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П (от сте­рео... и греч. </a:t>
            </a:r>
            <a:r>
              <a:rPr lang="ru-RU" sz="3200" baseline="-25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τύ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πος – от­пе­ча­ток) в со­цио­ло­гии и со­ци­аль­ной пси­хо­ло­гии, ус­той­чи­вый, обыч­но уп­ро­щён­ный об­раз то­го или ино­го объ­ек­та (ин­ди­ви­да, груп­пы, со­бы­тия, фак­та и т. п.), вос­про­из­во­ди­мый в соз­на­нии че­ло­ве­ка и оп­ре­де­ляю­щий его от­но­ше­ние к дан­но­му объ­ек­ту. При­ня­то го­во­рить о С. вос­при­ятия и мыш­ле­ния, а так­же о со­от­вет­ст­вую­щих им фор­мах </a:t>
            </a:r>
            <a:r>
              <a:rPr lang="ru-RU" sz="3200" baseline="-25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прак­тич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. по­ве­де­ния.</a:t>
            </a:r>
          </a:p>
          <a:p>
            <a:pPr algn="l"/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С. мо­гут быть не­га­тив­ны­ми и по­зи­тив­ны­ми, яв­ны­ми и ла­тент­ны­ми, бо­лее или ме­нее яр­ко вы­ра­жен­ны­ми и осоз­на­вае­мы­ми их но­си­те­ля­ми. Ин­ди­вид обыч­но ус­ваи­ва­ет С. сво­его со­ци­аль­но­го ок­ру­же­ния, в фор­ми­ро­ва­нии С. уча­ст­ву­ют </a:t>
            </a:r>
            <a:r>
              <a:rPr lang="ru-RU" sz="3200" baseline="-25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разл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. аген­ты со­циа­ли­за­ции (се­мья, шко­ла, кон­фес­сио­наль­ные струк­ту­ры, </a:t>
            </a:r>
            <a:r>
              <a:rPr lang="ru-RU" sz="3200" baseline="-25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по­ли­тич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. пар­тии, проф. со­об­ще­ст­ва, сред­ст­ва мас­со­вой ин­фор­ма­ции и т. д.). С., как пра­ви­ло, ус­ваи­ва­ют­ся не­кри­ти­че­ски, при­ни­ма­ют­ся </a:t>
            </a:r>
            <a:r>
              <a:rPr lang="ru-RU" sz="3200" baseline="-25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осн</a:t>
            </a:r>
            <a:r>
              <a:rPr lang="ru-RU" sz="3200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. мас­сой ин­ди­ви­дов на ве­ру, фор­ми­ро­ва­ние С. час­то пред­ше­ст­ву­ет лич­но­му опы­ту, ко­то­рый за­тем в боль­шин­ст­ве слу­ча­ев «под­го­ня­ет­ся под сте­рео­тип».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3411682" y="175203"/>
            <a:ext cx="5683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Национальные стереотипы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639CD-C9CE-C70D-9825-3D93CDFDD7D0}"/>
              </a:ext>
            </a:extLst>
          </p:cNvPr>
          <p:cNvSpPr txBox="1"/>
          <p:nvPr/>
        </p:nvSpPr>
        <p:spPr>
          <a:xfrm>
            <a:off x="7234670" y="6393707"/>
            <a:ext cx="4818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https://old.bigenc.ru/philosophy/text/4165944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EE8E91-68F7-8124-07EE-C27398B16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793"/>
            <a:ext cx="3819525" cy="381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6EA6FF-FF82-89DF-44A1-7E0EA1B79E0A}"/>
              </a:ext>
            </a:extLst>
          </p:cNvPr>
          <p:cNvSpPr txBox="1"/>
          <p:nvPr/>
        </p:nvSpPr>
        <p:spPr>
          <a:xfrm>
            <a:off x="4957331" y="6393707"/>
            <a:ext cx="2127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TSansProWebRegular"/>
                <a:ea typeface="+mn-ea"/>
                <a:cs typeface="+mn-cs"/>
              </a:rPr>
              <a:t>Д. Г. Подвойский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49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756065"/>
            <a:ext cx="10030408" cy="4052454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/>
            <a:r>
              <a:rPr lang="ru-RU" sz="20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Стереоти́п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(от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Древнегреческий язык"/>
              </a:rPr>
              <a:t>др.-греч.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000" b="0" i="0" u="none" strike="noStrike" dirty="0" err="1">
                <a:solidFill>
                  <a:srgbClr val="3366BB"/>
                </a:solidFill>
                <a:effectLst/>
                <a:latin typeface="palatino linotype" panose="02040502050505030304" pitchFamily="18" charset="0"/>
                <a:hlinkClick r:id="rId3" tooltip="wikt:en:στερεός"/>
              </a:rPr>
              <a:t>στερεός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«твёрдый» + </a:t>
            </a:r>
            <a:r>
              <a:rPr lang="ru-RU" sz="2000" b="0" i="0" u="none" strike="noStrike" dirty="0" err="1">
                <a:solidFill>
                  <a:srgbClr val="3366BB"/>
                </a:solidFill>
                <a:effectLst/>
                <a:latin typeface="palatino linotype" panose="02040502050505030304" pitchFamily="18" charset="0"/>
                <a:hlinkClick r:id="rId4" tooltip="wikt:τύπος"/>
              </a:rPr>
              <a:t>τύ</a:t>
            </a:r>
            <a:r>
              <a:rPr lang="ru-RU" sz="2000" b="0" i="0" u="none" strike="noStrike" dirty="0">
                <a:solidFill>
                  <a:srgbClr val="3366BB"/>
                </a:solidFill>
                <a:effectLst/>
                <a:latin typeface="palatino linotype" panose="02040502050505030304" pitchFamily="18" charset="0"/>
                <a:hlinkClick r:id="rId4" tooltip="wikt:τύπος"/>
              </a:rPr>
              <a:t>πος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«отпечаток») — заранее сформированная человеком мыслительная оценка чего-либо, которая может отражаться в </a:t>
            </a:r>
            <a:r>
              <a:rPr lang="ru-RU" sz="2000" b="0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Стереотип поведения"/>
              </a:rPr>
              <a:t>стереотипном поведении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Стереотип может быть как отрицательным, так и положительным, поэтому необходимо разграничивать стереотип и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6" tooltip="Предрассудок"/>
              </a:rPr>
              <a:t>предрассудки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которые бывают только негативными.</a:t>
            </a:r>
          </a:p>
          <a:p>
            <a:pPr algn="l"/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Согласно </a:t>
            </a:r>
            <a:r>
              <a:rPr lang="ru-RU" sz="20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7" tooltip="Липпман, Уолтер"/>
              </a:rPr>
              <a:t>У. </a:t>
            </a:r>
            <a:r>
              <a:rPr lang="ru-RU" sz="2000" b="0" i="0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7" tooltip="Липпман, Уолтер"/>
              </a:rPr>
              <a:t>Липпману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возможно вывести следующее определение: </a:t>
            </a:r>
            <a:r>
              <a:rPr lang="ru-RU" sz="20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стереотип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это принятый в исторической общности образец восприятия, фильтрации, интерпретации информации при распознавании и узнавании окружающего мира, основанный на предшествующем социальном опыте. Система стереотипов представляет собой социальную реальность.</a:t>
            </a:r>
          </a:p>
          <a:p>
            <a:pPr algn="l"/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Определение Уолтера </a:t>
            </a:r>
            <a:r>
              <a:rPr lang="ru-RU" sz="20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Липпмана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обладает значительным познавательным потенциалом для социологов и социальных психологов, так как позволяет проводить различение между тем, что предстаёт, и тем, что представляют. </a:t>
            </a:r>
          </a:p>
          <a:p>
            <a:pPr algn="l"/>
            <a:endParaRPr lang="ru-RU" sz="2800" baseline="-25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3411682" y="175203"/>
            <a:ext cx="5683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Национальные стереотипы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C634F-F18D-AB8B-F39B-A20A32FA21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073" y="175203"/>
            <a:ext cx="1381125" cy="1400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27BCFB-C63E-3DA7-3320-40BF3D8608E3}"/>
              </a:ext>
            </a:extLst>
          </p:cNvPr>
          <p:cNvSpPr txBox="1"/>
          <p:nvPr/>
        </p:nvSpPr>
        <p:spPr>
          <a:xfrm>
            <a:off x="6997844" y="5989206"/>
            <a:ext cx="4195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https://ru.wikipedia.org/wiki/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nux Libertine"/>
                <a:ea typeface="+mn-ea"/>
                <a:cs typeface="+mn-cs"/>
              </a:rPr>
              <a:t>Стереотип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790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    Возникновение и формирование национальных черт этнографы, социологи ищут в истории народа, в его образе жизни. Вот одно интересное объяснение русского характера, которое дают биологи и психологи. Речь идёт о явлении «импринтинга», т. е. первичного запечатления, тех самых первых младенческих впечатлений, которые ребёнок получает и которые, считается, оказывают влияние на формирование тех или иных национальных черт. Общими, объединяющими впечатлениями являются произведения фольклора, детской литературы, принятой в той или иной культуре. Сказки, песни, колыбельные, которые поют своим детям матери и няни, по мнению учёных, формируют главные нравственные идеалы, правила будущего поведения.</a:t>
            </a:r>
            <a:endParaRPr lang="ru-RU" sz="2800" baseline="-25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96876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2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    Знаете ли вы, например, что у трудолюбивых японцев любимый герой детских сказок — муравей? Логично, правда?</a:t>
            </a:r>
          </a:p>
          <a:p>
            <a:pPr algn="l">
              <a:lnSpc>
                <a:spcPct val="150000"/>
              </a:lnSpc>
            </a:pP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    Если вам приходилось читать русские сказки, хотя бы в переводе, то вы, наверное, обратили внимание, что их излюбленный герой — это Иванушка-дурачок, возле которого всегда находятся необыкновенные вещи или фантастические животные: скатерть-самобранка, сапоги-скороходы, ковёр-самолёт, конёк-горбунок, серый волк, золотая рыбка, выполняющие желания...</a:t>
            </a:r>
            <a:b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r>
              <a:rPr lang="ru-RU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 помощью этих чудес герою как бы без всякого труда достаются всевозможные блага. Вот, оказывается, какой была народная мечта — без тяжёлого изнурительного труда достичь желаемого.</a:t>
            </a:r>
            <a:endParaRPr lang="ru-RU" sz="2800" baseline="-25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890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329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     Но почему? За какие заслуги в сказках герой получает всё это? И тут мы сталкиваемся с новой загадкой. Оказывается, Иванушка совсем не дурачок. Он только прикидывается глупым. Ему почему-то выгодно до поры, до времени казаться дурачком, чтобы затем выйти победителем, поймать свою жар-птицу — богатство, счастье, красавицу-невесту.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890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5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     Корни такого свойства характера, видимо, лежат в российской истории с её многолетним монголо-татарским нашествием, междоусобными войнами, крепостным правом, страданиями и несчастьями недалёкого прошлого.</a:t>
            </a:r>
          </a:p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     Чтобы выжить в этих условиях, обмануть судьбу, не пасть духом, надо было быть осторожным, терпеливым, больше надеяться на чудо, чем на себя, на свои руки и голову. Вот и появились пословицы и поговорки: «Тише едешь — дальше будешь», «Бережёного Бог бережёт», «Поспешишь — людей насмешишь», «Всяк сверчок знай свой шесток», «Моя хата с краю, я ничего не знаю» и т. п.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890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72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     Народная мудрость таким образом призывала быть осторожным, экономно расходовать силы. Так и сложился характер человека в меру трудолюбивого (ведь результаты труда всё равно кто-нибудь может отобрать!), неспешного, бесконечно терпеливого к тяготам существования, но вместе с тем весёлого, бесшабашного, не помнящего зла, широкого, щедрого, гостеприимного.</a:t>
            </a:r>
          </a:p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     Другие пословицы и поговорки, отражая противоречивость русской психологии, как раз поощряют смелость, безрассудство, широту души: «Волков бояться — в лес не ходить», «Где наша не пропадала!», «Двум смертям не бывать, а одной не миновать», «Или грудь в крестах, или голова в кустах» и т. п.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890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73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796" y="1413164"/>
            <a:ext cx="10030408" cy="498763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R="0" algn="l" rtl="0"/>
            <a:r>
              <a:rPr lang="ru-RU" sz="2000" b="1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Скажите о перечисленной информации, что вы знали раньше, а о чём узнали только сейчас, используя конструкции типа: </a:t>
            </a:r>
            <a:r>
              <a:rPr lang="ru-RU" sz="2000" b="1" i="1" dirty="0">
                <a:solidFill>
                  <a:srgbClr val="202122"/>
                </a:solidFill>
                <a:latin typeface="Arial" panose="020B0604020202020204" pitchFamily="34" charset="0"/>
              </a:rPr>
              <a:t>Я уже давно знаю, что …, я и раньше знал(а) о …, ещё в школьные годы я узнал(а), что … </a:t>
            </a:r>
            <a:r>
              <a:rPr lang="ru-RU" sz="2000" b="1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 под. / </a:t>
            </a:r>
            <a:r>
              <a:rPr lang="ru-RU" sz="2000" b="1" i="1" dirty="0">
                <a:solidFill>
                  <a:srgbClr val="202122"/>
                </a:solidFill>
                <a:latin typeface="Arial" panose="020B0604020202020204" pitchFamily="34" charset="0"/>
              </a:rPr>
              <a:t>Я впервые услышал(а) о …, раньше я не знал(а), что … , в этом тексте я впервые прочитал(а) … </a:t>
            </a:r>
            <a:r>
              <a:rPr lang="ru-RU" sz="2000" b="1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 под. Выскажитесь по всем пунктам.</a:t>
            </a:r>
          </a:p>
          <a:p>
            <a:pPr marR="0" algn="l" rtl="0"/>
            <a:endParaRPr lang="ru-RU" sz="2000" b="1" dirty="0">
              <a:solidFill>
                <a:srgbClr val="2021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R="0" algn="l" rtl="0"/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1. В русских народных сказках действуют не только герои, но и такие фантастические существа, как золотая рыбка, сапоги-скороходы, скатерть-самобранка.</a:t>
            </a:r>
          </a:p>
          <a:p>
            <a:pPr marR="0" algn="l" rtl="0"/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2. В истории России были тяжёлые годы монголо-татарского нашествия.</a:t>
            </a:r>
          </a:p>
          <a:p>
            <a:pPr marR="0" algn="l" rtl="0"/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3. «Импринтинг» — это первые младенческие впечатления ребёнка, которые оказывают влияние на формирование национального характера.</a:t>
            </a:r>
          </a:p>
          <a:p>
            <a:pPr marR="0" algn="l" rtl="0"/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4. В японских сказках любимым героем является трудолюбивый муравей.</a:t>
            </a:r>
          </a:p>
          <a:p>
            <a:pPr marR="0" algn="l" rtl="0"/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</a:rPr>
              <a:t>5. Русские пословицы отражают, с одной стороны, осторожность, а с другой — бесшабашность, смелость русского человека.</a:t>
            </a:r>
          </a:p>
          <a:p>
            <a:pPr algn="l">
              <a:lnSpc>
                <a:spcPct val="150000"/>
              </a:lnSpc>
            </a:pPr>
            <a:endParaRPr lang="ru-RU" sz="2000" b="1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1423556" y="216766"/>
            <a:ext cx="890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Тайны национального генотипа и фольклор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63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A7604DF7-11DF-8D13-C8A9-8C762D701530}"/>
              </a:ext>
            </a:extLst>
          </p:cNvPr>
          <p:cNvSpPr txBox="1">
            <a:spLocks/>
          </p:cNvSpPr>
          <p:nvPr/>
        </p:nvSpPr>
        <p:spPr>
          <a:xfrm>
            <a:off x="1524000" y="184068"/>
            <a:ext cx="9144000" cy="74072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Задание на четверг, 22 февраля 2024 г.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6810" y="1049482"/>
            <a:ext cx="115690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Прочитайте текст «Скромность и высокая самооценка» (стр. 11—12 материалов для чтения, см. сайт).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Вспомните названия качеств человеческого характера. Составьте список.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Прочитайте список на странице 12—13 (пункт 2 раздела «Поговорим, обсудим»), скажите, какие черты вы не вспомнили сразу, а каких из перечисленных вами нет в этом списке. Откорректируйте свой список.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Разделите перечисленные черты на положительные и отрицательные, расположив их в колонках по рейтингу.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Где в вашем рейтинге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скромность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Как вы оцениваете это качество? Как оно оценивается в вашей национальной культуре?</a:t>
            </a:r>
          </a:p>
        </p:txBody>
      </p:sp>
    </p:spTree>
    <p:extLst>
      <p:ext uri="{BB962C8B-B14F-4D97-AF65-F5344CB8AC3E}">
        <p14:creationId xmlns:p14="http://schemas.microsoft.com/office/powerpoint/2010/main" val="414767048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8321</TotalTime>
  <Words>1890</Words>
  <Application>Microsoft Office PowerPoint</Application>
  <PresentationFormat>Широкоэкранный</PresentationFormat>
  <Paragraphs>97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Cambria</vt:lpstr>
      <vt:lpstr>Courier New</vt:lpstr>
      <vt:lpstr>Helvetica</vt:lpstr>
      <vt:lpstr>Linux Libertine</vt:lpstr>
      <vt:lpstr>palatino linotype</vt:lpstr>
      <vt:lpstr>PTSansProWebRegular</vt:lpstr>
      <vt:lpstr>Segoe UI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131</cp:revision>
  <dcterms:created xsi:type="dcterms:W3CDTF">2021-09-26T15:04:29Z</dcterms:created>
  <dcterms:modified xsi:type="dcterms:W3CDTF">2025-03-17T17:34:57Z</dcterms:modified>
</cp:coreProperties>
</file>