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1142" r:id="rId4"/>
    <p:sldId id="782" r:id="rId5"/>
    <p:sldId id="976" r:id="rId6"/>
    <p:sldId id="784" r:id="rId7"/>
    <p:sldId id="785" r:id="rId8"/>
    <p:sldId id="786" r:id="rId9"/>
    <p:sldId id="783" r:id="rId10"/>
    <p:sldId id="787" r:id="rId11"/>
    <p:sldId id="788" r:id="rId12"/>
    <p:sldId id="789" r:id="rId13"/>
    <p:sldId id="790" r:id="rId14"/>
    <p:sldId id="791" r:id="rId15"/>
    <p:sldId id="792" r:id="rId16"/>
    <p:sldId id="793" r:id="rId17"/>
    <p:sldId id="794" r:id="rId18"/>
    <p:sldId id="795" r:id="rId19"/>
    <p:sldId id="977" r:id="rId20"/>
    <p:sldId id="978" r:id="rId21"/>
    <p:sldId id="796" r:id="rId22"/>
    <p:sldId id="1143" r:id="rId23"/>
    <p:sldId id="797" r:id="rId24"/>
    <p:sldId id="800" r:id="rId25"/>
    <p:sldId id="798" r:id="rId26"/>
    <p:sldId id="799" r:id="rId27"/>
    <p:sldId id="801" r:id="rId28"/>
    <p:sldId id="802" r:id="rId29"/>
    <p:sldId id="803" r:id="rId30"/>
    <p:sldId id="804" r:id="rId31"/>
    <p:sldId id="805" r:id="rId32"/>
    <p:sldId id="979" r:id="rId3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усева" initials="Е. В." lastIdx="1" clrIdx="0">
    <p:extLst>
      <p:ext uri="{19B8F6BF-5375-455C-9EA6-DF929625EA0E}">
        <p15:presenceInfo xmlns:p15="http://schemas.microsoft.com/office/powerpoint/2012/main" userId="Гусева"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B2D1"/>
    <a:srgbClr val="749BFC"/>
    <a:srgbClr val="FEE5DD"/>
    <a:srgbClr val="BCF098"/>
    <a:srgbClr val="CFD5EA"/>
    <a:srgbClr val="D6F6C0"/>
    <a:srgbClr val="E5CCB1"/>
    <a:srgbClr val="FBCACD"/>
    <a:srgbClr val="FDD3CB"/>
    <a:srgbClr val="FBC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4" autoAdjust="0"/>
    <p:restoredTop sz="85096" autoAdjust="0"/>
  </p:normalViewPr>
  <p:slideViewPr>
    <p:cSldViewPr snapToGrid="0">
      <p:cViewPr varScale="1">
        <p:scale>
          <a:sx n="46" d="100"/>
          <a:sy n="46" d="100"/>
        </p:scale>
        <p:origin x="53" y="47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14198-FF43-42C2-8A1C-332B4B67F1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48075F1-0165-4A76-B99E-098B8DFD7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1A1C264-2DC8-4969-8265-01E386973A9B}"/>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5" name="Нижний колонтитул 4">
            <a:extLst>
              <a:ext uri="{FF2B5EF4-FFF2-40B4-BE49-F238E27FC236}">
                <a16:creationId xmlns:a16="http://schemas.microsoft.com/office/drawing/2014/main" id="{8D5B609D-FA39-4ADC-99B6-70C6C09678AF}"/>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108EFEFA-D9DB-401A-BF6B-D38C13FEB01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16580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E6B22-44FA-49A8-8E7B-BB5FE162756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A3DFB9-9DD5-4872-8182-256F03961BF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669BC-B49E-4E43-9F36-55989A189069}"/>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5" name="Нижний колонтитул 4">
            <a:extLst>
              <a:ext uri="{FF2B5EF4-FFF2-40B4-BE49-F238E27FC236}">
                <a16:creationId xmlns:a16="http://schemas.microsoft.com/office/drawing/2014/main" id="{9834318F-BF55-4907-839B-256ADF3DF92C}"/>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BCC612F-25E7-4CE4-BE8A-5BA8EE7A2EE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64555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14EBE-8C9F-4485-B979-81002B19FC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0A87CA4-C752-4059-AAE0-4601C5C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3DCBAD4-6BA2-4253-80B5-2F5BE8AF859F}"/>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5" name="Нижний колонтитул 4">
            <a:extLst>
              <a:ext uri="{FF2B5EF4-FFF2-40B4-BE49-F238E27FC236}">
                <a16:creationId xmlns:a16="http://schemas.microsoft.com/office/drawing/2014/main" id="{4FE2CE19-0135-42BD-996C-11E1147E2261}"/>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D2EDBB46-B6DF-4280-B4AB-ED7BD02726F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796076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B953A-2FDC-4BE5-876E-E2C594EE8B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BC4DF32-F905-413F-B0B8-41473437F4D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811D6AF-F1B5-4CC7-A741-8EBE1D7DBD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91CD605-2BC1-4129-AEE8-E774F611B93B}"/>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6" name="Нижний колонтитул 5">
            <a:extLst>
              <a:ext uri="{FF2B5EF4-FFF2-40B4-BE49-F238E27FC236}">
                <a16:creationId xmlns:a16="http://schemas.microsoft.com/office/drawing/2014/main" id="{924F2319-2A40-4984-8574-5FEB7CAD0125}"/>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6D9C40D7-5BAF-4270-8CE1-6303653B68B9}"/>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57017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D84EEC-DCCF-45A6-882F-BCA0C1D13C4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7E649-1310-4F3F-9FD2-005B38163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D44D03C-F10E-43A9-A116-8EA3FA7BBFB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239B4A-666C-4579-90A7-A9664C5CC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6330B4-A370-4F8B-A9A4-F8A3EE66449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0EA78D1-03C4-4BAD-8550-DDA8DC66D900}"/>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8" name="Нижний колонтитул 7">
            <a:extLst>
              <a:ext uri="{FF2B5EF4-FFF2-40B4-BE49-F238E27FC236}">
                <a16:creationId xmlns:a16="http://schemas.microsoft.com/office/drawing/2014/main" id="{C47B3121-6647-4C32-BCA1-60CC95218BB2}"/>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5017F065-06C2-4159-ADA1-34B0483300E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621359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D12F-E62C-433F-AA1E-14241D92D0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34E0F16-3E5B-47D7-A845-78D5B4AEA97D}"/>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4" name="Нижний колонтитул 3">
            <a:extLst>
              <a:ext uri="{FF2B5EF4-FFF2-40B4-BE49-F238E27FC236}">
                <a16:creationId xmlns:a16="http://schemas.microsoft.com/office/drawing/2014/main" id="{7D1D54F8-A16B-405F-A2BD-050A22E17900}"/>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BAE257A7-719A-4F8F-AE0A-2D6EB331D1C1}"/>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16655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D7AA893-0166-4675-9604-75B9551653F0}"/>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3" name="Нижний колонтитул 2">
            <a:extLst>
              <a:ext uri="{FF2B5EF4-FFF2-40B4-BE49-F238E27FC236}">
                <a16:creationId xmlns:a16="http://schemas.microsoft.com/office/drawing/2014/main" id="{11FA7D23-6A09-44B4-8568-15E194B7CD81}"/>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B489DC2C-CD86-45BF-A10D-8DA3D0F8385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36157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34B5D-22D6-44FA-A24C-A7B078D621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22A7DBB-3B22-4E83-B579-4EBB40A62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3E53DC5-860C-4259-8C1A-271355151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71A56BA-EC1C-4253-A981-3AD3D75D3F08}"/>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6" name="Нижний колонтитул 5">
            <a:extLst>
              <a:ext uri="{FF2B5EF4-FFF2-40B4-BE49-F238E27FC236}">
                <a16:creationId xmlns:a16="http://schemas.microsoft.com/office/drawing/2014/main" id="{FC4126DA-C43F-4D66-BA63-EAC1C2D517CD}"/>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091BAECF-E405-464B-AA37-779F412C0D6B}"/>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132082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28AB4-2AC7-4329-9771-C2BD3F73EC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43CD201-6119-42B3-91C7-6D4C4B410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DC211200-E56D-47CD-B918-48ECC5010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E4EC426-977F-40E6-8B80-8F41F452E1BD}"/>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6" name="Нижний колонтитул 5">
            <a:extLst>
              <a:ext uri="{FF2B5EF4-FFF2-40B4-BE49-F238E27FC236}">
                <a16:creationId xmlns:a16="http://schemas.microsoft.com/office/drawing/2014/main" id="{0458586B-5C1B-4211-A541-797EE66B2164}"/>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B5CB118D-5EDA-4429-A205-625DEDE672B8}"/>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5676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13A95-397F-4583-A8B6-1C6168FAC68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09F7A88-4F17-4CB4-9D01-9D6BCB12176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55F725-3FC7-48D4-BC1D-FE05D184B326}"/>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5" name="Нижний колонтитул 4">
            <a:extLst>
              <a:ext uri="{FF2B5EF4-FFF2-40B4-BE49-F238E27FC236}">
                <a16:creationId xmlns:a16="http://schemas.microsoft.com/office/drawing/2014/main" id="{950EA37A-597E-4514-B52D-4409C3662A2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A6698EC-E5E0-4DA0-805A-F7014EB9B99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999122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ED0AD1-C749-461F-A7F1-F50BAD3CAF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8A3A140-F8D1-4661-80A6-620FDED0F3C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A225AF-7050-4EAE-BC74-6A93F349E5EA}"/>
              </a:ext>
            </a:extLst>
          </p:cNvPr>
          <p:cNvSpPr>
            <a:spLocks noGrp="1"/>
          </p:cNvSpPr>
          <p:nvPr>
            <p:ph type="dt" sz="half" idx="10"/>
          </p:nvPr>
        </p:nvSpPr>
        <p:spPr/>
        <p:txBody>
          <a:bodyPr/>
          <a:lstStyle/>
          <a:p>
            <a:fld id="{C9155DB8-9FC6-4630-879A-BA4A1977F5D3}" type="datetimeFigureOut">
              <a:rPr lang="ru-RU" smtClean="0"/>
              <a:t>17.02.2025</a:t>
            </a:fld>
            <a:endParaRPr lang="ru-RU" dirty="0"/>
          </a:p>
        </p:txBody>
      </p:sp>
      <p:sp>
        <p:nvSpPr>
          <p:cNvPr id="5" name="Нижний колонтитул 4">
            <a:extLst>
              <a:ext uri="{FF2B5EF4-FFF2-40B4-BE49-F238E27FC236}">
                <a16:creationId xmlns:a16="http://schemas.microsoft.com/office/drawing/2014/main" id="{C6CDC3CC-9E55-42FA-9DD3-7C8C0CACD56A}"/>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AD69F6DD-4743-4EF2-8104-26E27FF9BD3C}"/>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763908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14198-FF43-42C2-8A1C-332B4B67F1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48075F1-0165-4A76-B99E-098B8DFD7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1A1C264-2DC8-4969-8265-01E386973A9B}"/>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5" name="Нижний колонтитул 4">
            <a:extLst>
              <a:ext uri="{FF2B5EF4-FFF2-40B4-BE49-F238E27FC236}">
                <a16:creationId xmlns:a16="http://schemas.microsoft.com/office/drawing/2014/main" id="{8D5B609D-FA39-4ADC-99B6-70C6C09678A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08EFEFA-D9DB-401A-BF6B-D38C13FEB01A}"/>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1859955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E6B22-44FA-49A8-8E7B-BB5FE162756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A3DFB9-9DD5-4872-8182-256F03961BF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669BC-B49E-4E43-9F36-55989A189069}"/>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5" name="Нижний колонтитул 4">
            <a:extLst>
              <a:ext uri="{FF2B5EF4-FFF2-40B4-BE49-F238E27FC236}">
                <a16:creationId xmlns:a16="http://schemas.microsoft.com/office/drawing/2014/main" id="{9834318F-BF55-4907-839B-256ADF3DF9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BCC612F-25E7-4CE4-BE8A-5BA8EE7A2EED}"/>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4094705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14EBE-8C9F-4485-B979-81002B19FC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0A87CA4-C752-4059-AAE0-4601C5C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3DCBAD4-6BA2-4253-80B5-2F5BE8AF859F}"/>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5" name="Нижний колонтитул 4">
            <a:extLst>
              <a:ext uri="{FF2B5EF4-FFF2-40B4-BE49-F238E27FC236}">
                <a16:creationId xmlns:a16="http://schemas.microsoft.com/office/drawing/2014/main" id="{4FE2CE19-0135-42BD-996C-11E1147E226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2EDBB46-B6DF-4280-B4AB-ED7BD02726F4}"/>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529845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B953A-2FDC-4BE5-876E-E2C594EE8B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BC4DF32-F905-413F-B0B8-41473437F4D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811D6AF-F1B5-4CC7-A741-8EBE1D7DBD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91CD605-2BC1-4129-AEE8-E774F611B93B}"/>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6" name="Нижний колонтитул 5">
            <a:extLst>
              <a:ext uri="{FF2B5EF4-FFF2-40B4-BE49-F238E27FC236}">
                <a16:creationId xmlns:a16="http://schemas.microsoft.com/office/drawing/2014/main" id="{924F2319-2A40-4984-8574-5FEB7CAD012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D9C40D7-5BAF-4270-8CE1-6303653B68B9}"/>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2961195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D84EEC-DCCF-45A6-882F-BCA0C1D13C4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7E649-1310-4F3F-9FD2-005B38163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D44D03C-F10E-43A9-A116-8EA3FA7BBFB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239B4A-666C-4579-90A7-A9664C5CC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6330B4-A370-4F8B-A9A4-F8A3EE66449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0EA78D1-03C4-4BAD-8550-DDA8DC66D900}"/>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8" name="Нижний колонтитул 7">
            <a:extLst>
              <a:ext uri="{FF2B5EF4-FFF2-40B4-BE49-F238E27FC236}">
                <a16:creationId xmlns:a16="http://schemas.microsoft.com/office/drawing/2014/main" id="{C47B3121-6647-4C32-BCA1-60CC95218BB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017F065-06C2-4159-ADA1-34B0483300E4}"/>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2469101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D12F-E62C-433F-AA1E-14241D92D0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34E0F16-3E5B-47D7-A845-78D5B4AEA97D}"/>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4" name="Нижний колонтитул 3">
            <a:extLst>
              <a:ext uri="{FF2B5EF4-FFF2-40B4-BE49-F238E27FC236}">
                <a16:creationId xmlns:a16="http://schemas.microsoft.com/office/drawing/2014/main" id="{7D1D54F8-A16B-405F-A2BD-050A22E1790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AE257A7-719A-4F8F-AE0A-2D6EB331D1C1}"/>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3331024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D7AA893-0166-4675-9604-75B9551653F0}"/>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3" name="Нижний колонтитул 2">
            <a:extLst>
              <a:ext uri="{FF2B5EF4-FFF2-40B4-BE49-F238E27FC236}">
                <a16:creationId xmlns:a16="http://schemas.microsoft.com/office/drawing/2014/main" id="{11FA7D23-6A09-44B4-8568-15E194B7CD8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489DC2C-CD86-45BF-A10D-8DA3D0F8385D}"/>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3257923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34B5D-22D6-44FA-A24C-A7B078D621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22A7DBB-3B22-4E83-B579-4EBB40A62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3E53DC5-860C-4259-8C1A-271355151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71A56BA-EC1C-4253-A981-3AD3D75D3F08}"/>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6" name="Нижний колонтитул 5">
            <a:extLst>
              <a:ext uri="{FF2B5EF4-FFF2-40B4-BE49-F238E27FC236}">
                <a16:creationId xmlns:a16="http://schemas.microsoft.com/office/drawing/2014/main" id="{FC4126DA-C43F-4D66-BA63-EAC1C2D517C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91BAECF-E405-464B-AA37-779F412C0D6B}"/>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3667090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28AB4-2AC7-4329-9771-C2BD3F73EC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43CD201-6119-42B3-91C7-6D4C4B410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DC211200-E56D-47CD-B918-48ECC5010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E4EC426-977F-40E6-8B80-8F41F452E1BD}"/>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6" name="Нижний колонтитул 5">
            <a:extLst>
              <a:ext uri="{FF2B5EF4-FFF2-40B4-BE49-F238E27FC236}">
                <a16:creationId xmlns:a16="http://schemas.microsoft.com/office/drawing/2014/main" id="{0458586B-5C1B-4211-A541-797EE66B216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5CB118D-5EDA-4429-A205-625DEDE672B8}"/>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839464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13A95-397F-4583-A8B6-1C6168FAC68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09F7A88-4F17-4CB4-9D01-9D6BCB12176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55F725-3FC7-48D4-BC1D-FE05D184B326}"/>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5" name="Нижний колонтитул 4">
            <a:extLst>
              <a:ext uri="{FF2B5EF4-FFF2-40B4-BE49-F238E27FC236}">
                <a16:creationId xmlns:a16="http://schemas.microsoft.com/office/drawing/2014/main" id="{950EA37A-597E-4514-B52D-4409C3662A2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A6698EC-E5E0-4DA0-805A-F7014EB9B99A}"/>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1955668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ED0AD1-C749-461F-A7F1-F50BAD3CAF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8A3A140-F8D1-4661-80A6-620FDED0F3C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A225AF-7050-4EAE-BC74-6A93F349E5EA}"/>
              </a:ext>
            </a:extLst>
          </p:cNvPr>
          <p:cNvSpPr>
            <a:spLocks noGrp="1"/>
          </p:cNvSpPr>
          <p:nvPr>
            <p:ph type="dt" sz="half" idx="10"/>
          </p:nvPr>
        </p:nvSpPr>
        <p:spPr/>
        <p:txBody>
          <a:bodyPr/>
          <a:lstStyle/>
          <a:p>
            <a:fld id="{C9155DB8-9FC6-4630-879A-BA4A1977F5D3}" type="datetimeFigureOut">
              <a:rPr lang="ru-RU" smtClean="0"/>
              <a:t>17.02.2025</a:t>
            </a:fld>
            <a:endParaRPr lang="ru-RU"/>
          </a:p>
        </p:txBody>
      </p:sp>
      <p:sp>
        <p:nvSpPr>
          <p:cNvPr id="5" name="Нижний колонтитул 4">
            <a:extLst>
              <a:ext uri="{FF2B5EF4-FFF2-40B4-BE49-F238E27FC236}">
                <a16:creationId xmlns:a16="http://schemas.microsoft.com/office/drawing/2014/main" id="{C6CDC3CC-9E55-42FA-9DD3-7C8C0CACD5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D69F6DD-4743-4EF2-8104-26E27FF9BD3C}"/>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110353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rgbClr val="E6F1B4"/>
            </a:gs>
            <a:gs pos="30000">
              <a:srgbClr val="FFFFF7"/>
            </a:gs>
            <a:gs pos="60000">
              <a:srgbClr val="FFFFBD"/>
            </a:gs>
            <a:gs pos="96000">
              <a:srgbClr val="E5CBB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2E459-D29C-4A17-BB3D-B306ADBD6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122AD0-9756-4183-9B5D-20093C242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BD3439-76CA-4CCF-9B26-63058BCCB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55DB8-9FC6-4630-879A-BA4A1977F5D3}" type="datetimeFigureOut">
              <a:rPr lang="ru-RU" smtClean="0"/>
              <a:t>17.02.2025</a:t>
            </a:fld>
            <a:endParaRPr lang="ru-RU" dirty="0"/>
          </a:p>
        </p:txBody>
      </p:sp>
      <p:sp>
        <p:nvSpPr>
          <p:cNvPr id="5" name="Нижний колонтитул 4">
            <a:extLst>
              <a:ext uri="{FF2B5EF4-FFF2-40B4-BE49-F238E27FC236}">
                <a16:creationId xmlns:a16="http://schemas.microsoft.com/office/drawing/2014/main" id="{98A39940-40C7-4F89-988F-DFFA708F6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id="{F4DCF00C-F30C-44ED-9332-5273EA8CB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C1761-18E9-469D-B1A0-D487E690270A}" type="slidenum">
              <a:rPr lang="ru-RU" smtClean="0"/>
              <a:t>‹#›</a:t>
            </a:fld>
            <a:endParaRPr lang="ru-RU" dirty="0"/>
          </a:p>
        </p:txBody>
      </p:sp>
    </p:spTree>
    <p:extLst>
      <p:ext uri="{BB962C8B-B14F-4D97-AF65-F5344CB8AC3E}">
        <p14:creationId xmlns:p14="http://schemas.microsoft.com/office/powerpoint/2010/main" val="27788856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2E459-D29C-4A17-BB3D-B306ADBD6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122AD0-9756-4183-9B5D-20093C242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BD3439-76CA-4CCF-9B26-63058BCCB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55DB8-9FC6-4630-879A-BA4A1977F5D3}" type="datetimeFigureOut">
              <a:rPr lang="ru-RU" smtClean="0"/>
              <a:t>17.02.2025</a:t>
            </a:fld>
            <a:endParaRPr lang="ru-RU"/>
          </a:p>
        </p:txBody>
      </p:sp>
      <p:sp>
        <p:nvSpPr>
          <p:cNvPr id="5" name="Нижний колонтитул 4">
            <a:extLst>
              <a:ext uri="{FF2B5EF4-FFF2-40B4-BE49-F238E27FC236}">
                <a16:creationId xmlns:a16="http://schemas.microsoft.com/office/drawing/2014/main" id="{98A39940-40C7-4F89-988F-DFFA708F6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4DCF00C-F30C-44ED-9332-5273EA8CB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C1761-18E9-469D-B1A0-D487E690270A}" type="slidenum">
              <a:rPr lang="ru-RU" smtClean="0"/>
              <a:t>‹#›</a:t>
            </a:fld>
            <a:endParaRPr lang="ru-RU"/>
          </a:p>
        </p:txBody>
      </p:sp>
    </p:spTree>
    <p:extLst>
      <p:ext uri="{BB962C8B-B14F-4D97-AF65-F5344CB8AC3E}">
        <p14:creationId xmlns:p14="http://schemas.microsoft.com/office/powerpoint/2010/main" val="20011997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1524000" y="1297617"/>
            <a:ext cx="9144000" cy="5218592"/>
          </a:xfrm>
          <a:gradFill flip="none" rotWithShape="1">
            <a:gsLst>
              <a:gs pos="11000">
                <a:srgbClr val="F4B2D1"/>
              </a:gs>
              <a:gs pos="39000">
                <a:srgbClr val="FBCACD"/>
              </a:gs>
              <a:gs pos="66000">
                <a:srgbClr val="FEE5DD"/>
              </a:gs>
              <a:gs pos="99000">
                <a:srgbClr val="E5CCB1"/>
              </a:gs>
            </a:gsLst>
            <a:lin ang="16200000" scaled="1"/>
            <a:tileRect/>
          </a:gradFill>
        </p:spPr>
        <p:txBody>
          <a:bodyPr>
            <a:normAutofit/>
          </a:bodyPr>
          <a:lstStyle/>
          <a:p>
            <a:r>
              <a:rPr lang="ru-RU" sz="4400" b="1" dirty="0">
                <a:solidFill>
                  <a:srgbClr val="0070C0"/>
                </a:solidFill>
              </a:rPr>
              <a:t>10 февраля 2025 года</a:t>
            </a:r>
          </a:p>
          <a:p>
            <a:r>
              <a:rPr lang="ru-RU" sz="4400" b="1" dirty="0">
                <a:solidFill>
                  <a:srgbClr val="002060"/>
                </a:solidFill>
              </a:rPr>
              <a:t>17:</a:t>
            </a:r>
            <a:r>
              <a:rPr lang="en-US" sz="4400" b="1" dirty="0">
                <a:solidFill>
                  <a:srgbClr val="002060"/>
                </a:solidFill>
              </a:rPr>
              <a:t>3</a:t>
            </a:r>
            <a:r>
              <a:rPr lang="ru-RU" sz="4400" b="1" dirty="0">
                <a:solidFill>
                  <a:srgbClr val="002060"/>
                </a:solidFill>
              </a:rPr>
              <a:t>0—19:00—</a:t>
            </a:r>
            <a:r>
              <a:rPr lang="en-US" sz="4400" b="1" dirty="0">
                <a:solidFill>
                  <a:srgbClr val="002060"/>
                </a:solidFill>
              </a:rPr>
              <a:t>2</a:t>
            </a:r>
            <a:r>
              <a:rPr lang="ru-RU" sz="4400" b="1" dirty="0">
                <a:solidFill>
                  <a:srgbClr val="002060"/>
                </a:solidFill>
              </a:rPr>
              <a:t>2:00</a:t>
            </a:r>
          </a:p>
        </p:txBody>
      </p:sp>
      <p:graphicFrame>
        <p:nvGraphicFramePr>
          <p:cNvPr id="4" name="Таблица 4">
            <a:extLst>
              <a:ext uri="{FF2B5EF4-FFF2-40B4-BE49-F238E27FC236}">
                <a16:creationId xmlns:a16="http://schemas.microsoft.com/office/drawing/2014/main" id="{5BA55518-5D09-26EB-59FF-086A96335174}"/>
              </a:ext>
            </a:extLst>
          </p:cNvPr>
          <p:cNvGraphicFramePr>
            <a:graphicFrameLocks noGrp="1"/>
          </p:cNvGraphicFramePr>
          <p:nvPr>
            <p:extLst>
              <p:ext uri="{D42A27DB-BD31-4B8C-83A1-F6EECF244321}">
                <p14:modId xmlns:p14="http://schemas.microsoft.com/office/powerpoint/2010/main" val="1113153563"/>
              </p:ext>
            </p:extLst>
          </p:nvPr>
        </p:nvGraphicFramePr>
        <p:xfrm>
          <a:off x="3039122" y="2637511"/>
          <a:ext cx="5894188" cy="3803294"/>
        </p:xfrm>
        <a:graphic>
          <a:graphicData uri="http://schemas.openxmlformats.org/drawingml/2006/table">
            <a:tbl>
              <a:tblPr firstRow="1" bandRow="1">
                <a:tableStyleId>{5C22544A-7EE6-4342-B048-85BDC9FD1C3A}</a:tableStyleId>
              </a:tblPr>
              <a:tblGrid>
                <a:gridCol w="408305">
                  <a:extLst>
                    <a:ext uri="{9D8B030D-6E8A-4147-A177-3AD203B41FA5}">
                      <a16:colId xmlns:a16="http://schemas.microsoft.com/office/drawing/2014/main" val="2160995786"/>
                    </a:ext>
                  </a:extLst>
                </a:gridCol>
                <a:gridCol w="2175955">
                  <a:extLst>
                    <a:ext uri="{9D8B030D-6E8A-4147-A177-3AD203B41FA5}">
                      <a16:colId xmlns:a16="http://schemas.microsoft.com/office/drawing/2014/main" val="3468181548"/>
                    </a:ext>
                  </a:extLst>
                </a:gridCol>
                <a:gridCol w="1339121">
                  <a:extLst>
                    <a:ext uri="{9D8B030D-6E8A-4147-A177-3AD203B41FA5}">
                      <a16:colId xmlns:a16="http://schemas.microsoft.com/office/drawing/2014/main" val="3199610148"/>
                    </a:ext>
                  </a:extLst>
                </a:gridCol>
                <a:gridCol w="593997">
                  <a:extLst>
                    <a:ext uri="{9D8B030D-6E8A-4147-A177-3AD203B41FA5}">
                      <a16:colId xmlns:a16="http://schemas.microsoft.com/office/drawing/2014/main" val="3211027152"/>
                    </a:ext>
                  </a:extLst>
                </a:gridCol>
                <a:gridCol w="270764">
                  <a:extLst>
                    <a:ext uri="{9D8B030D-6E8A-4147-A177-3AD203B41FA5}">
                      <a16:colId xmlns:a16="http://schemas.microsoft.com/office/drawing/2014/main" val="1808112758"/>
                    </a:ext>
                  </a:extLst>
                </a:gridCol>
                <a:gridCol w="1106046">
                  <a:extLst>
                    <a:ext uri="{9D8B030D-6E8A-4147-A177-3AD203B41FA5}">
                      <a16:colId xmlns:a16="http://schemas.microsoft.com/office/drawing/2014/main" val="2036350298"/>
                    </a:ext>
                  </a:extLst>
                </a:gridCol>
              </a:tblGrid>
              <a:tr h="631469">
                <a:tc>
                  <a:txBody>
                    <a:bodyPr/>
                    <a:lstStyle/>
                    <a:p>
                      <a:endParaRPr lang="ru-RU" dirty="0"/>
                    </a:p>
                  </a:txBody>
                  <a:tcPr>
                    <a:solidFill>
                      <a:srgbClr val="E5CCB1"/>
                    </a:solidFill>
                  </a:tcPr>
                </a:tc>
                <a:tc>
                  <a:txBody>
                    <a:bodyPr/>
                    <a:lstStyle/>
                    <a:p>
                      <a:endParaRPr lang="ru-RU" dirty="0"/>
                    </a:p>
                  </a:txBody>
                  <a:tcPr>
                    <a:solidFill>
                      <a:srgbClr val="E5CCB1"/>
                    </a:solidFill>
                  </a:tcPr>
                </a:tc>
                <a:tc>
                  <a:txBody>
                    <a:bodyPr/>
                    <a:lstStyle/>
                    <a:p>
                      <a:pPr algn="ct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solidFill>
                          <a:schemeClr val="accent1">
                            <a:lumMod val="50000"/>
                          </a:schemeClr>
                        </a:solidFill>
                      </a:endParaRPr>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E5CCB1"/>
                    </a:solidFill>
                  </a:tcPr>
                </a:tc>
                <a:tc>
                  <a:txBody>
                    <a:bodyPr/>
                    <a:lstStyle/>
                    <a:p>
                      <a:pPr algn="ctr"/>
                      <a:endParaRPr lang="ru-RU" dirty="0"/>
                    </a:p>
                  </a:txBody>
                  <a:tcPr>
                    <a:solidFill>
                      <a:srgbClr val="E5CCB1"/>
                    </a:solidFill>
                  </a:tcPr>
                </a:tc>
                <a:extLst>
                  <a:ext uri="{0D108BD9-81ED-4DB2-BD59-A6C34878D82A}">
                    <a16:rowId xmlns:a16="http://schemas.microsoft.com/office/drawing/2014/main" val="200665465"/>
                  </a:ext>
                </a:extLst>
              </a:tr>
              <a:tr h="414909">
                <a:tc>
                  <a:txBody>
                    <a:bodyPr/>
                    <a:lstStyle/>
                    <a:p>
                      <a:pPr marL="0" algn="l" defTabSz="914400" rtl="0" eaLnBrk="1" latinLnBrk="0" hangingPunct="1"/>
                      <a:r>
                        <a:rPr lang="ru-RU" sz="1800" kern="1200" dirty="0">
                          <a:solidFill>
                            <a:schemeClr val="dk1"/>
                          </a:solidFill>
                          <a:latin typeface="+mn-lt"/>
                          <a:ea typeface="+mn-ea"/>
                          <a:cs typeface="+mn-cs"/>
                        </a:rPr>
                        <a:t>1.</a:t>
                      </a:r>
                    </a:p>
                  </a:txBody>
                  <a:tcPr>
                    <a:solidFill>
                      <a:srgbClr val="BCF098"/>
                    </a:solidFill>
                  </a:tcPr>
                </a:tc>
                <a:tc>
                  <a:txBody>
                    <a:bodyPr/>
                    <a:lstStyle/>
                    <a:p>
                      <a:pPr marL="0" algn="l" defTabSz="914400" rtl="0" eaLnBrk="1" latinLnBrk="0" hangingPunct="1">
                        <a:lnSpc>
                          <a:spcPct val="107000"/>
                        </a:lnSpc>
                        <a:spcAft>
                          <a:spcPts val="800"/>
                        </a:spcAft>
                      </a:pPr>
                      <a:r>
                        <a:rPr lang="ru-RU" sz="1800" kern="1200" dirty="0" err="1">
                          <a:solidFill>
                            <a:schemeClr val="dk1"/>
                          </a:solidFill>
                          <a:latin typeface="+mn-lt"/>
                          <a:ea typeface="+mn-ea"/>
                          <a:cs typeface="+mn-cs"/>
                        </a:rPr>
                        <a:t>Кэ</a:t>
                      </a:r>
                      <a:r>
                        <a:rPr lang="ru-RU" sz="1800" kern="1200" dirty="0">
                          <a:solidFill>
                            <a:schemeClr val="dk1"/>
                          </a:solidFill>
                          <a:latin typeface="+mn-lt"/>
                          <a:ea typeface="+mn-ea"/>
                          <a:cs typeface="+mn-cs"/>
                        </a:rPr>
                        <a:t> </a:t>
                      </a:r>
                      <a:r>
                        <a:rPr lang="ru-RU" sz="1800" kern="1200" dirty="0" err="1">
                          <a:solidFill>
                            <a:schemeClr val="dk1"/>
                          </a:solidFill>
                          <a:latin typeface="+mn-lt"/>
                          <a:ea typeface="+mn-ea"/>
                          <a:cs typeface="+mn-cs"/>
                        </a:rPr>
                        <a:t>Цзэ</a:t>
                      </a:r>
                      <a:r>
                        <a:rPr lang="ru-RU" sz="1800" kern="1200" dirty="0">
                          <a:solidFill>
                            <a:schemeClr val="dk1"/>
                          </a:solidFill>
                          <a:latin typeface="+mn-lt"/>
                          <a:ea typeface="+mn-ea"/>
                          <a:cs typeface="+mn-cs"/>
                        </a:rPr>
                        <a:t> 206</a:t>
                      </a:r>
                    </a:p>
                  </a:txBody>
                  <a:tcPr marL="68580" marR="68580" marT="0" marB="0">
                    <a:solidFill>
                      <a:srgbClr val="BCF098"/>
                    </a:solidFill>
                  </a:tcPr>
                </a:tc>
                <a:tc>
                  <a:txBody>
                    <a:bodyPr/>
                    <a:lstStyle/>
                    <a:p>
                      <a:pPr marL="0" algn="l" defTabSz="914400" rtl="0" eaLnBrk="1" latinLnBrk="0" hangingPunct="1"/>
                      <a:r>
                        <a:rPr lang="ru-RU" sz="1800" kern="1200" dirty="0">
                          <a:solidFill>
                            <a:schemeClr val="dk1"/>
                          </a:solidFill>
                          <a:latin typeface="+mn-lt"/>
                          <a:ea typeface="+mn-ea"/>
                          <a:cs typeface="+mn-cs"/>
                        </a:rPr>
                        <a:t>больна</a:t>
                      </a: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extLst>
                  <a:ext uri="{0D108BD9-81ED-4DB2-BD59-A6C34878D82A}">
                    <a16:rowId xmlns:a16="http://schemas.microsoft.com/office/drawing/2014/main" val="1618360270"/>
                  </a:ext>
                </a:extLst>
              </a:tr>
              <a:tr h="414909">
                <a:tc>
                  <a:txBody>
                    <a:bodyPr/>
                    <a:lstStyle/>
                    <a:p>
                      <a:r>
                        <a:rPr lang="ru-RU" dirty="0"/>
                        <a:t>2.</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Бу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Фаньюе</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200" dirty="0">
                          <a:solidFill>
                            <a:schemeClr val="dk1"/>
                          </a:solidFill>
                          <a:latin typeface="+mn-lt"/>
                          <a:ea typeface="+mn-ea"/>
                          <a:cs typeface="+mn-cs"/>
                        </a:rPr>
                        <a:t>пересдача</a:t>
                      </a: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229146136"/>
                  </a:ext>
                </a:extLst>
              </a:tr>
              <a:tr h="414909">
                <a:tc>
                  <a:txBody>
                    <a:bodyPr/>
                    <a:lstStyle/>
                    <a:p>
                      <a:r>
                        <a:rPr lang="ru-RU" dirty="0"/>
                        <a:t>3.</a:t>
                      </a:r>
                    </a:p>
                  </a:txBody>
                  <a:tcPr/>
                </a:tc>
                <a:tc>
                  <a:txBody>
                    <a:bodyPr/>
                    <a:lstStyle/>
                    <a:p>
                      <a:pPr>
                        <a:lnSpc>
                          <a:spcPct val="107000"/>
                        </a:lnSpc>
                        <a:spcAft>
                          <a:spcPts val="8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Ляо</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Лимэй</a:t>
                      </a:r>
                      <a:r>
                        <a:rPr lang="ru-RU" sz="1800" dirty="0">
                          <a:effectLst/>
                          <a:latin typeface="Calibri" panose="020F0502020204030204" pitchFamily="34" charset="0"/>
                          <a:ea typeface="Calibri" panose="020F0502020204030204" pitchFamily="34" charset="0"/>
                          <a:cs typeface="Times New Roman" panose="02020603050405020304" pitchFamily="18" charset="0"/>
                        </a:rPr>
                        <a:t> 316</a:t>
                      </a:r>
                    </a:p>
                  </a:txBody>
                  <a:tcPr marL="68580" marR="68580" marT="0" marB="0"/>
                </a:tc>
                <a:tc>
                  <a:txBody>
                    <a:bodyPr/>
                    <a:lstStyle/>
                    <a:p>
                      <a:r>
                        <a:rPr lang="ru-RU" sz="1800" kern="1200" dirty="0">
                          <a:solidFill>
                            <a:schemeClr val="dk1"/>
                          </a:solidFill>
                          <a:latin typeface="+mn-lt"/>
                          <a:ea typeface="+mn-ea"/>
                          <a:cs typeface="+mn-cs"/>
                        </a:rPr>
                        <a:t>пересдача</a:t>
                      </a:r>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013890930"/>
                  </a:ext>
                </a:extLst>
              </a:tr>
              <a:tr h="414909">
                <a:tc>
                  <a:txBody>
                    <a:bodyPr/>
                    <a:lstStyle/>
                    <a:p>
                      <a:r>
                        <a:rPr lang="ru-RU" dirty="0"/>
                        <a:t>4.</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Сюй Иян 317</a:t>
                      </a:r>
                    </a:p>
                  </a:txBody>
                  <a:tcPr marL="68580" marR="68580" marT="0" marB="0">
                    <a:solidFill>
                      <a:srgbClr val="F0F6C1"/>
                    </a:solidFill>
                  </a:tcPr>
                </a:tc>
                <a:tc>
                  <a:txBody>
                    <a:bodyPr/>
                    <a:lstStyle/>
                    <a:p>
                      <a:r>
                        <a:rPr lang="ru-RU" dirty="0"/>
                        <a:t>+</a:t>
                      </a:r>
                    </a:p>
                  </a:txBody>
                  <a:tcPr>
                    <a:solidFill>
                      <a:srgbClr val="F0F6C1"/>
                    </a:solidFill>
                  </a:tcPr>
                </a:tc>
                <a:tc>
                  <a:txBody>
                    <a:bodyPr/>
                    <a:lstStyle/>
                    <a:p>
                      <a:r>
                        <a:rPr lang="ru-RU" dirty="0"/>
                        <a:t>95</a:t>
                      </a:r>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962172000"/>
                  </a:ext>
                </a:extLst>
              </a:tr>
              <a:tr h="414909">
                <a:tc>
                  <a:txBody>
                    <a:bodyPr/>
                    <a:lstStyle/>
                    <a:p>
                      <a:r>
                        <a:rPr lang="ru-RU" dirty="0"/>
                        <a:t>5.</a:t>
                      </a:r>
                    </a:p>
                  </a:txBody>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Ху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Идун</a:t>
                      </a:r>
                      <a:r>
                        <a:rPr lang="ru-RU" sz="1800" dirty="0">
                          <a:effectLst/>
                          <a:latin typeface="Calibri" panose="020F0502020204030204" pitchFamily="34" charset="0"/>
                          <a:ea typeface="Calibri" panose="020F0502020204030204" pitchFamily="34" charset="0"/>
                          <a:cs typeface="Times New Roman" panose="02020603050405020304" pitchFamily="18" charset="0"/>
                        </a:rPr>
                        <a:t> 315</a:t>
                      </a:r>
                    </a:p>
                  </a:txBody>
                  <a:tcPr marL="68580" marR="68580" marT="0" marB="0"/>
                </a:tc>
                <a:tc>
                  <a:txBody>
                    <a:bodyPr/>
                    <a:lstStyle/>
                    <a:p>
                      <a:r>
                        <a:rPr lang="ru-RU" dirty="0"/>
                        <a:t>+</a:t>
                      </a:r>
                    </a:p>
                  </a:txBody>
                  <a:tcPr/>
                </a:tc>
                <a:tc>
                  <a:txBody>
                    <a:bodyPr/>
                    <a:lstStyle/>
                    <a:p>
                      <a:r>
                        <a:rPr lang="ru-RU"/>
                        <a:t>100</a:t>
                      </a:r>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654065070"/>
                  </a:ext>
                </a:extLst>
              </a:tr>
              <a:tr h="318066">
                <a:tc>
                  <a:txBody>
                    <a:bodyPr/>
                    <a:lstStyle/>
                    <a:p>
                      <a:r>
                        <a:rPr lang="en-US" dirty="0"/>
                        <a:t>6</a:t>
                      </a:r>
                      <a:r>
                        <a:rPr lang="ru-RU" dirty="0"/>
                        <a:t>.</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Чжан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Ихань</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200" dirty="0">
                          <a:solidFill>
                            <a:schemeClr val="dk1"/>
                          </a:solidFill>
                          <a:latin typeface="+mn-lt"/>
                          <a:ea typeface="+mn-ea"/>
                          <a:cs typeface="+mn-cs"/>
                        </a:rPr>
                        <a:t>пересдача</a:t>
                      </a: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028913392"/>
                  </a:ext>
                </a:extLst>
              </a:tr>
              <a:tr h="318066">
                <a:tc>
                  <a:txBody>
                    <a:bodyPr/>
                    <a:lstStyle/>
                    <a:p>
                      <a:pPr marL="0" algn="l" defTabSz="914400" rtl="0" eaLnBrk="1" latinLnBrk="0" hangingPunct="1"/>
                      <a:r>
                        <a:rPr lang="en-US" sz="1800" kern="1200" dirty="0">
                          <a:solidFill>
                            <a:schemeClr val="dk1"/>
                          </a:solidFill>
                          <a:latin typeface="+mn-lt"/>
                          <a:ea typeface="+mn-ea"/>
                          <a:cs typeface="+mn-cs"/>
                        </a:rPr>
                        <a:t>7.</a:t>
                      </a:r>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lnSpc>
                          <a:spcPct val="107000"/>
                        </a:lnSpc>
                        <a:spcAft>
                          <a:spcPts val="800"/>
                        </a:spcAft>
                      </a:pPr>
                      <a:r>
                        <a:rPr lang="ru-RU" sz="1800" kern="1200" dirty="0">
                          <a:solidFill>
                            <a:schemeClr val="dk1"/>
                          </a:solidFill>
                          <a:latin typeface="+mn-lt"/>
                          <a:ea typeface="+mn-ea"/>
                          <a:cs typeface="+mn-cs"/>
                        </a:rPr>
                        <a:t>Чжэн </a:t>
                      </a:r>
                      <a:r>
                        <a:rPr lang="ru-RU" sz="1800" kern="1200" dirty="0" err="1">
                          <a:solidFill>
                            <a:schemeClr val="dk1"/>
                          </a:solidFill>
                          <a:latin typeface="+mn-lt"/>
                          <a:ea typeface="+mn-ea"/>
                          <a:cs typeface="+mn-cs"/>
                        </a:rPr>
                        <a:t>Инжун</a:t>
                      </a:r>
                      <a:r>
                        <a:rPr lang="ru-RU" sz="1800" kern="1200" dirty="0">
                          <a:solidFill>
                            <a:schemeClr val="dk1"/>
                          </a:solidFill>
                          <a:latin typeface="+mn-lt"/>
                          <a:ea typeface="+mn-ea"/>
                          <a:cs typeface="+mn-cs"/>
                        </a:rPr>
                        <a:t> 315</a:t>
                      </a:r>
                    </a:p>
                  </a:txBody>
                  <a:tcPr marL="68580" marR="68580" marT="0" marB="0">
                    <a:solidFill>
                      <a:srgbClr val="CFD5EA"/>
                    </a:solidFill>
                  </a:tcPr>
                </a:tc>
                <a:tc>
                  <a:txBody>
                    <a:bodyPr/>
                    <a:lstStyle/>
                    <a:p>
                      <a:pPr marL="0" algn="l" defTabSz="914400" rtl="0" eaLnBrk="1" latinLnBrk="0" hangingPunct="1"/>
                      <a:r>
                        <a:rPr lang="ru-RU" sz="1800" kern="1200" dirty="0">
                          <a:solidFill>
                            <a:schemeClr val="dk1"/>
                          </a:solidFill>
                          <a:latin typeface="+mn-lt"/>
                          <a:ea typeface="+mn-ea"/>
                          <a:cs typeface="+mn-cs"/>
                        </a:rPr>
                        <a:t>пересдача</a:t>
                      </a: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extLst>
                  <a:ext uri="{0D108BD9-81ED-4DB2-BD59-A6C34878D82A}">
                    <a16:rowId xmlns:a16="http://schemas.microsoft.com/office/drawing/2014/main" val="2942503826"/>
                  </a:ext>
                </a:extLst>
              </a:tr>
              <a:tr h="303446">
                <a:tc>
                  <a:txBody>
                    <a:bodyPr/>
                    <a:lstStyle/>
                    <a:p>
                      <a:endParaRPr lang="ru-RU" dirty="0"/>
                    </a:p>
                  </a:txBody>
                  <a:tcPr>
                    <a:solidFill>
                      <a:srgbClr val="F0F6C1"/>
                    </a:solidFill>
                  </a:tcPr>
                </a:tc>
                <a:tc>
                  <a:txBody>
                    <a:bodyPr/>
                    <a:lstStyle/>
                    <a:p>
                      <a:pPr>
                        <a:lnSpc>
                          <a:spcPct val="107000"/>
                        </a:lnSpc>
                        <a:spcAft>
                          <a:spcPts val="800"/>
                        </a:spcAft>
                      </a:pPr>
                      <a:endParaRPr lang="ru-RU" sz="2000" i="0" kern="1200" dirty="0">
                        <a:solidFill>
                          <a:srgbClr val="96A6BC"/>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075591194"/>
                  </a:ext>
                </a:extLst>
              </a:tr>
            </a:tbl>
          </a:graphicData>
        </a:graphic>
      </p:graphicFrame>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287262" y="-247941"/>
            <a:ext cx="9144000" cy="16787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t>2 и 3 курс </a:t>
            </a:r>
            <a:b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ru-RU" sz="4900" b="0" i="0" u="none" strike="noStrike" kern="1200" cap="none" spc="0" normalizeH="0" baseline="0" noProof="0" dirty="0">
                <a:ln>
                  <a:noFill/>
                </a:ln>
                <a:solidFill>
                  <a:prstClr val="black"/>
                </a:solidFill>
                <a:effectLst/>
                <a:uLnTx/>
                <a:uFillTx/>
                <a:latin typeface="Calibri Light" panose="020F0302020204030204"/>
                <a:ea typeface="+mj-ea"/>
                <a:cs typeface="+mj-cs"/>
              </a:rPr>
              <a:t>специалисты-психологи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68050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4400" b="1" dirty="0">
                <a:solidFill>
                  <a:srgbClr val="00487E"/>
                </a:solidFill>
              </a:rPr>
              <a:t>17 февраля 2025 года</a:t>
            </a:r>
          </a:p>
          <a:p>
            <a:endParaRPr lang="ru-RU" sz="1800" b="1" dirty="0">
              <a:solidFill>
                <a:srgbClr val="00487E"/>
              </a:solidFill>
            </a:endParaRPr>
          </a:p>
          <a:p>
            <a:pPr algn="l"/>
            <a:endParaRPr lang="ru-RU" sz="3200" dirty="0"/>
          </a:p>
          <a:p>
            <a:pPr algn="l"/>
            <a:r>
              <a:rPr lang="ru-RU" sz="4000" dirty="0">
                <a:solidFill>
                  <a:schemeClr val="tx1"/>
                </a:solidFill>
              </a:rPr>
              <a:t>Баско. </a:t>
            </a:r>
            <a:r>
              <a:rPr lang="ru-RU" sz="4000" dirty="0"/>
              <a:t>Урок 6. Страницы 92—94, упр. 1, 3, 4, 5.</a:t>
            </a:r>
          </a:p>
          <a:p>
            <a:pPr algn="l"/>
            <a:endParaRPr lang="ru-RU" sz="4000" dirty="0"/>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2058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A60231FD-3E78-5EBC-D30A-0EE2C920B3CB}"/>
              </a:ext>
            </a:extLst>
          </p:cNvPr>
          <p:cNvPicPr>
            <a:picLocks noChangeAspect="1"/>
          </p:cNvPicPr>
          <p:nvPr/>
        </p:nvPicPr>
        <p:blipFill rotWithShape="1">
          <a:blip r:embed="rId2"/>
          <a:srcRect l="3518" t="10141" r="58124" b="41669"/>
          <a:stretch/>
        </p:blipFill>
        <p:spPr bwMode="auto">
          <a:xfrm>
            <a:off x="316692" y="867510"/>
            <a:ext cx="11558616" cy="59904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60287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2" name="Рисунок 1">
            <a:extLst>
              <a:ext uri="{FF2B5EF4-FFF2-40B4-BE49-F238E27FC236}">
                <a16:creationId xmlns:a16="http://schemas.microsoft.com/office/drawing/2014/main" id="{FA7430B7-B335-0F88-DABD-6FD51CF359EA}"/>
              </a:ext>
            </a:extLst>
          </p:cNvPr>
          <p:cNvPicPr>
            <a:picLocks noChangeAspect="1"/>
          </p:cNvPicPr>
          <p:nvPr/>
        </p:nvPicPr>
        <p:blipFill rotWithShape="1">
          <a:blip r:embed="rId2"/>
          <a:srcRect l="10365" t="7497" r="61727" b="68092"/>
          <a:stretch/>
        </p:blipFill>
        <p:spPr bwMode="auto">
          <a:xfrm>
            <a:off x="81280" y="1260286"/>
            <a:ext cx="11974321" cy="43175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7575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2" name="Рисунок 1">
            <a:extLst>
              <a:ext uri="{FF2B5EF4-FFF2-40B4-BE49-F238E27FC236}">
                <a16:creationId xmlns:a16="http://schemas.microsoft.com/office/drawing/2014/main" id="{FA7430B7-B335-0F88-DABD-6FD51CF359EA}"/>
              </a:ext>
            </a:extLst>
          </p:cNvPr>
          <p:cNvPicPr>
            <a:picLocks noChangeAspect="1"/>
          </p:cNvPicPr>
          <p:nvPr/>
        </p:nvPicPr>
        <p:blipFill rotWithShape="1">
          <a:blip r:embed="rId2"/>
          <a:srcRect l="10365" t="7497" r="61727" b="68092"/>
          <a:stretch/>
        </p:blipFill>
        <p:spPr bwMode="auto">
          <a:xfrm>
            <a:off x="81280" y="1260286"/>
            <a:ext cx="11974321" cy="4317554"/>
          </a:xfrm>
          <a:prstGeom prst="rect">
            <a:avLst/>
          </a:prstGeom>
          <a:ln>
            <a:noFill/>
          </a:ln>
          <a:extLst>
            <a:ext uri="{53640926-AAD7-44D8-BBD7-CCE9431645EC}">
              <a14:shadowObscured xmlns:a14="http://schemas.microsoft.com/office/drawing/2010/main"/>
            </a:ext>
          </a:extLst>
        </p:spPr>
      </p:pic>
      <p:cxnSp>
        <p:nvCxnSpPr>
          <p:cNvPr id="4" name="Прямая соединительная линия 3">
            <a:extLst>
              <a:ext uri="{FF2B5EF4-FFF2-40B4-BE49-F238E27FC236}">
                <a16:creationId xmlns:a16="http://schemas.microsoft.com/office/drawing/2014/main" id="{D4A3CA60-2E2A-C5A8-7D4A-F0546ED30375}"/>
              </a:ext>
            </a:extLst>
          </p:cNvPr>
          <p:cNvCxnSpPr/>
          <p:nvPr/>
        </p:nvCxnSpPr>
        <p:spPr>
          <a:xfrm>
            <a:off x="4065973" y="4296792"/>
            <a:ext cx="46163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BAAF443-F9DB-7EB7-14CC-E85A006263D3}"/>
              </a:ext>
            </a:extLst>
          </p:cNvPr>
          <p:cNvSpPr txBox="1"/>
          <p:nvPr/>
        </p:nvSpPr>
        <p:spPr>
          <a:xfrm>
            <a:off x="4722920" y="3701986"/>
            <a:ext cx="16334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он будет</a:t>
            </a:r>
          </a:p>
        </p:txBody>
      </p:sp>
    </p:spTree>
    <p:extLst>
      <p:ext uri="{BB962C8B-B14F-4D97-AF65-F5344CB8AC3E}">
        <p14:creationId xmlns:p14="http://schemas.microsoft.com/office/powerpoint/2010/main" val="4262518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2" name="Рисунок 1">
            <a:extLst>
              <a:ext uri="{FF2B5EF4-FFF2-40B4-BE49-F238E27FC236}">
                <a16:creationId xmlns:a16="http://schemas.microsoft.com/office/drawing/2014/main" id="{FA7430B7-B335-0F88-DABD-6FD51CF359EA}"/>
              </a:ext>
            </a:extLst>
          </p:cNvPr>
          <p:cNvPicPr>
            <a:picLocks noChangeAspect="1"/>
          </p:cNvPicPr>
          <p:nvPr/>
        </p:nvPicPr>
        <p:blipFill rotWithShape="1">
          <a:blip r:embed="rId2"/>
          <a:srcRect l="10365" t="7497" r="61727" b="68092"/>
          <a:stretch/>
        </p:blipFill>
        <p:spPr bwMode="auto">
          <a:xfrm>
            <a:off x="81280" y="1260286"/>
            <a:ext cx="11974321" cy="4317554"/>
          </a:xfrm>
          <a:prstGeom prst="rect">
            <a:avLst/>
          </a:prstGeom>
          <a:ln>
            <a:noFill/>
          </a:ln>
          <a:extLst>
            <a:ext uri="{53640926-AAD7-44D8-BBD7-CCE9431645EC}">
              <a14:shadowObscured xmlns:a14="http://schemas.microsoft.com/office/drawing/2010/main"/>
            </a:ext>
          </a:extLst>
        </p:spPr>
      </p:pic>
      <p:cxnSp>
        <p:nvCxnSpPr>
          <p:cNvPr id="4" name="Прямая соединительная линия 3">
            <a:extLst>
              <a:ext uri="{FF2B5EF4-FFF2-40B4-BE49-F238E27FC236}">
                <a16:creationId xmlns:a16="http://schemas.microsoft.com/office/drawing/2014/main" id="{D4A3CA60-2E2A-C5A8-7D4A-F0546ED30375}"/>
              </a:ext>
            </a:extLst>
          </p:cNvPr>
          <p:cNvCxnSpPr/>
          <p:nvPr/>
        </p:nvCxnSpPr>
        <p:spPr>
          <a:xfrm>
            <a:off x="4065973" y="4296792"/>
            <a:ext cx="46163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854F63E-308C-AC8D-4527-639E51851637}"/>
              </a:ext>
            </a:extLst>
          </p:cNvPr>
          <p:cNvSpPr txBox="1"/>
          <p:nvPr/>
        </p:nvSpPr>
        <p:spPr>
          <a:xfrm>
            <a:off x="9099612" y="3994951"/>
            <a:ext cx="16956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пригласить</a:t>
            </a:r>
          </a:p>
        </p:txBody>
      </p:sp>
    </p:spTree>
    <p:extLst>
      <p:ext uri="{BB962C8B-B14F-4D97-AF65-F5344CB8AC3E}">
        <p14:creationId xmlns:p14="http://schemas.microsoft.com/office/powerpoint/2010/main" val="3858116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2" name="Рисунок 1">
            <a:extLst>
              <a:ext uri="{FF2B5EF4-FFF2-40B4-BE49-F238E27FC236}">
                <a16:creationId xmlns:a16="http://schemas.microsoft.com/office/drawing/2014/main" id="{FA7430B7-B335-0F88-DABD-6FD51CF359EA}"/>
              </a:ext>
            </a:extLst>
          </p:cNvPr>
          <p:cNvPicPr>
            <a:picLocks noChangeAspect="1"/>
          </p:cNvPicPr>
          <p:nvPr/>
        </p:nvPicPr>
        <p:blipFill rotWithShape="1">
          <a:blip r:embed="rId2"/>
          <a:srcRect l="10365" t="7497" r="61727" b="68092"/>
          <a:stretch/>
        </p:blipFill>
        <p:spPr bwMode="auto">
          <a:xfrm>
            <a:off x="81280" y="1260286"/>
            <a:ext cx="11974321" cy="4317554"/>
          </a:xfrm>
          <a:prstGeom prst="rect">
            <a:avLst/>
          </a:prstGeom>
          <a:ln>
            <a:noFill/>
          </a:ln>
          <a:extLst>
            <a:ext uri="{53640926-AAD7-44D8-BBD7-CCE9431645EC}">
              <a14:shadowObscured xmlns:a14="http://schemas.microsoft.com/office/drawing/2010/main"/>
            </a:ext>
          </a:extLst>
        </p:spPr>
      </p:pic>
      <p:cxnSp>
        <p:nvCxnSpPr>
          <p:cNvPr id="4" name="Прямая соединительная линия 3">
            <a:extLst>
              <a:ext uri="{FF2B5EF4-FFF2-40B4-BE49-F238E27FC236}">
                <a16:creationId xmlns:a16="http://schemas.microsoft.com/office/drawing/2014/main" id="{D4A3CA60-2E2A-C5A8-7D4A-F0546ED30375}"/>
              </a:ext>
            </a:extLst>
          </p:cNvPr>
          <p:cNvCxnSpPr/>
          <p:nvPr/>
        </p:nvCxnSpPr>
        <p:spPr>
          <a:xfrm>
            <a:off x="4065973" y="4296792"/>
            <a:ext cx="46163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854F63E-308C-AC8D-4527-639E51851637}"/>
              </a:ext>
            </a:extLst>
          </p:cNvPr>
          <p:cNvSpPr txBox="1"/>
          <p:nvPr/>
        </p:nvSpPr>
        <p:spPr>
          <a:xfrm>
            <a:off x="9099612" y="3994951"/>
            <a:ext cx="16956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пригласить</a:t>
            </a:r>
          </a:p>
        </p:txBody>
      </p:sp>
      <p:cxnSp>
        <p:nvCxnSpPr>
          <p:cNvPr id="6" name="Прямая соединительная линия 5">
            <a:extLst>
              <a:ext uri="{FF2B5EF4-FFF2-40B4-BE49-F238E27FC236}">
                <a16:creationId xmlns:a16="http://schemas.microsoft.com/office/drawing/2014/main" id="{1FAFA862-3C90-39CD-C675-C5C44FE93348}"/>
              </a:ext>
            </a:extLst>
          </p:cNvPr>
          <p:cNvCxnSpPr>
            <a:cxnSpLocks/>
          </p:cNvCxnSpPr>
          <p:nvPr/>
        </p:nvCxnSpPr>
        <p:spPr>
          <a:xfrm>
            <a:off x="6096000" y="5070629"/>
            <a:ext cx="76643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3788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77902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Tree>
    <p:extLst>
      <p:ext uri="{BB962C8B-B14F-4D97-AF65-F5344CB8AC3E}">
        <p14:creationId xmlns:p14="http://schemas.microsoft.com/office/powerpoint/2010/main" val="2122862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Tree>
    <p:extLst>
      <p:ext uri="{BB962C8B-B14F-4D97-AF65-F5344CB8AC3E}">
        <p14:creationId xmlns:p14="http://schemas.microsoft.com/office/powerpoint/2010/main" val="3895212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Tree>
    <p:extLst>
      <p:ext uri="{BB962C8B-B14F-4D97-AF65-F5344CB8AC3E}">
        <p14:creationId xmlns:p14="http://schemas.microsoft.com/office/powerpoint/2010/main" val="2847638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7" name="TextBox 6">
            <a:extLst>
              <a:ext uri="{FF2B5EF4-FFF2-40B4-BE49-F238E27FC236}">
                <a16:creationId xmlns:a16="http://schemas.microsoft.com/office/drawing/2014/main" id="{A5B4F979-6999-9D09-5F18-92035FAA0A03}"/>
              </a:ext>
            </a:extLst>
          </p:cNvPr>
          <p:cNvSpPr txBox="1"/>
          <p:nvPr/>
        </p:nvSpPr>
        <p:spPr>
          <a:xfrm>
            <a:off x="7698419" y="2967334"/>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Tree>
    <p:extLst>
      <p:ext uri="{BB962C8B-B14F-4D97-AF65-F5344CB8AC3E}">
        <p14:creationId xmlns:p14="http://schemas.microsoft.com/office/powerpoint/2010/main" val="3397111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7" name="TextBox 6">
            <a:extLst>
              <a:ext uri="{FF2B5EF4-FFF2-40B4-BE49-F238E27FC236}">
                <a16:creationId xmlns:a16="http://schemas.microsoft.com/office/drawing/2014/main" id="{A5B4F979-6999-9D09-5F18-92035FAA0A03}"/>
              </a:ext>
            </a:extLst>
          </p:cNvPr>
          <p:cNvSpPr txBox="1"/>
          <p:nvPr/>
        </p:nvSpPr>
        <p:spPr>
          <a:xfrm>
            <a:off x="7698419" y="2967334"/>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8" name="TextBox 7">
            <a:extLst>
              <a:ext uri="{FF2B5EF4-FFF2-40B4-BE49-F238E27FC236}">
                <a16:creationId xmlns:a16="http://schemas.microsoft.com/office/drawing/2014/main" id="{84FDBA2D-13C4-FDB9-E4B2-6C452F088CDD}"/>
              </a:ext>
            </a:extLst>
          </p:cNvPr>
          <p:cNvSpPr txBox="1"/>
          <p:nvPr/>
        </p:nvSpPr>
        <p:spPr>
          <a:xfrm>
            <a:off x="8726752" y="3150974"/>
            <a:ext cx="34652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понравилась ли нам/им</a:t>
            </a:r>
          </a:p>
        </p:txBody>
      </p:sp>
    </p:spTree>
    <p:extLst>
      <p:ext uri="{BB962C8B-B14F-4D97-AF65-F5344CB8AC3E}">
        <p14:creationId xmlns:p14="http://schemas.microsoft.com/office/powerpoint/2010/main" val="118254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7" name="TextBox 6">
            <a:extLst>
              <a:ext uri="{FF2B5EF4-FFF2-40B4-BE49-F238E27FC236}">
                <a16:creationId xmlns:a16="http://schemas.microsoft.com/office/drawing/2014/main" id="{A5B4F979-6999-9D09-5F18-92035FAA0A03}"/>
              </a:ext>
            </a:extLst>
          </p:cNvPr>
          <p:cNvSpPr txBox="1"/>
          <p:nvPr/>
        </p:nvSpPr>
        <p:spPr>
          <a:xfrm>
            <a:off x="7698419" y="2967334"/>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8" name="TextBox 7">
            <a:extLst>
              <a:ext uri="{FF2B5EF4-FFF2-40B4-BE49-F238E27FC236}">
                <a16:creationId xmlns:a16="http://schemas.microsoft.com/office/drawing/2014/main" id="{84FDBA2D-13C4-FDB9-E4B2-6C452F088CDD}"/>
              </a:ext>
            </a:extLst>
          </p:cNvPr>
          <p:cNvSpPr txBox="1"/>
          <p:nvPr/>
        </p:nvSpPr>
        <p:spPr>
          <a:xfrm>
            <a:off x="8726752" y="3150974"/>
            <a:ext cx="34652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понравилась ли нам/им</a:t>
            </a:r>
          </a:p>
        </p:txBody>
      </p:sp>
      <p:sp>
        <p:nvSpPr>
          <p:cNvPr id="9" name="TextBox 8">
            <a:extLst>
              <a:ext uri="{FF2B5EF4-FFF2-40B4-BE49-F238E27FC236}">
                <a16:creationId xmlns:a16="http://schemas.microsoft.com/office/drawing/2014/main" id="{D2506FBA-81D0-169D-C472-ED9396B350F6}"/>
              </a:ext>
            </a:extLst>
          </p:cNvPr>
          <p:cNvSpPr txBox="1"/>
          <p:nvPr/>
        </p:nvSpPr>
        <p:spPr>
          <a:xfrm>
            <a:off x="7556376" y="3721223"/>
            <a:ext cx="4197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я/он… купил / купить</a:t>
            </a:r>
          </a:p>
        </p:txBody>
      </p:sp>
    </p:spTree>
    <p:extLst>
      <p:ext uri="{BB962C8B-B14F-4D97-AF65-F5344CB8AC3E}">
        <p14:creationId xmlns:p14="http://schemas.microsoft.com/office/powerpoint/2010/main" val="334375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7" name="TextBox 6">
            <a:extLst>
              <a:ext uri="{FF2B5EF4-FFF2-40B4-BE49-F238E27FC236}">
                <a16:creationId xmlns:a16="http://schemas.microsoft.com/office/drawing/2014/main" id="{A5B4F979-6999-9D09-5F18-92035FAA0A03}"/>
              </a:ext>
            </a:extLst>
          </p:cNvPr>
          <p:cNvSpPr txBox="1"/>
          <p:nvPr/>
        </p:nvSpPr>
        <p:spPr>
          <a:xfrm>
            <a:off x="7698419" y="2967334"/>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8" name="TextBox 7">
            <a:extLst>
              <a:ext uri="{FF2B5EF4-FFF2-40B4-BE49-F238E27FC236}">
                <a16:creationId xmlns:a16="http://schemas.microsoft.com/office/drawing/2014/main" id="{84FDBA2D-13C4-FDB9-E4B2-6C452F088CDD}"/>
              </a:ext>
            </a:extLst>
          </p:cNvPr>
          <p:cNvSpPr txBox="1"/>
          <p:nvPr/>
        </p:nvSpPr>
        <p:spPr>
          <a:xfrm>
            <a:off x="8726752" y="3150974"/>
            <a:ext cx="34652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понравилась ли нам/им</a:t>
            </a:r>
          </a:p>
        </p:txBody>
      </p:sp>
      <p:sp>
        <p:nvSpPr>
          <p:cNvPr id="9" name="TextBox 8">
            <a:extLst>
              <a:ext uri="{FF2B5EF4-FFF2-40B4-BE49-F238E27FC236}">
                <a16:creationId xmlns:a16="http://schemas.microsoft.com/office/drawing/2014/main" id="{D2506FBA-81D0-169D-C472-ED9396B350F6}"/>
              </a:ext>
            </a:extLst>
          </p:cNvPr>
          <p:cNvSpPr txBox="1"/>
          <p:nvPr/>
        </p:nvSpPr>
        <p:spPr>
          <a:xfrm>
            <a:off x="7556376" y="3721223"/>
            <a:ext cx="4197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я/он… купил / купить</a:t>
            </a:r>
          </a:p>
        </p:txBody>
      </p:sp>
      <p:sp>
        <p:nvSpPr>
          <p:cNvPr id="10" name="TextBox 9">
            <a:extLst>
              <a:ext uri="{FF2B5EF4-FFF2-40B4-BE49-F238E27FC236}">
                <a16:creationId xmlns:a16="http://schemas.microsoft.com/office/drawing/2014/main" id="{4862D88C-A138-4391-7A74-CCC12A1D473B}"/>
              </a:ext>
            </a:extLst>
          </p:cNvPr>
          <p:cNvSpPr txBox="1"/>
          <p:nvPr/>
        </p:nvSpPr>
        <p:spPr>
          <a:xfrm>
            <a:off x="3491884" y="3969977"/>
            <a:ext cx="484572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много ли я/он… фотографировал</a:t>
            </a:r>
          </a:p>
        </p:txBody>
      </p:sp>
    </p:spTree>
    <p:extLst>
      <p:ext uri="{BB962C8B-B14F-4D97-AF65-F5344CB8AC3E}">
        <p14:creationId xmlns:p14="http://schemas.microsoft.com/office/powerpoint/2010/main" val="4114103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7" name="TextBox 6">
            <a:extLst>
              <a:ext uri="{FF2B5EF4-FFF2-40B4-BE49-F238E27FC236}">
                <a16:creationId xmlns:a16="http://schemas.microsoft.com/office/drawing/2014/main" id="{A5B4F979-6999-9D09-5F18-92035FAA0A03}"/>
              </a:ext>
            </a:extLst>
          </p:cNvPr>
          <p:cNvSpPr txBox="1"/>
          <p:nvPr/>
        </p:nvSpPr>
        <p:spPr>
          <a:xfrm>
            <a:off x="7698419" y="2967334"/>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8" name="TextBox 7">
            <a:extLst>
              <a:ext uri="{FF2B5EF4-FFF2-40B4-BE49-F238E27FC236}">
                <a16:creationId xmlns:a16="http://schemas.microsoft.com/office/drawing/2014/main" id="{84FDBA2D-13C4-FDB9-E4B2-6C452F088CDD}"/>
              </a:ext>
            </a:extLst>
          </p:cNvPr>
          <p:cNvSpPr txBox="1"/>
          <p:nvPr/>
        </p:nvSpPr>
        <p:spPr>
          <a:xfrm>
            <a:off x="8726752" y="3150974"/>
            <a:ext cx="34652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понравилась ли нам/им</a:t>
            </a:r>
          </a:p>
        </p:txBody>
      </p:sp>
      <p:sp>
        <p:nvSpPr>
          <p:cNvPr id="9" name="TextBox 8">
            <a:extLst>
              <a:ext uri="{FF2B5EF4-FFF2-40B4-BE49-F238E27FC236}">
                <a16:creationId xmlns:a16="http://schemas.microsoft.com/office/drawing/2014/main" id="{D2506FBA-81D0-169D-C472-ED9396B350F6}"/>
              </a:ext>
            </a:extLst>
          </p:cNvPr>
          <p:cNvSpPr txBox="1"/>
          <p:nvPr/>
        </p:nvSpPr>
        <p:spPr>
          <a:xfrm>
            <a:off x="7556376" y="3721223"/>
            <a:ext cx="4197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я/он… купил / купить</a:t>
            </a:r>
          </a:p>
        </p:txBody>
      </p:sp>
      <p:sp>
        <p:nvSpPr>
          <p:cNvPr id="10" name="TextBox 9">
            <a:extLst>
              <a:ext uri="{FF2B5EF4-FFF2-40B4-BE49-F238E27FC236}">
                <a16:creationId xmlns:a16="http://schemas.microsoft.com/office/drawing/2014/main" id="{4862D88C-A138-4391-7A74-CCC12A1D473B}"/>
              </a:ext>
            </a:extLst>
          </p:cNvPr>
          <p:cNvSpPr txBox="1"/>
          <p:nvPr/>
        </p:nvSpPr>
        <p:spPr>
          <a:xfrm>
            <a:off x="3491884" y="3969977"/>
            <a:ext cx="484572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много ли я/он… фотографировал</a:t>
            </a:r>
          </a:p>
        </p:txBody>
      </p:sp>
      <p:cxnSp>
        <p:nvCxnSpPr>
          <p:cNvPr id="11" name="Прямая соединительная линия 10">
            <a:extLst>
              <a:ext uri="{FF2B5EF4-FFF2-40B4-BE49-F238E27FC236}">
                <a16:creationId xmlns:a16="http://schemas.microsoft.com/office/drawing/2014/main" id="{70C1C506-E6A1-8F86-C3D8-82E20EB3EDF4}"/>
              </a:ext>
            </a:extLst>
          </p:cNvPr>
          <p:cNvCxnSpPr/>
          <p:nvPr/>
        </p:nvCxnSpPr>
        <p:spPr>
          <a:xfrm>
            <a:off x="6258758" y="4971495"/>
            <a:ext cx="46163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783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2FC793E2-A09D-1072-1499-2C1FBCAB0D7A}"/>
              </a:ext>
            </a:extLst>
          </p:cNvPr>
          <p:cNvPicPr>
            <a:picLocks noChangeAspect="1"/>
          </p:cNvPicPr>
          <p:nvPr/>
        </p:nvPicPr>
        <p:blipFill rotWithShape="1">
          <a:blip r:embed="rId2"/>
          <a:srcRect l="11641" t="39995" r="60635" b="36658"/>
          <a:stretch/>
        </p:blipFill>
        <p:spPr bwMode="auto">
          <a:xfrm>
            <a:off x="0" y="1310598"/>
            <a:ext cx="12191999" cy="42368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823999E-8D0F-A8F3-68CC-311E427C801D}"/>
              </a:ext>
            </a:extLst>
          </p:cNvPr>
          <p:cNvSpPr txBox="1"/>
          <p:nvPr/>
        </p:nvSpPr>
        <p:spPr>
          <a:xfrm>
            <a:off x="3559945" y="1677879"/>
            <a:ext cx="65605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пассажиры предъявили / предъявить</a:t>
            </a:r>
          </a:p>
        </p:txBody>
      </p:sp>
      <p:sp>
        <p:nvSpPr>
          <p:cNvPr id="4" name="TextBox 3">
            <a:extLst>
              <a:ext uri="{FF2B5EF4-FFF2-40B4-BE49-F238E27FC236}">
                <a16:creationId xmlns:a16="http://schemas.microsoft.com/office/drawing/2014/main" id="{4F6B6906-8018-D4BC-2724-1B21A533F795}"/>
              </a:ext>
            </a:extLst>
          </p:cNvPr>
          <p:cNvSpPr txBox="1"/>
          <p:nvPr/>
        </p:nvSpPr>
        <p:spPr>
          <a:xfrm>
            <a:off x="7359588" y="2139544"/>
            <a:ext cx="2654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есть ли у меня</a:t>
            </a:r>
          </a:p>
        </p:txBody>
      </p:sp>
      <p:sp>
        <p:nvSpPr>
          <p:cNvPr id="6" name="TextBox 5">
            <a:extLst>
              <a:ext uri="{FF2B5EF4-FFF2-40B4-BE49-F238E27FC236}">
                <a16:creationId xmlns:a16="http://schemas.microsoft.com/office/drawing/2014/main" id="{40DCB9FF-200D-3C55-B90F-7463E32CD437}"/>
              </a:ext>
            </a:extLst>
          </p:cNvPr>
          <p:cNvSpPr txBox="1"/>
          <p:nvPr/>
        </p:nvSpPr>
        <p:spPr>
          <a:xfrm>
            <a:off x="10830757" y="2503502"/>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7" name="TextBox 6">
            <a:extLst>
              <a:ext uri="{FF2B5EF4-FFF2-40B4-BE49-F238E27FC236}">
                <a16:creationId xmlns:a16="http://schemas.microsoft.com/office/drawing/2014/main" id="{A5B4F979-6999-9D09-5F18-92035FAA0A03}"/>
              </a:ext>
            </a:extLst>
          </p:cNvPr>
          <p:cNvSpPr txBox="1"/>
          <p:nvPr/>
        </p:nvSpPr>
        <p:spPr>
          <a:xfrm>
            <a:off x="7698419" y="2967334"/>
            <a:ext cx="63919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a:t>
            </a:r>
          </a:p>
        </p:txBody>
      </p:sp>
      <p:sp>
        <p:nvSpPr>
          <p:cNvPr id="8" name="TextBox 7">
            <a:extLst>
              <a:ext uri="{FF2B5EF4-FFF2-40B4-BE49-F238E27FC236}">
                <a16:creationId xmlns:a16="http://schemas.microsoft.com/office/drawing/2014/main" id="{84FDBA2D-13C4-FDB9-E4B2-6C452F088CDD}"/>
              </a:ext>
            </a:extLst>
          </p:cNvPr>
          <p:cNvSpPr txBox="1"/>
          <p:nvPr/>
        </p:nvSpPr>
        <p:spPr>
          <a:xfrm>
            <a:off x="8726752" y="3150974"/>
            <a:ext cx="34652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понравилась ли нам/им</a:t>
            </a:r>
          </a:p>
        </p:txBody>
      </p:sp>
      <p:sp>
        <p:nvSpPr>
          <p:cNvPr id="9" name="TextBox 8">
            <a:extLst>
              <a:ext uri="{FF2B5EF4-FFF2-40B4-BE49-F238E27FC236}">
                <a16:creationId xmlns:a16="http://schemas.microsoft.com/office/drawing/2014/main" id="{D2506FBA-81D0-169D-C472-ED9396B350F6}"/>
              </a:ext>
            </a:extLst>
          </p:cNvPr>
          <p:cNvSpPr txBox="1"/>
          <p:nvPr/>
        </p:nvSpPr>
        <p:spPr>
          <a:xfrm>
            <a:off x="7556376" y="3721223"/>
            <a:ext cx="4197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чтобы  я/он… купил / купить</a:t>
            </a:r>
          </a:p>
        </p:txBody>
      </p:sp>
      <p:sp>
        <p:nvSpPr>
          <p:cNvPr id="10" name="TextBox 9">
            <a:extLst>
              <a:ext uri="{FF2B5EF4-FFF2-40B4-BE49-F238E27FC236}">
                <a16:creationId xmlns:a16="http://schemas.microsoft.com/office/drawing/2014/main" id="{4862D88C-A138-4391-7A74-CCC12A1D473B}"/>
              </a:ext>
            </a:extLst>
          </p:cNvPr>
          <p:cNvSpPr txBox="1"/>
          <p:nvPr/>
        </p:nvSpPr>
        <p:spPr>
          <a:xfrm>
            <a:off x="3491884" y="3969977"/>
            <a:ext cx="484572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много ли я/он… фотографировал</a:t>
            </a:r>
          </a:p>
        </p:txBody>
      </p:sp>
      <p:cxnSp>
        <p:nvCxnSpPr>
          <p:cNvPr id="11" name="Прямая соединительная линия 10">
            <a:extLst>
              <a:ext uri="{FF2B5EF4-FFF2-40B4-BE49-F238E27FC236}">
                <a16:creationId xmlns:a16="http://schemas.microsoft.com/office/drawing/2014/main" id="{70C1C506-E6A1-8F86-C3D8-82E20EB3EDF4}"/>
              </a:ext>
            </a:extLst>
          </p:cNvPr>
          <p:cNvCxnSpPr/>
          <p:nvPr/>
        </p:nvCxnSpPr>
        <p:spPr>
          <a:xfrm>
            <a:off x="6258758" y="4971495"/>
            <a:ext cx="46163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E44816B-4822-A633-DA57-D12B93F7AF7E}"/>
              </a:ext>
            </a:extLst>
          </p:cNvPr>
          <p:cNvSpPr txBox="1"/>
          <p:nvPr/>
        </p:nvSpPr>
        <p:spPr>
          <a:xfrm>
            <a:off x="4008269" y="5329740"/>
            <a:ext cx="16290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B050"/>
                </a:solidFill>
                <a:effectLst/>
                <a:uLnTx/>
                <a:uFillTx/>
                <a:latin typeface="Calibri" panose="020F0502020204030204"/>
                <a:ea typeface="+mn-ea"/>
                <a:cs typeface="+mn-cs"/>
              </a:rPr>
              <a:t>читал ли я</a:t>
            </a:r>
          </a:p>
        </p:txBody>
      </p:sp>
    </p:spTree>
    <p:extLst>
      <p:ext uri="{BB962C8B-B14F-4D97-AF65-F5344CB8AC3E}">
        <p14:creationId xmlns:p14="http://schemas.microsoft.com/office/powerpoint/2010/main" val="672163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2" name="Рисунок 1">
            <a:extLst>
              <a:ext uri="{FF2B5EF4-FFF2-40B4-BE49-F238E27FC236}">
                <a16:creationId xmlns:a16="http://schemas.microsoft.com/office/drawing/2014/main" id="{B83B93FA-587F-BEFB-B39C-F8C513D594AC}"/>
              </a:ext>
            </a:extLst>
          </p:cNvPr>
          <p:cNvPicPr>
            <a:picLocks noChangeAspect="1"/>
          </p:cNvPicPr>
          <p:nvPr/>
        </p:nvPicPr>
        <p:blipFill rotWithShape="1">
          <a:blip r:embed="rId2"/>
          <a:srcRect l="12605" t="12201" r="60427" b="51797"/>
          <a:stretch/>
        </p:blipFill>
        <p:spPr bwMode="auto">
          <a:xfrm>
            <a:off x="514905" y="723530"/>
            <a:ext cx="11141930" cy="61344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3040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2" name="Рисунок 1">
            <a:extLst>
              <a:ext uri="{FF2B5EF4-FFF2-40B4-BE49-F238E27FC236}">
                <a16:creationId xmlns:a16="http://schemas.microsoft.com/office/drawing/2014/main" id="{B40032DC-892B-8367-6FB3-76EED2D98DC9}"/>
              </a:ext>
            </a:extLst>
          </p:cNvPr>
          <p:cNvPicPr>
            <a:picLocks noChangeAspect="1"/>
          </p:cNvPicPr>
          <p:nvPr/>
        </p:nvPicPr>
        <p:blipFill rotWithShape="1">
          <a:blip r:embed="rId2"/>
          <a:srcRect l="11942" t="3528" r="60939" b="62209"/>
          <a:stretch/>
        </p:blipFill>
        <p:spPr bwMode="auto">
          <a:xfrm>
            <a:off x="294708" y="811417"/>
            <a:ext cx="11602584" cy="60465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753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CFC502F6-5CD8-6072-5433-7C5BBAA8330F}"/>
              </a:ext>
            </a:extLst>
          </p:cNvPr>
          <p:cNvPicPr>
            <a:picLocks noChangeAspect="1"/>
          </p:cNvPicPr>
          <p:nvPr/>
        </p:nvPicPr>
        <p:blipFill rotWithShape="1">
          <a:blip r:embed="rId2"/>
          <a:srcRect l="10477" t="47937" r="62306" b="34455"/>
          <a:stretch/>
        </p:blipFill>
        <p:spPr bwMode="auto">
          <a:xfrm>
            <a:off x="294708" y="3037616"/>
            <a:ext cx="11602584" cy="3097174"/>
          </a:xfrm>
          <a:prstGeom prst="rect">
            <a:avLst/>
          </a:prstGeom>
          <a:ln>
            <a:noFill/>
          </a:ln>
          <a:extLst>
            <a:ext uri="{53640926-AAD7-44D8-BBD7-CCE9431645EC}">
              <a14:shadowObscured xmlns:a14="http://schemas.microsoft.com/office/drawing/2010/main"/>
            </a:ext>
          </a:extLst>
        </p:spPr>
      </p:pic>
      <p:cxnSp>
        <p:nvCxnSpPr>
          <p:cNvPr id="7" name="Прямая соединительная линия 6">
            <a:extLst>
              <a:ext uri="{FF2B5EF4-FFF2-40B4-BE49-F238E27FC236}">
                <a16:creationId xmlns:a16="http://schemas.microsoft.com/office/drawing/2014/main" id="{4EB1688D-91A9-9DDB-4A61-387DE038EC0A}"/>
              </a:ext>
            </a:extLst>
          </p:cNvPr>
          <p:cNvCxnSpPr/>
          <p:nvPr/>
        </p:nvCxnSpPr>
        <p:spPr>
          <a:xfrm>
            <a:off x="7803472" y="5353235"/>
            <a:ext cx="162461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Прямая соединительная линия 7">
            <a:extLst>
              <a:ext uri="{FF2B5EF4-FFF2-40B4-BE49-F238E27FC236}">
                <a16:creationId xmlns:a16="http://schemas.microsoft.com/office/drawing/2014/main" id="{9550573F-F8AB-C46C-5FE6-7DD71F0C937D}"/>
              </a:ext>
            </a:extLst>
          </p:cNvPr>
          <p:cNvCxnSpPr>
            <a:cxnSpLocks/>
          </p:cNvCxnSpPr>
          <p:nvPr/>
        </p:nvCxnSpPr>
        <p:spPr>
          <a:xfrm>
            <a:off x="383220" y="5763088"/>
            <a:ext cx="2306714"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Прямая соединительная линия 10">
            <a:extLst>
              <a:ext uri="{FF2B5EF4-FFF2-40B4-BE49-F238E27FC236}">
                <a16:creationId xmlns:a16="http://schemas.microsoft.com/office/drawing/2014/main" id="{79EE2395-97B1-D347-77A6-D6702B036C23}"/>
              </a:ext>
            </a:extLst>
          </p:cNvPr>
          <p:cNvCxnSpPr/>
          <p:nvPr/>
        </p:nvCxnSpPr>
        <p:spPr>
          <a:xfrm>
            <a:off x="6241002" y="5788241"/>
            <a:ext cx="16867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C21A6DF1-153C-5570-C0F7-4D656DB5CDFC}"/>
              </a:ext>
            </a:extLst>
          </p:cNvPr>
          <p:cNvCxnSpPr/>
          <p:nvPr/>
        </p:nvCxnSpPr>
        <p:spPr>
          <a:xfrm>
            <a:off x="8815526" y="5763088"/>
            <a:ext cx="20773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603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a:extLst>
            <a:ext uri="{FF2B5EF4-FFF2-40B4-BE49-F238E27FC236}">
              <a16:creationId xmlns:a16="http://schemas.microsoft.com/office/drawing/2014/main" id="{2BB4A6E3-C8F0-AFE4-B0D2-7F8D21F747A3}"/>
            </a:ext>
          </a:extLst>
        </p:cNvPr>
        <p:cNvGrpSpPr/>
        <p:nvPr/>
      </p:nvGrpSpPr>
      <p:grpSpPr>
        <a:xfrm>
          <a:off x="0" y="0"/>
          <a:ext cx="0" cy="0"/>
          <a:chOff x="0" y="0"/>
          <a:chExt cx="0" cy="0"/>
        </a:xfrm>
      </p:grpSpPr>
      <p:sp>
        <p:nvSpPr>
          <p:cNvPr id="5" name="Заголовок 1">
            <a:extLst>
              <a:ext uri="{FF2B5EF4-FFF2-40B4-BE49-F238E27FC236}">
                <a16:creationId xmlns:a16="http://schemas.microsoft.com/office/drawing/2014/main" id="{6F154FB3-6102-DD4E-C9D7-1146983E604E}"/>
              </a:ext>
            </a:extLst>
          </p:cNvPr>
          <p:cNvSpPr txBox="1">
            <a:spLocks/>
          </p:cNvSpPr>
          <p:nvPr/>
        </p:nvSpPr>
        <p:spPr>
          <a:xfrm>
            <a:off x="0" y="0"/>
            <a:ext cx="12192000" cy="72353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изъяснительных отношений</a:t>
            </a:r>
          </a:p>
        </p:txBody>
      </p:sp>
      <p:pic>
        <p:nvPicPr>
          <p:cNvPr id="3" name="Рисунок 2">
            <a:extLst>
              <a:ext uri="{FF2B5EF4-FFF2-40B4-BE49-F238E27FC236}">
                <a16:creationId xmlns:a16="http://schemas.microsoft.com/office/drawing/2014/main" id="{14DE4B63-3C97-5620-C25D-FCDB49468D10}"/>
              </a:ext>
            </a:extLst>
          </p:cNvPr>
          <p:cNvPicPr>
            <a:picLocks noChangeAspect="1"/>
          </p:cNvPicPr>
          <p:nvPr/>
        </p:nvPicPr>
        <p:blipFill rotWithShape="1">
          <a:blip r:embed="rId2"/>
          <a:srcRect l="10477" t="47937" r="62306" b="34455"/>
          <a:stretch/>
        </p:blipFill>
        <p:spPr bwMode="auto">
          <a:xfrm>
            <a:off x="294708" y="3037616"/>
            <a:ext cx="11602584" cy="3097174"/>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2D17B0B3-12C4-9084-6131-DF191BA3DE7F}"/>
              </a:ext>
            </a:extLst>
          </p:cNvPr>
          <p:cNvSpPr txBox="1"/>
          <p:nvPr/>
        </p:nvSpPr>
        <p:spPr>
          <a:xfrm>
            <a:off x="97655" y="2254928"/>
            <a:ext cx="58237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Журналист задал вопрос: «Профессор, Вы уверены….?»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Журналист задал вопрос профессору: «Вы уверены…?»</a:t>
            </a:r>
          </a:p>
        </p:txBody>
      </p:sp>
      <p:cxnSp>
        <p:nvCxnSpPr>
          <p:cNvPr id="7" name="Прямая соединительная линия 6">
            <a:extLst>
              <a:ext uri="{FF2B5EF4-FFF2-40B4-BE49-F238E27FC236}">
                <a16:creationId xmlns:a16="http://schemas.microsoft.com/office/drawing/2014/main" id="{572700E5-AAA2-5F59-AFC5-890655F26DE2}"/>
              </a:ext>
            </a:extLst>
          </p:cNvPr>
          <p:cNvCxnSpPr/>
          <p:nvPr/>
        </p:nvCxnSpPr>
        <p:spPr>
          <a:xfrm>
            <a:off x="7803472" y="5353235"/>
            <a:ext cx="162461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Прямая соединительная линия 7">
            <a:extLst>
              <a:ext uri="{FF2B5EF4-FFF2-40B4-BE49-F238E27FC236}">
                <a16:creationId xmlns:a16="http://schemas.microsoft.com/office/drawing/2014/main" id="{3B845943-CD7E-EF2E-F34D-2D39E6EF0ADB}"/>
              </a:ext>
            </a:extLst>
          </p:cNvPr>
          <p:cNvCxnSpPr>
            <a:cxnSpLocks/>
          </p:cNvCxnSpPr>
          <p:nvPr/>
        </p:nvCxnSpPr>
        <p:spPr>
          <a:xfrm>
            <a:off x="383220" y="5763088"/>
            <a:ext cx="2306714"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Прямая соединительная линия 10">
            <a:extLst>
              <a:ext uri="{FF2B5EF4-FFF2-40B4-BE49-F238E27FC236}">
                <a16:creationId xmlns:a16="http://schemas.microsoft.com/office/drawing/2014/main" id="{FEC5B86D-D457-AA5D-6D7E-CE99B82FD62B}"/>
              </a:ext>
            </a:extLst>
          </p:cNvPr>
          <p:cNvCxnSpPr/>
          <p:nvPr/>
        </p:nvCxnSpPr>
        <p:spPr>
          <a:xfrm>
            <a:off x="6241002" y="5788241"/>
            <a:ext cx="16867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040C4DE9-A08B-C242-5BFA-67DFD3CD8B32}"/>
              </a:ext>
            </a:extLst>
          </p:cNvPr>
          <p:cNvCxnSpPr/>
          <p:nvPr/>
        </p:nvCxnSpPr>
        <p:spPr>
          <a:xfrm>
            <a:off x="8815526" y="5763088"/>
            <a:ext cx="20773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9104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endParaRPr lang="ru-RU" sz="3200" i="1" dirty="0">
              <a:solidFill>
                <a:srgbClr val="000000"/>
              </a:solidFill>
              <a:effectLst/>
              <a:latin typeface="Times New Roman" panose="02020603050405020304" pitchFamily="18" charset="0"/>
              <a:ea typeface="Times New Roman" panose="02020603050405020304" pitchFamily="18" charset="0"/>
            </a:endParaRPr>
          </a:p>
          <a:p>
            <a:endParaRPr lang="ru-RU" sz="3200" i="1" dirty="0">
              <a:solidFill>
                <a:srgbClr val="000000"/>
              </a:solidFill>
              <a:latin typeface="Times New Roman" panose="02020603050405020304" pitchFamily="18" charset="0"/>
              <a:ea typeface="Times New Roman" panose="02020603050405020304" pitchFamily="18" charset="0"/>
            </a:endParaRPr>
          </a:p>
          <a:p>
            <a:r>
              <a:rPr lang="ru-RU" sz="3200" i="1" dirty="0">
                <a:solidFill>
                  <a:srgbClr val="000000"/>
                </a:solidFill>
                <a:effectLst/>
                <a:latin typeface="Times New Roman" panose="02020603050405020304" pitchFamily="18" charset="0"/>
                <a:ea typeface="Times New Roman" panose="02020603050405020304" pitchFamily="18" charset="0"/>
              </a:rPr>
              <a:t>Таинственный субкоманданте Марко</a:t>
            </a:r>
            <a:r>
              <a:rPr lang="en-US" sz="3200" i="1" dirty="0">
                <a:solidFill>
                  <a:srgbClr val="000000"/>
                </a:solidFill>
                <a:effectLst/>
                <a:latin typeface="Times New Roman" panose="02020603050405020304" pitchFamily="18" charset="0"/>
                <a:ea typeface="Times New Roman" panose="02020603050405020304" pitchFamily="18" charset="0"/>
              </a:rPr>
              <a:t>c</a:t>
            </a:r>
            <a:r>
              <a:rPr lang="ru-RU" sz="3200" i="1" dirty="0">
                <a:solidFill>
                  <a:srgbClr val="000000"/>
                </a:solidFill>
                <a:effectLst/>
                <a:latin typeface="Times New Roman" panose="02020603050405020304" pitchFamily="18" charset="0"/>
                <a:ea typeface="Times New Roman" panose="02020603050405020304" pitchFamily="18" charset="0"/>
              </a:rPr>
              <a:t> вместе с французским фер­мером Жозе Бове является духовным лидером </a:t>
            </a:r>
            <a:r>
              <a:rPr lang="ru-RU" sz="3200" i="1" u="sng" dirty="0">
                <a:solidFill>
                  <a:srgbClr val="000000"/>
                </a:solidFill>
                <a:effectLst/>
                <a:latin typeface="Times New Roman" panose="02020603050405020304" pitchFamily="18" charset="0"/>
                <a:ea typeface="Times New Roman" panose="02020603050405020304" pitchFamily="18" charset="0"/>
              </a:rPr>
              <a:t>антиглобалистов</a:t>
            </a:r>
            <a:r>
              <a:rPr lang="ru-RU" sz="3200" i="1" dirty="0">
                <a:solidFill>
                  <a:srgbClr val="000000"/>
                </a:solidFill>
                <a:effectLst/>
                <a:latin typeface="Times New Roman" panose="02020603050405020304" pitchFamily="18" charset="0"/>
                <a:ea typeface="Times New Roman" panose="02020603050405020304" pitchFamily="18" charset="0"/>
              </a:rPr>
              <a:t>. Из джунглей в Мексике через Интернет он управляет тысячами своих сторонников в разных концах земного шара. Через спутник обозревателю «АиФ» удалось взять у Маркоса интервью.</a:t>
            </a:r>
            <a:endParaRPr lang="ru-RU" sz="3200" dirty="0">
              <a:effectLst/>
              <a:latin typeface="Times New Roman" panose="02020603050405020304" pitchFamily="18" charset="0"/>
              <a:ea typeface="Times New Roman" panose="02020603050405020304" pitchFamily="18" charset="0"/>
            </a:endParaRPr>
          </a:p>
          <a:p>
            <a:endParaRPr lang="ru-RU" sz="9600" dirty="0"/>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133887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marR="4445" indent="214630" algn="just"/>
            <a:r>
              <a:rPr lang="ru-RU" sz="2600" i="1" dirty="0">
                <a:solidFill>
                  <a:srgbClr val="000000"/>
                </a:solidFill>
                <a:effectLst/>
                <a:latin typeface="Times New Roman" panose="02020603050405020304" pitchFamily="18" charset="0"/>
                <a:ea typeface="Times New Roman" panose="02020603050405020304" pitchFamily="18" charset="0"/>
              </a:rPr>
              <a:t>— Движение противников </a:t>
            </a:r>
            <a:r>
              <a:rPr lang="ru-RU" sz="2600" i="1" u="sng" dirty="0">
                <a:solidFill>
                  <a:srgbClr val="000000"/>
                </a:solidFill>
                <a:effectLst/>
                <a:latin typeface="Times New Roman" panose="02020603050405020304" pitchFamily="18" charset="0"/>
                <a:ea typeface="Times New Roman" panose="02020603050405020304" pitchFamily="18" charset="0"/>
              </a:rPr>
              <a:t>глобализации</a:t>
            </a:r>
            <a:r>
              <a:rPr lang="ru-RU" sz="2600" i="1" dirty="0">
                <a:solidFill>
                  <a:srgbClr val="000000"/>
                </a:solidFill>
                <a:effectLst/>
                <a:latin typeface="Times New Roman" panose="02020603050405020304" pitchFamily="18" charset="0"/>
                <a:ea typeface="Times New Roman" panose="02020603050405020304" pitchFamily="18" charset="0"/>
              </a:rPr>
              <a:t> кажется стихийным, но на самом деле оно чётко организовано. Скажите, кто финанси­рует перелёты десятков тысяч людей, оплачивает их размещение в гостиницах, экипировку?</a:t>
            </a:r>
            <a:endParaRPr lang="ru-RU" sz="2600" dirty="0">
              <a:effectLst/>
              <a:latin typeface="Times New Roman" panose="02020603050405020304" pitchFamily="18" charset="0"/>
              <a:ea typeface="Times New Roman" panose="02020603050405020304" pitchFamily="18" charset="0"/>
            </a:endParaRPr>
          </a:p>
          <a:p>
            <a:pPr algn="just"/>
            <a:r>
              <a:rPr lang="ru-RU" sz="2600" dirty="0">
                <a:effectLst/>
                <a:latin typeface="Times New Roman" panose="02020603050405020304" pitchFamily="18" charset="0"/>
                <a:ea typeface="Times New Roman" panose="02020603050405020304" pitchFamily="18" charset="0"/>
              </a:rPr>
              <a:t> </a:t>
            </a:r>
            <a:r>
              <a:rPr lang="ru-RU" sz="2600" dirty="0">
                <a:solidFill>
                  <a:srgbClr val="000000"/>
                </a:solidFill>
                <a:effectLst/>
                <a:latin typeface="Times New Roman" panose="02020603050405020304" pitchFamily="18" charset="0"/>
                <a:ea typeface="Times New Roman" panose="02020603050405020304" pitchFamily="18" charset="0"/>
              </a:rPr>
              <a:t>— Товарищи, верящие в идеалы революции и отлично пони­мающие, что случится с их бизнесом, когда мир проглотят транс­национальные корпорации. Кстати, вы можете проследить по истории, что у любой революции никогда не было проблем с финансированием. Средства исправно собирают профсоюзы фер­меров из Европы, которые страдают от глобализации, деньги идут от мелких компьютерных компаний, разоряемых монополией Билла Гейтса, нам жертвуют и владельцы множества мелких за­кусочных, потому что их сжирают растущие заведения «</a:t>
            </a:r>
            <a:r>
              <a:rPr lang="ru-RU" sz="2600" u="sng" dirty="0">
                <a:solidFill>
                  <a:srgbClr val="000000"/>
                </a:solidFill>
                <a:effectLst/>
                <a:latin typeface="Times New Roman" panose="02020603050405020304" pitchFamily="18" charset="0"/>
                <a:ea typeface="Times New Roman" panose="02020603050405020304" pitchFamily="18" charset="0"/>
              </a:rPr>
              <a:t>Макдоналдс</a:t>
            </a:r>
            <a:r>
              <a:rPr lang="ru-RU" sz="2600" dirty="0">
                <a:solidFill>
                  <a:srgbClr val="000000"/>
                </a:solidFill>
                <a:effectLst/>
                <a:latin typeface="Times New Roman" panose="02020603050405020304" pitchFamily="18" charset="0"/>
                <a:ea typeface="Times New Roman" panose="02020603050405020304" pitchFamily="18" charset="0"/>
              </a:rPr>
              <a:t>». Регулярно устраивают уличные сборы пожертвований груп­пы студентов. Естественно, есть и два-три очень крупных спонсо­ра, разделяющих наши убеждения, но их имена я назвать не могу.</a:t>
            </a:r>
            <a:endParaRPr lang="ru-RU" sz="2600" dirty="0"/>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977596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lvl="0" algn="just">
              <a:spcBef>
                <a:spcPts val="300"/>
              </a:spcBef>
              <a:spcAft>
                <a:spcPts val="0"/>
              </a:spcAft>
              <a:tabLst>
                <a:tab pos="374650" algn="l"/>
              </a:tabLst>
            </a:pPr>
            <a:endParaRPr lang="ru-RU" sz="2800" i="1" dirty="0">
              <a:solidFill>
                <a:srgbClr val="000000"/>
              </a:solidFill>
              <a:effectLst/>
              <a:latin typeface="Times New Roman" panose="02020603050405020304" pitchFamily="18" charset="0"/>
              <a:ea typeface="Times New Roman" panose="02020603050405020304" pitchFamily="18" charset="0"/>
            </a:endParaRPr>
          </a:p>
          <a:p>
            <a:pPr lvl="0" algn="just">
              <a:spcBef>
                <a:spcPts val="300"/>
              </a:spcBef>
              <a:spcAft>
                <a:spcPts val="0"/>
              </a:spcAft>
              <a:tabLst>
                <a:tab pos="374650" algn="l"/>
              </a:tabLst>
            </a:pPr>
            <a:r>
              <a:rPr lang="ru-RU" sz="2800" i="1" dirty="0">
                <a:solidFill>
                  <a:srgbClr val="000000"/>
                </a:solidFill>
                <a:effectLst/>
                <a:latin typeface="Times New Roman" panose="02020603050405020304" pitchFamily="18" charset="0"/>
                <a:ea typeface="Times New Roman" panose="02020603050405020304" pitchFamily="18" charset="0"/>
              </a:rPr>
              <a:t>— Многие замечают, что антиглобалисты во время беспорядков жгут и ломают далеко не все магазины, которые попадаются им на пути, а действуют выборочно.</a:t>
            </a:r>
          </a:p>
          <a:p>
            <a:pPr lvl="0" algn="just">
              <a:spcBef>
                <a:spcPts val="300"/>
              </a:spcBef>
              <a:spcAft>
                <a:spcPts val="0"/>
              </a:spcAft>
              <a:tabLst>
                <a:tab pos="374650" algn="l"/>
              </a:tabLst>
            </a:pPr>
            <a:endParaRPr lang="ru-RU" sz="2800" dirty="0">
              <a:effectLst/>
              <a:latin typeface="Times New Roman" panose="02020603050405020304" pitchFamily="18" charset="0"/>
              <a:ea typeface="Times New Roman" panose="02020603050405020304" pitchFamily="18" charset="0"/>
            </a:endParaRPr>
          </a:p>
          <a:p>
            <a:pPr lvl="0" algn="just">
              <a:tabLst>
                <a:tab pos="374650" algn="l"/>
              </a:tabLst>
            </a:pPr>
            <a:r>
              <a:rPr lang="ru-RU" sz="2800" i="1" dirty="0">
                <a:solidFill>
                  <a:srgbClr val="000000"/>
                </a:solidFill>
                <a:effectLst/>
                <a:latin typeface="Times New Roman" panose="02020603050405020304" pitchFamily="18" charset="0"/>
                <a:ea typeface="Times New Roman" panose="02020603050405020304" pitchFamily="18" charset="0"/>
              </a:rPr>
              <a:t>— </a:t>
            </a:r>
            <a:r>
              <a:rPr lang="ru-RU" sz="2800" dirty="0">
                <a:solidFill>
                  <a:srgbClr val="000000"/>
                </a:solidFill>
                <a:effectLst/>
                <a:latin typeface="Times New Roman" panose="02020603050405020304" pitchFamily="18" charset="0"/>
                <a:ea typeface="Times New Roman" panose="02020603050405020304" pitchFamily="18" charset="0"/>
              </a:rPr>
              <a:t>Если человек своим трудом создал богатство, не эксплуатируя других, никто не должен отнимать его деньги. Именно поэтому демонстранты переворачивают роскошный «</a:t>
            </a:r>
            <a:r>
              <a:rPr lang="ru-RU" sz="2800" u="sng" dirty="0">
                <a:solidFill>
                  <a:srgbClr val="000000"/>
                </a:solidFill>
                <a:effectLst/>
                <a:latin typeface="Times New Roman" panose="02020603050405020304" pitchFamily="18" charset="0"/>
                <a:ea typeface="Times New Roman" panose="02020603050405020304" pitchFamily="18" charset="0"/>
              </a:rPr>
              <a:t>Мерседес</a:t>
            </a:r>
            <a:r>
              <a:rPr lang="ru-RU" sz="2800" dirty="0">
                <a:solidFill>
                  <a:srgbClr val="000000"/>
                </a:solidFill>
                <a:effectLst/>
                <a:latin typeface="Times New Roman" panose="02020603050405020304" pitchFamily="18" charset="0"/>
                <a:ea typeface="Times New Roman" panose="02020603050405020304" pitchFamily="18" charset="0"/>
              </a:rPr>
              <a:t>» и обходят стороной скромный «</a:t>
            </a:r>
            <a:r>
              <a:rPr lang="ru-RU" sz="2800" u="sng" dirty="0">
                <a:solidFill>
                  <a:srgbClr val="000000"/>
                </a:solidFill>
                <a:effectLst/>
                <a:latin typeface="Times New Roman" panose="02020603050405020304" pitchFamily="18" charset="0"/>
                <a:ea typeface="Times New Roman" panose="02020603050405020304" pitchFamily="18" charset="0"/>
              </a:rPr>
              <a:t>Фиат</a:t>
            </a:r>
            <a:r>
              <a:rPr lang="ru-RU" sz="2800" dirty="0">
                <a:solidFill>
                  <a:srgbClr val="000000"/>
                </a:solidFill>
                <a:effectLst/>
                <a:latin typeface="Times New Roman" panose="02020603050405020304" pitchFamily="18" charset="0"/>
                <a:ea typeface="Times New Roman" panose="02020603050405020304" pitchFamily="18" charset="0"/>
              </a:rPr>
              <a:t>», громят модный </a:t>
            </a:r>
            <a:r>
              <a:rPr lang="ru-RU" sz="2800" u="sng" dirty="0">
                <a:solidFill>
                  <a:srgbClr val="000000"/>
                </a:solidFill>
                <a:effectLst/>
                <a:latin typeface="Times New Roman" panose="02020603050405020304" pitchFamily="18" charset="0"/>
                <a:ea typeface="Times New Roman" panose="02020603050405020304" pitchFamily="18" charset="0"/>
              </a:rPr>
              <a:t>бутик</a:t>
            </a:r>
            <a:r>
              <a:rPr lang="ru-RU" sz="2800" dirty="0">
                <a:solidFill>
                  <a:srgbClr val="000000"/>
                </a:solidFill>
                <a:effectLst/>
                <a:latin typeface="Times New Roman" panose="02020603050405020304" pitchFamily="18" charset="0"/>
                <a:ea typeface="Times New Roman" panose="02020603050405020304" pitchFamily="18" charset="0"/>
              </a:rPr>
              <a:t> и проходят мимо недорогой пиццерии, где работает целая семья. Я не</a:t>
            </a:r>
            <a:r>
              <a:rPr lang="ru-RU" sz="2800" b="1" dirty="0">
                <a:solidFill>
                  <a:srgbClr val="000000"/>
                </a:solidFill>
                <a:effectLst/>
                <a:latin typeface="Times New Roman" panose="02020603050405020304" pitchFamily="18" charset="0"/>
                <a:ea typeface="Times New Roman" panose="02020603050405020304" pitchFamily="18" charset="0"/>
              </a:rPr>
              <a:t> </a:t>
            </a:r>
            <a:r>
              <a:rPr lang="ru-RU" sz="2800" dirty="0">
                <a:solidFill>
                  <a:srgbClr val="000000"/>
                </a:solidFill>
                <a:effectLst/>
                <a:latin typeface="Times New Roman" panose="02020603050405020304" pitchFamily="18" charset="0"/>
                <a:ea typeface="Times New Roman" panose="02020603050405020304" pitchFamily="18" charset="0"/>
              </a:rPr>
              <a:t>коммунист и не ставлю своей задачей строить социализм, я просто хочу, чтобы все люди на земле были равными.</a:t>
            </a:r>
            <a:endParaRPr lang="ru-RU" sz="11500" dirty="0"/>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57199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lvl="0" algn="just">
              <a:spcBef>
                <a:spcPts val="300"/>
              </a:spcBef>
              <a:spcAft>
                <a:spcPts val="0"/>
              </a:spcAft>
              <a:tabLst>
                <a:tab pos="374650" algn="l"/>
              </a:tabLst>
            </a:pPr>
            <a:r>
              <a:rPr lang="ru-RU" sz="2800" i="1" dirty="0">
                <a:solidFill>
                  <a:srgbClr val="000000"/>
                </a:solidFill>
                <a:effectLst/>
                <a:latin typeface="Times New Roman" panose="02020603050405020304" pitchFamily="18" charset="0"/>
                <a:ea typeface="Times New Roman" panose="02020603050405020304" pitchFamily="18" charset="0"/>
              </a:rPr>
              <a:t>— А зачем вообще вам нужны костры из автомашин и бутылки, летящие в полицию на улицах европейских городов?</a:t>
            </a:r>
            <a:endParaRPr lang="ru-RU" sz="2800" dirty="0">
              <a:effectLst/>
              <a:latin typeface="Times New Roman" panose="02020603050405020304" pitchFamily="18" charset="0"/>
              <a:ea typeface="Times New Roman" panose="02020603050405020304" pitchFamily="18" charset="0"/>
            </a:endParaRPr>
          </a:p>
          <a:p>
            <a:pPr algn="just"/>
            <a:r>
              <a:rPr lang="ru-RU" sz="2800" dirty="0">
                <a:effectLst/>
                <a:latin typeface="Times New Roman" panose="02020603050405020304" pitchFamily="18" charset="0"/>
                <a:ea typeface="Times New Roman" panose="02020603050405020304" pitchFamily="18" charset="0"/>
              </a:rPr>
              <a:t> </a:t>
            </a:r>
          </a:p>
          <a:p>
            <a:pPr lvl="0" algn="just">
              <a:tabLst>
                <a:tab pos="420370" algn="l"/>
              </a:tabLst>
            </a:pPr>
            <a:r>
              <a:rPr lang="ru-RU" sz="2800" dirty="0">
                <a:solidFill>
                  <a:srgbClr val="000000"/>
                </a:solidFill>
                <a:effectLst/>
                <a:latin typeface="Times New Roman" panose="02020603050405020304" pitchFamily="18" charset="0"/>
                <a:ea typeface="Times New Roman" panose="02020603050405020304" pitchFamily="18" charset="0"/>
              </a:rPr>
              <a:t>— Позвольте вам встречный вопрос: неужели вы считаете, что до моего появления в мире было все спокойно? В 1991 году нам сказали: радуйтесь, благородный капитализм сокрушил проклятый социализм. Теперь не существует никаких «</a:t>
            </a:r>
            <a:r>
              <a:rPr lang="ru-RU" sz="2800" u="sng" dirty="0">
                <a:solidFill>
                  <a:srgbClr val="000000"/>
                </a:solidFill>
                <a:effectLst/>
                <a:latin typeface="Times New Roman" panose="02020603050405020304" pitchFamily="18" charset="0"/>
                <a:ea typeface="Times New Roman" panose="02020603050405020304" pitchFamily="18" charset="0"/>
              </a:rPr>
              <a:t>железных занавесов</a:t>
            </a:r>
            <a:r>
              <a:rPr lang="ru-RU" sz="2800" dirty="0">
                <a:solidFill>
                  <a:srgbClr val="000000"/>
                </a:solidFill>
                <a:effectLst/>
                <a:latin typeface="Times New Roman" panose="02020603050405020304" pitchFamily="18" charset="0"/>
                <a:ea typeface="Times New Roman" panose="02020603050405020304" pitchFamily="18" charset="0"/>
              </a:rPr>
              <a:t>» между странами, люди будут ездить, куда захотят, наступит всеобщая демократия, любовь и счастье. И что же мы видим теперь? Богатые страны отгородились от бедных визами и колючей проволокой, чуть ли не каждый день вспыхивают новые войны — еще более кровопролитные и жестокие. Глобализация стирает человека как личность, делая его циничным, а глобальная пропаганда </a:t>
            </a:r>
            <a:r>
              <a:rPr lang="ru-RU" sz="2800" u="sng" dirty="0">
                <a:solidFill>
                  <a:srgbClr val="000000"/>
                </a:solidFill>
                <a:effectLst/>
                <a:latin typeface="Times New Roman" panose="02020603050405020304" pitchFamily="18" charset="0"/>
                <a:ea typeface="Times New Roman" panose="02020603050405020304" pitchFamily="18" charset="0"/>
              </a:rPr>
              <a:t>оболванивает</a:t>
            </a:r>
            <a:r>
              <a:rPr lang="ru-RU" sz="2800" dirty="0">
                <a:solidFill>
                  <a:srgbClr val="000000"/>
                </a:solidFill>
                <a:effectLst/>
                <a:latin typeface="Times New Roman" panose="02020603050405020304" pitchFamily="18" charset="0"/>
                <a:ea typeface="Times New Roman" panose="02020603050405020304" pitchFamily="18" charset="0"/>
              </a:rPr>
              <a:t> людей даже лучше, чем в СССР.</a:t>
            </a:r>
            <a:endParaRPr lang="ru-RU" sz="28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400823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lvl="0" algn="just">
              <a:spcBef>
                <a:spcPts val="300"/>
              </a:spcBef>
              <a:spcAft>
                <a:spcPts val="0"/>
              </a:spcAft>
              <a:tabLst>
                <a:tab pos="420370" algn="l"/>
              </a:tabLst>
            </a:pPr>
            <a:endParaRPr lang="ru-RU" sz="3200" i="1" dirty="0">
              <a:solidFill>
                <a:srgbClr val="000000"/>
              </a:solidFill>
              <a:effectLst/>
              <a:latin typeface="Times New Roman" panose="02020603050405020304" pitchFamily="18" charset="0"/>
              <a:ea typeface="Times New Roman" panose="02020603050405020304" pitchFamily="18" charset="0"/>
            </a:endParaRPr>
          </a:p>
          <a:p>
            <a:pPr lvl="0" algn="just">
              <a:spcBef>
                <a:spcPts val="300"/>
              </a:spcBef>
              <a:spcAft>
                <a:spcPts val="0"/>
              </a:spcAft>
              <a:tabLst>
                <a:tab pos="420370" algn="l"/>
              </a:tabLst>
            </a:pPr>
            <a:r>
              <a:rPr lang="ru-RU" sz="3200" i="1" dirty="0">
                <a:solidFill>
                  <a:srgbClr val="000000"/>
                </a:solidFill>
                <a:effectLst/>
                <a:latin typeface="Times New Roman" panose="02020603050405020304" pitchFamily="18" charset="0"/>
                <a:ea typeface="Times New Roman" panose="02020603050405020304" pitchFamily="18" charset="0"/>
              </a:rPr>
              <a:t>— То есть вы считаете, что если антиглобалисты будут избивать полицейских и </a:t>
            </a:r>
            <a:r>
              <a:rPr lang="ru-RU" sz="3200" i="1" u="sng" dirty="0">
                <a:solidFill>
                  <a:srgbClr val="000000"/>
                </a:solidFill>
                <a:effectLst/>
                <a:latin typeface="Times New Roman" panose="02020603050405020304" pitchFamily="18" charset="0"/>
                <a:ea typeface="Times New Roman" panose="02020603050405020304" pitchFamily="18" charset="0"/>
              </a:rPr>
              <a:t>раскурочивать</a:t>
            </a:r>
            <a:r>
              <a:rPr lang="ru-RU" sz="3200" i="1" dirty="0">
                <a:solidFill>
                  <a:srgbClr val="000000"/>
                </a:solidFill>
                <a:effectLst/>
                <a:latin typeface="Times New Roman" panose="02020603050405020304" pitchFamily="18" charset="0"/>
                <a:ea typeface="Times New Roman" panose="02020603050405020304" pitchFamily="18" charset="0"/>
              </a:rPr>
              <a:t> магазины, то сразу наступит царство всеобщей справедливости?</a:t>
            </a:r>
            <a:endParaRPr lang="ru-RU" sz="3200" dirty="0">
              <a:effectLst/>
              <a:latin typeface="Times New Roman" panose="02020603050405020304" pitchFamily="18" charset="0"/>
              <a:ea typeface="Times New Roman" panose="02020603050405020304" pitchFamily="18" charset="0"/>
            </a:endParaRPr>
          </a:p>
          <a:p>
            <a:pPr lvl="0" algn="just">
              <a:tabLst>
                <a:tab pos="374650" algn="l"/>
              </a:tabLst>
            </a:pPr>
            <a:endParaRPr lang="ru-RU" sz="3200" dirty="0">
              <a:solidFill>
                <a:srgbClr val="000000"/>
              </a:solidFill>
              <a:effectLst/>
              <a:latin typeface="Times New Roman" panose="02020603050405020304" pitchFamily="18" charset="0"/>
              <a:ea typeface="Times New Roman" panose="02020603050405020304" pitchFamily="18" charset="0"/>
            </a:endParaRPr>
          </a:p>
          <a:p>
            <a:pPr lvl="0" algn="just">
              <a:tabLst>
                <a:tab pos="374650" algn="l"/>
              </a:tabLst>
            </a:pPr>
            <a:r>
              <a:rPr lang="ru-RU" sz="3200" dirty="0">
                <a:solidFill>
                  <a:srgbClr val="000000"/>
                </a:solidFill>
                <a:effectLst/>
                <a:latin typeface="Times New Roman" panose="02020603050405020304" pitchFamily="18" charset="0"/>
                <a:ea typeface="Times New Roman" panose="02020603050405020304" pitchFamily="18" charset="0"/>
              </a:rPr>
              <a:t>— Было бы лучше, если бы люди были стадом послушных овец? Когда молодежи не дают свободы выбора, она выходит на улицы выражать свой гнев, потому что не хочет жить в таком мире.</a:t>
            </a:r>
            <a:endParaRPr lang="ru-RU" sz="32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351004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lvl="0" algn="just">
              <a:tabLst>
                <a:tab pos="374650" algn="l"/>
              </a:tabLst>
            </a:pPr>
            <a:r>
              <a:rPr lang="ru-RU" sz="2800" i="1" dirty="0">
                <a:solidFill>
                  <a:srgbClr val="000000"/>
                </a:solidFill>
                <a:effectLst/>
                <a:latin typeface="Times New Roman" panose="02020603050405020304" pitchFamily="18" charset="0"/>
                <a:ea typeface="Times New Roman" panose="02020603050405020304" pitchFamily="18" charset="0"/>
              </a:rPr>
              <a:t>— </a:t>
            </a:r>
            <a:r>
              <a:rPr lang="ru-RU" sz="2800" dirty="0">
                <a:solidFill>
                  <a:srgbClr val="000000"/>
                </a:solidFill>
                <a:effectLst/>
                <a:latin typeface="Times New Roman" panose="02020603050405020304" pitchFamily="18" charset="0"/>
                <a:ea typeface="Times New Roman" panose="02020603050405020304" pitchFamily="18" charset="0"/>
              </a:rPr>
              <a:t> </a:t>
            </a:r>
            <a:r>
              <a:rPr lang="ru-RU" sz="2800" i="1" dirty="0">
                <a:solidFill>
                  <a:srgbClr val="000000"/>
                </a:solidFill>
                <a:effectLst/>
                <a:latin typeface="Times New Roman" panose="02020603050405020304" pitchFamily="18" charset="0"/>
                <a:ea typeface="Times New Roman" panose="02020603050405020304" pitchFamily="18" charset="0"/>
              </a:rPr>
              <a:t>Почему антиглобалисты в любой стране нападают на рестораны под маркой «Макдоналдс»? Чем провинилась эта закусочная?</a:t>
            </a:r>
            <a:endParaRPr lang="ru-RU" sz="2800" dirty="0">
              <a:effectLst/>
              <a:latin typeface="Times New Roman" panose="02020603050405020304" pitchFamily="18" charset="0"/>
              <a:ea typeface="Times New Roman" panose="02020603050405020304" pitchFamily="18" charset="0"/>
            </a:endParaRPr>
          </a:p>
          <a:p>
            <a:pPr lvl="0" algn="just">
              <a:tabLst>
                <a:tab pos="374650" algn="l"/>
              </a:tabLst>
            </a:pPr>
            <a:endParaRPr lang="ru-RU" sz="2800" dirty="0">
              <a:solidFill>
                <a:srgbClr val="000000"/>
              </a:solidFill>
              <a:effectLst/>
              <a:latin typeface="Times New Roman" panose="02020603050405020304" pitchFamily="18" charset="0"/>
              <a:ea typeface="Times New Roman" panose="02020603050405020304" pitchFamily="18" charset="0"/>
            </a:endParaRPr>
          </a:p>
          <a:p>
            <a:pPr lvl="0" algn="just">
              <a:tabLst>
                <a:tab pos="374650" algn="l"/>
              </a:tabLst>
            </a:pPr>
            <a:r>
              <a:rPr lang="ru-RU" sz="2800" dirty="0">
                <a:solidFill>
                  <a:srgbClr val="000000"/>
                </a:solidFill>
                <a:effectLst/>
                <a:latin typeface="Times New Roman" panose="02020603050405020304" pitchFamily="18" charset="0"/>
                <a:ea typeface="Times New Roman" panose="02020603050405020304" pitchFamily="18" charset="0"/>
              </a:rPr>
              <a:t>— Для нас это символ угнетения. «Макдоналдс» расползся по всему миру как символ американского образа жизни, который опутывает Землю отравленными нитями компьютерных сетей. Этот самый образ разлагает величайшие культуры Африки, Европы, Латинской Америки: уничтожаются целые народы, превращаясь в пресную копию американского стандарта, обезличиваются нации. Глобализм ведет с нами войну не на жизнь, а на смерть и использует в ней любые средства — поэтому стоит ли уж так горевать о разрушении «Макдоналдса»?</a:t>
            </a:r>
            <a:endParaRPr lang="ru-RU" sz="2800" dirty="0">
              <a:effectLst/>
              <a:latin typeface="Times New Roman" panose="02020603050405020304" pitchFamily="18" charset="0"/>
              <a:ea typeface="Times New Roman" panose="02020603050405020304" pitchFamily="18" charset="0"/>
            </a:endParaRPr>
          </a:p>
          <a:p>
            <a:pPr algn="r"/>
            <a:r>
              <a:rPr lang="ru-RU" sz="1800" dirty="0">
                <a:solidFill>
                  <a:srgbClr val="000000"/>
                </a:solidFill>
                <a:effectLst/>
                <a:latin typeface="Times New Roman" panose="02020603050405020304" pitchFamily="18" charset="0"/>
                <a:ea typeface="Times New Roman" panose="02020603050405020304" pitchFamily="18" charset="0"/>
              </a:rPr>
              <a:t>(АиФ, выпуск № 22 (1127) от 29 мая 2002 г.)</a:t>
            </a:r>
            <a:endParaRPr lang="ru-RU" sz="18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47907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just">
              <a:lnSpc>
                <a:spcPct val="150000"/>
              </a:lnSpc>
              <a:tabLst>
                <a:tab pos="374650" algn="l"/>
              </a:tabLst>
            </a:pPr>
            <a:r>
              <a:rPr lang="ru-RU" sz="2200" b="1" dirty="0">
                <a:solidFill>
                  <a:srgbClr val="000000"/>
                </a:solidFill>
                <a:effectLst/>
                <a:latin typeface="Times New Roman" panose="02020603050405020304" pitchFamily="18" charset="0"/>
                <a:ea typeface="Times New Roman" panose="02020603050405020304" pitchFamily="18" charset="0"/>
              </a:rPr>
              <a:t>Ирина </a:t>
            </a:r>
            <a:r>
              <a:rPr lang="ru-RU" sz="2200" b="1" dirty="0" err="1">
                <a:solidFill>
                  <a:srgbClr val="000000"/>
                </a:solidFill>
                <a:effectLst/>
                <a:latin typeface="Times New Roman" panose="02020603050405020304" pitchFamily="18" charset="0"/>
                <a:ea typeface="Times New Roman" panose="02020603050405020304" pitchFamily="18" charset="0"/>
              </a:rPr>
              <a:t>Пахолова</a:t>
            </a:r>
            <a:r>
              <a:rPr lang="ru-RU" sz="2200" b="1" dirty="0">
                <a:solidFill>
                  <a:srgbClr val="000000"/>
                </a:solidFill>
                <a:effectLst/>
                <a:latin typeface="Times New Roman" panose="02020603050405020304" pitchFamily="18" charset="0"/>
                <a:ea typeface="Times New Roman" panose="02020603050405020304" pitchFamily="18" charset="0"/>
              </a:rPr>
              <a:t>. </a:t>
            </a:r>
            <a:r>
              <a:rPr lang="ru-RU" sz="2200" dirty="0">
                <a:solidFill>
                  <a:srgbClr val="000000"/>
                </a:solidFill>
                <a:effectLst/>
                <a:latin typeface="Times New Roman" panose="02020603050405020304" pitchFamily="18" charset="0"/>
                <a:ea typeface="Times New Roman" panose="02020603050405020304" pitchFamily="18" charset="0"/>
              </a:rPr>
              <a:t>По моему мнению, глобализация — футуристи­ческий проект современности, поддерживаемый и осуществ­ляемый политической и бизнес-элитой развитых стран не толь­ко Запада, но и Востока. Проект, который скорее всего напо­минает идеологическую легитимацию того положения дел, которое сложилось в последние десятилетия в мировой эко­номике и политике. Глобализацию сейчас можно рассматри­вать как один из наиболее возможных вариантов или векторов развития сферы международных отношений. В связи с этим в будущем могут претерпеть существенные изменения понятия о внешней и внутренней политике национальных государств. Но в любом случае, как мне кажется, в большей степени всю совокупность явлений, принятых сегодня объединять концеп­том «глобализация», пока можно относить только к сфере раз­вития международных отношений.</a:t>
            </a:r>
            <a:endParaRPr lang="ru-RU" sz="22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313609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marL="210185" indent="-210185" algn="just">
              <a:lnSpc>
                <a:spcPct val="150000"/>
              </a:lnSpc>
            </a:pPr>
            <a:r>
              <a:rPr lang="ru-RU" b="1" dirty="0">
                <a:solidFill>
                  <a:srgbClr val="000000"/>
                </a:solidFill>
                <a:effectLst/>
                <a:latin typeface="Times New Roman" panose="02020603050405020304" pitchFamily="18" charset="0"/>
                <a:ea typeface="Times New Roman" panose="02020603050405020304" pitchFamily="18" charset="0"/>
              </a:rPr>
              <a:t>Роман Шмелёв. </a:t>
            </a:r>
            <a:r>
              <a:rPr lang="ru-RU" dirty="0">
                <a:solidFill>
                  <a:srgbClr val="000000"/>
                </a:solidFill>
                <a:effectLst/>
                <a:latin typeface="Times New Roman" panose="02020603050405020304" pitchFamily="18" charset="0"/>
                <a:ea typeface="Times New Roman" panose="02020603050405020304" pitchFamily="18" charset="0"/>
              </a:rPr>
              <a:t>Глобализация — это перекраивание хозяйствен­ных экономических отношений в интересах мирового капита­ла, усилившееся вследствие выхода средств коммуникации на новый уровень. Интересы мирового капитала редко совпадают с интересами капитала национального, а по большей час­ти идут с ними в разрез. Таким образом, глобализация может быть невыгодна отдельным странам. Не все, в том числе и на Западе, отдают в этом отчет. Россия, из-за ее особых клима­тических условий, проигрывает другим странам по критерию эффективности производства, поэтому в условиях глобальной экономики ее позиция будет невыгодной. России вряд ли сто­ит в этом участвовать.                                                                     </a:t>
            </a:r>
            <a:r>
              <a:rPr lang="ru-RU" sz="1800" i="1" dirty="0">
                <a:solidFill>
                  <a:srgbClr val="000000"/>
                </a:solidFill>
                <a:effectLst/>
                <a:latin typeface="Times New Roman" panose="02020603050405020304" pitchFamily="18" charset="0"/>
                <a:ea typeface="Times New Roman" panose="02020603050405020304" pitchFamily="18" charset="0"/>
              </a:rPr>
              <a:t>(Независимая газета, 24 июля 2001 г.)</a:t>
            </a:r>
            <a:endParaRPr lang="ru-RU" sz="18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701156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marL="210185" indent="-210185" algn="just">
              <a:lnSpc>
                <a:spcPct val="150000"/>
              </a:lnSpc>
            </a:pPr>
            <a:r>
              <a:rPr lang="ru-RU" sz="2200" b="1" dirty="0">
                <a:solidFill>
                  <a:srgbClr val="000000"/>
                </a:solidFill>
                <a:effectLst/>
                <a:latin typeface="Times New Roman" panose="02020603050405020304" pitchFamily="18" charset="0"/>
                <a:ea typeface="Times New Roman" panose="02020603050405020304" pitchFamily="18" charset="0"/>
              </a:rPr>
              <a:t>Сергей. </a:t>
            </a:r>
            <a:r>
              <a:rPr lang="ru-RU" sz="2200" dirty="0">
                <a:solidFill>
                  <a:srgbClr val="000000"/>
                </a:solidFill>
                <a:effectLst/>
                <a:latin typeface="Times New Roman" panose="02020603050405020304" pitchFamily="18" charset="0"/>
                <a:ea typeface="Times New Roman" panose="02020603050405020304" pitchFamily="18" charset="0"/>
              </a:rPr>
              <a:t>Мне очень не хочется, чтобы мои внуки и правнуки вме­сте горбатились на одну корпорацию, по сути, не имея воз­можности открыть свободное неподконтрольное собственное дело и при полностью отсутствующем социальном пакете. С отсутствием даже намеков на гражданское общество, или с новым извращенным пониманием такового.</a:t>
            </a:r>
            <a:endParaRPr lang="ru-RU" sz="2200" dirty="0">
              <a:effectLst/>
              <a:latin typeface="Times New Roman" panose="02020603050405020304" pitchFamily="18" charset="0"/>
              <a:ea typeface="Times New Roman" panose="02020603050405020304" pitchFamily="18" charset="0"/>
            </a:endParaRPr>
          </a:p>
          <a:p>
            <a:pPr marL="214630" indent="-214630" algn="just">
              <a:lnSpc>
                <a:spcPct val="150000"/>
              </a:lnSpc>
            </a:pPr>
            <a:r>
              <a:rPr lang="ru-RU" sz="2200" b="1" dirty="0">
                <a:solidFill>
                  <a:srgbClr val="000000"/>
                </a:solidFill>
                <a:effectLst/>
                <a:latin typeface="Times New Roman" panose="02020603050405020304" pitchFamily="18" charset="0"/>
                <a:ea typeface="Times New Roman" panose="02020603050405020304" pitchFamily="18" charset="0"/>
              </a:rPr>
              <a:t>Дмитрий Вульфович. </a:t>
            </a:r>
            <a:r>
              <a:rPr lang="ru-RU" sz="2200" dirty="0">
                <a:solidFill>
                  <a:srgbClr val="000000"/>
                </a:solidFill>
                <a:effectLst/>
                <a:latin typeface="Times New Roman" panose="02020603050405020304" pitchFamily="18" charset="0"/>
                <a:ea typeface="Times New Roman" panose="02020603050405020304" pitchFamily="18" charset="0"/>
              </a:rPr>
              <a:t>Глобализация — это один большой рынок, где все будут получать свои дивиденды от безграничного роста мировой экономики. Соответственно, все будут бога­теть и даже, может быть, перестанут участвовать во всяких там межнациональных конфликтах, которые, как извест­но, удел народов бедных и нецивилизованных. В контексте темы глобализации — тема о культуре и религии неуместна и вторична.</a:t>
            </a:r>
            <a:endParaRPr lang="ru-RU" sz="2200" dirty="0">
              <a:effectLst/>
              <a:latin typeface="Times New Roman" panose="02020603050405020304" pitchFamily="18" charset="0"/>
              <a:ea typeface="Times New Roman" panose="02020603050405020304" pitchFamily="18" charset="0"/>
            </a:endParaRPr>
          </a:p>
          <a:p>
            <a:pPr algn="r">
              <a:lnSpc>
                <a:spcPct val="150000"/>
              </a:lnSpc>
            </a:pPr>
            <a:r>
              <a:rPr lang="ru-RU" sz="1800" i="1" dirty="0">
                <a:solidFill>
                  <a:srgbClr val="000000"/>
                </a:solidFill>
                <a:effectLst/>
                <a:latin typeface="Times New Roman" panose="02020603050405020304" pitchFamily="18" charset="0"/>
                <a:ea typeface="Times New Roman" panose="02020603050405020304" pitchFamily="18" charset="0"/>
              </a:rPr>
              <a:t>(По материалам Интернета)</a:t>
            </a:r>
            <a:endParaRPr lang="ru-RU" sz="18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D9091FCE-3AE6-913A-88C7-B474675741E3}"/>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Проблемы глобализации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309932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4400" b="1" dirty="0">
                <a:solidFill>
                  <a:srgbClr val="00487E"/>
                </a:solidFill>
              </a:rPr>
              <a:t>24 февраля 2025 года</a:t>
            </a:r>
          </a:p>
          <a:p>
            <a:endParaRPr lang="ru-RU" sz="800" b="1" dirty="0">
              <a:solidFill>
                <a:srgbClr val="00487E"/>
              </a:solidFill>
            </a:endParaRPr>
          </a:p>
          <a:p>
            <a:pPr marL="514350" indent="-514350" algn="l">
              <a:buAutoNum type="arabicPeriod"/>
            </a:pPr>
            <a:r>
              <a:rPr lang="ru-RU" sz="4000" dirty="0"/>
              <a:t>Дочитать тексты из презентации. Сформулировать мнения разных людей по этим текстам.</a:t>
            </a:r>
          </a:p>
          <a:p>
            <a:pPr marL="514350" indent="-514350" algn="l">
              <a:buAutoNum type="arabicPeriod"/>
            </a:pPr>
            <a:endParaRPr lang="ru-RU" sz="1200" dirty="0"/>
          </a:p>
          <a:p>
            <a:pPr algn="l"/>
            <a:r>
              <a:rPr lang="ru-RU" sz="4000" dirty="0">
                <a:solidFill>
                  <a:schemeClr val="tx1"/>
                </a:solidFill>
              </a:rPr>
              <a:t>2. </a:t>
            </a:r>
            <a:r>
              <a:rPr lang="ru-RU" sz="4000" dirty="0"/>
              <a:t>На</a:t>
            </a:r>
            <a:r>
              <a:rPr lang="ru-RU" sz="4000" dirty="0">
                <a:solidFill>
                  <a:schemeClr val="tx1"/>
                </a:solidFill>
              </a:rPr>
              <a:t> странице «Темы и тексты» из раздела «Глобализация» — текст «Откуда миллионы долларов у антиглобалистов?»: прочитать текст, выполнить задания после текста.</a:t>
            </a:r>
            <a:endParaRPr lang="ru-RU" sz="4000" dirty="0"/>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354285852"/>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7848</TotalTime>
  <Words>1411</Words>
  <Application>Microsoft Office PowerPoint</Application>
  <PresentationFormat>Широкоэкранный</PresentationFormat>
  <Paragraphs>138</Paragraphs>
  <Slides>31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31</vt:i4>
      </vt:variant>
    </vt:vector>
  </HeadingPairs>
  <TitlesOfParts>
    <vt:vector size="38" baseType="lpstr">
      <vt:lpstr>Batang</vt:lpstr>
      <vt:lpstr>Arial</vt:lpstr>
      <vt:lpstr>Calibri</vt:lpstr>
      <vt:lpstr>Calibri Light</vt:lpstr>
      <vt:lpstr>Times New Roman</vt:lpstr>
      <vt:lpstr>1_Тема Office</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курс  бакалавры-психологи</dc:title>
  <dc:creator>Гусева</dc:creator>
  <cp:lastModifiedBy>Гусева</cp:lastModifiedBy>
  <cp:revision>120</cp:revision>
  <dcterms:created xsi:type="dcterms:W3CDTF">2021-09-26T15:04:29Z</dcterms:created>
  <dcterms:modified xsi:type="dcterms:W3CDTF">2025-02-17T18:25:10Z</dcterms:modified>
</cp:coreProperties>
</file>