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1947" r:id="rId2"/>
    <p:sldId id="1951" r:id="rId3"/>
    <p:sldId id="1952" r:id="rId4"/>
    <p:sldId id="1953" r:id="rId5"/>
    <p:sldId id="1954" r:id="rId6"/>
    <p:sldId id="1955" r:id="rId7"/>
    <p:sldId id="1956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CFEA"/>
    <a:srgbClr val="C8F8F3"/>
    <a:srgbClr val="660033"/>
    <a:srgbClr val="A6A6A6"/>
    <a:srgbClr val="749BFC"/>
    <a:srgbClr val="B4A3E5"/>
    <a:srgbClr val="7F7F7F"/>
    <a:srgbClr val="D6E7AE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3" autoAdjust="0"/>
    <p:restoredTop sz="89952" autoAdjust="0"/>
  </p:normalViewPr>
  <p:slideViewPr>
    <p:cSldViewPr snapToGrid="0">
      <p:cViewPr varScale="1">
        <p:scale>
          <a:sx n="57" d="100"/>
          <a:sy n="57" d="100"/>
        </p:scale>
        <p:origin x="77" y="1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B1DA6C-EE07-C67A-42DC-8E5454BA5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A6969-CC18-01C6-A387-B8779FE0D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864507-7228-FB1C-D3D7-C64B7448CACB}"/>
              </a:ext>
            </a:extLst>
          </p:cNvPr>
          <p:cNvSpPr txBox="1"/>
          <p:nvPr/>
        </p:nvSpPr>
        <p:spPr>
          <a:xfrm>
            <a:off x="2918013" y="923582"/>
            <a:ext cx="845657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 мая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F0A7B58-D6C8-8C4A-0C87-CE2C06229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803886"/>
              </p:ext>
            </p:extLst>
          </p:nvPr>
        </p:nvGraphicFramePr>
        <p:xfrm>
          <a:off x="70669" y="1691797"/>
          <a:ext cx="12241163" cy="4974149"/>
        </p:xfrm>
        <a:graphic>
          <a:graphicData uri="http://schemas.openxmlformats.org/drawingml/2006/table">
            <a:tbl>
              <a:tblPr firstRow="1" firstCol="1" bandRow="1"/>
              <a:tblGrid>
                <a:gridCol w="4971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73527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21322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1347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139071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674558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719527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239843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275771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1345639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599276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478971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682171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  <a:gridCol w="740229">
                  <a:extLst>
                    <a:ext uri="{9D8B030D-6E8A-4147-A177-3AD203B41FA5}">
                      <a16:colId xmlns:a16="http://schemas.microsoft.com/office/drawing/2014/main" val="524900578"/>
                    </a:ext>
                  </a:extLst>
                </a:gridCol>
                <a:gridCol w="246743">
                  <a:extLst>
                    <a:ext uri="{9D8B030D-6E8A-4147-A177-3AD203B41FA5}">
                      <a16:colId xmlns:a16="http://schemas.microsoft.com/office/drawing/2014/main" val="661995469"/>
                    </a:ext>
                  </a:extLst>
                </a:gridCol>
                <a:gridCol w="195340">
                  <a:extLst>
                    <a:ext uri="{9D8B030D-6E8A-4147-A177-3AD203B41FA5}">
                      <a16:colId xmlns:a16="http://schemas.microsoft.com/office/drawing/2014/main" val="541403750"/>
                    </a:ext>
                  </a:extLst>
                </a:gridCol>
                <a:gridCol w="448153">
                  <a:extLst>
                    <a:ext uri="{9D8B030D-6E8A-4147-A177-3AD203B41FA5}">
                      <a16:colId xmlns:a16="http://schemas.microsoft.com/office/drawing/2014/main" val="601903286"/>
                    </a:ext>
                  </a:extLst>
                </a:gridCol>
                <a:gridCol w="463310">
                  <a:extLst>
                    <a:ext uri="{9D8B030D-6E8A-4147-A177-3AD203B41FA5}">
                      <a16:colId xmlns:a16="http://schemas.microsoft.com/office/drawing/2014/main" val="682348760"/>
                    </a:ext>
                  </a:extLst>
                </a:gridCol>
              </a:tblGrid>
              <a:tr h="52060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стихотворение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\**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535585"/>
                  </a:ext>
                </a:extLst>
              </a:tr>
              <a:tr h="19447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19785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Цзэци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6CC4C85-2CAD-78BE-755F-2E9151CD7F7F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1068359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3FF23-4569-7C64-7E2A-122216832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83215-B2E5-1892-98A2-23CD273BF4B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</a:t>
            </a:r>
            <a:r>
              <a:rPr lang="ru-RU" sz="4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мая </a:t>
            </a: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355B82-0AE7-E149-2959-79E6F4AC15C2}"/>
              </a:ext>
            </a:extLst>
          </p:cNvPr>
          <p:cNvSpPr txBox="1"/>
          <p:nvPr/>
        </p:nvSpPr>
        <p:spPr>
          <a:xfrm>
            <a:off x="271293" y="1957396"/>
            <a:ext cx="11804423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Тест по теме</a:t>
            </a:r>
            <a:br>
              <a:rPr lang="ru-RU" sz="4800" i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«Определения в сложном предложении».</a:t>
            </a:r>
          </a:p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lang="ru-RU" sz="4800" i="1" dirty="0">
              <a:solidFill>
                <a:prstClr val="black"/>
              </a:solidFill>
              <a:latin typeface="Calibri" panose="020F0502020204030204"/>
            </a:endParaRPr>
          </a:p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Повторить чтение стихотворения к экзамену.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32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093C93-4DEB-BCBA-BAE2-0B9ABB749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898BBA-6B2B-4FC2-04ED-1927887A9182}"/>
              </a:ext>
            </a:extLst>
          </p:cNvPr>
          <p:cNvSpPr txBox="1"/>
          <p:nvPr/>
        </p:nvSpPr>
        <p:spPr>
          <a:xfrm>
            <a:off x="0" y="149862"/>
            <a:ext cx="11804423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Здравствуйте, я хочу взять зачётку.</a:t>
            </a:r>
          </a:p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i="1" dirty="0">
                <a:solidFill>
                  <a:prstClr val="black"/>
                </a:solidFill>
                <a:latin typeface="Calibri" panose="020F0502020204030204"/>
              </a:rPr>
              <a:t>Меня зовут …, я студент(ка) первого курса, группа…</a:t>
            </a:r>
          </a:p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Спасибо большое.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301903-228A-ADC0-EF1D-B259568335E8}"/>
              </a:ext>
            </a:extLst>
          </p:cNvPr>
          <p:cNvSpPr txBox="1"/>
          <p:nvPr/>
        </p:nvSpPr>
        <p:spPr>
          <a:xfrm>
            <a:off x="139874" y="2192718"/>
            <a:ext cx="11912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Курс? Фамилия? Группа?</a:t>
            </a:r>
          </a:p>
          <a:p>
            <a:r>
              <a:rPr lang="ru-RU" dirty="0"/>
              <a:t>Секундочку. Подождите. Сейчас найду. Вот ваша зачетка.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32347E-10BA-748B-812C-C2DC22C0D621}"/>
              </a:ext>
            </a:extLst>
          </p:cNvPr>
          <p:cNvSpPr txBox="1"/>
          <p:nvPr/>
        </p:nvSpPr>
        <p:spPr>
          <a:xfrm>
            <a:off x="162838" y="3156559"/>
            <a:ext cx="118044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ru-RU" sz="2800" dirty="0"/>
              <a:t>Здравствуйте, меня зовут… я студентка первого курса группы сто десять.</a:t>
            </a: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ru-RU" sz="2800" dirty="0"/>
              <a:t>Здравствуйте. Что вас интересует? Я вас слушаю.</a:t>
            </a: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ru-RU" sz="2800" dirty="0"/>
              <a:t>Я ходу узнать о времени экзамена по математике.</a:t>
            </a: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ru-RU" sz="2800" dirty="0"/>
              <a:t>Экзамен по математике будет первого июня в девять часов.</a:t>
            </a: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ru-RU" sz="2800" dirty="0"/>
              <a:t>А где он будет проходить?</a:t>
            </a: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ru-RU" sz="2800" dirty="0"/>
              <a:t>В аудитории двести один / в двести первой аудитории.</a:t>
            </a: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ru-RU" sz="2800" dirty="0"/>
              <a:t>Спасибо, я все поняла. До свидания!</a:t>
            </a: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ru-RU" sz="2800" dirty="0"/>
              <a:t>До свидания!</a:t>
            </a:r>
          </a:p>
        </p:txBody>
      </p:sp>
    </p:spTree>
    <p:extLst>
      <p:ext uri="{BB962C8B-B14F-4D97-AF65-F5344CB8AC3E}">
        <p14:creationId xmlns:p14="http://schemas.microsoft.com/office/powerpoint/2010/main" val="980059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36804E-9DA4-75D7-FB62-6A7F4A448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E27D3B-D26E-88B5-388F-7AB6E22E0F53}"/>
              </a:ext>
            </a:extLst>
          </p:cNvPr>
          <p:cNvSpPr txBox="1"/>
          <p:nvPr/>
        </p:nvSpPr>
        <p:spPr>
          <a:xfrm>
            <a:off x="300625" y="117693"/>
            <a:ext cx="1161162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— Добрый день!</a:t>
            </a:r>
          </a:p>
          <a:p>
            <a:r>
              <a:rPr lang="ru-RU" dirty="0"/>
              <a:t>— Добрый день!</a:t>
            </a:r>
          </a:p>
          <a:p>
            <a:r>
              <a:rPr lang="ru-RU" dirty="0"/>
              <a:t>— Сегодня много студентов первого курса приходили в учебную часть, чтобы узнать время экзамена.</a:t>
            </a:r>
          </a:p>
          <a:p>
            <a:r>
              <a:rPr lang="ru-RU" dirty="0"/>
              <a:t>— Хорошо. Я сейчас сообщу старосте, чтобы они не ходили по одному. </a:t>
            </a:r>
          </a:p>
          <a:p>
            <a:r>
              <a:rPr lang="ru-RU" dirty="0"/>
              <a:t>— Они хотят взять зачетки. </a:t>
            </a:r>
          </a:p>
          <a:p>
            <a:r>
              <a:rPr lang="ru-RU" dirty="0"/>
              <a:t>— Да, я знаю. Ко мне уже приходила одна студентка.</a:t>
            </a:r>
          </a:p>
          <a:p>
            <a:r>
              <a:rPr lang="ru-RU" dirty="0"/>
              <a:t>— Да? Как ее зовут?</a:t>
            </a:r>
          </a:p>
          <a:p>
            <a:r>
              <a:rPr lang="ru-RU" dirty="0"/>
              <a:t>— Ее зовут Чжан </a:t>
            </a:r>
            <a:r>
              <a:rPr lang="ru-RU" dirty="0" err="1"/>
              <a:t>Чужо</a:t>
            </a:r>
            <a:r>
              <a:rPr lang="ru-RU" dirty="0"/>
              <a:t>.</a:t>
            </a:r>
          </a:p>
          <a:p>
            <a:r>
              <a:rPr lang="ru-RU" dirty="0"/>
              <a:t>— </a:t>
            </a:r>
            <a:r>
              <a:rPr lang="ru-RU" dirty="0" err="1"/>
              <a:t>Ааа</a:t>
            </a:r>
            <a:r>
              <a:rPr lang="ru-RU" dirty="0"/>
              <a:t>, я знаю эту студентку. Это хорошая студентка.</a:t>
            </a:r>
          </a:p>
          <a:p>
            <a:endParaRPr lang="ru-RU" dirty="0"/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ook Antiqua" panose="02040602050305030304" pitchFamily="18" charset="0"/>
              </a:rPr>
              <a:t>Привет! Ты уже знаешь, что зачетки выдают?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ook Antiqua" panose="02040602050305030304" pitchFamily="18" charset="0"/>
              </a:rPr>
              <a:t>Нет, я пока не знаю. Ты знаешь, как ее получить?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ook Antiqua" panose="02040602050305030304" pitchFamily="18" charset="0"/>
              </a:rPr>
              <a:t>Да, я знаю. Иди в учебную часть.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ook Antiqua" panose="02040602050305030304" pitchFamily="18" charset="0"/>
              </a:rPr>
              <a:t>А документы какие-то нужны?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ook Antiqua" panose="02040602050305030304" pitchFamily="18" charset="0"/>
              </a:rPr>
              <a:t>Нет, не нужны. Только сказать кто ты, фамилию, курс и группу.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ook Antiqua" panose="02040602050305030304" pitchFamily="18" charset="0"/>
              </a:rPr>
              <a:t>Да, хорошо, я сейчас схожу.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Book Antiqua" panose="0204060205030503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mbria" panose="02040503050406030204" pitchFamily="18" charset="0"/>
              </a:rPr>
              <a:t>Девочки, привет!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mbria" panose="02040503050406030204" pitchFamily="18" charset="0"/>
              </a:rPr>
              <a:t>Привет!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mbria" panose="02040503050406030204" pitchFamily="18" charset="0"/>
              </a:rPr>
              <a:t>Вы уже знаете, когда и где будет экзамен по математик?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Cambria" panose="02040503050406030204" pitchFamily="18" charset="0"/>
              </a:rPr>
              <a:t>Нет, еще не знаем.  А ты знаешь?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Да, экзамен будет завтра в девять в аудитории двести один.</a:t>
            </a:r>
          </a:p>
        </p:txBody>
      </p:sp>
    </p:spTree>
    <p:extLst>
      <p:ext uri="{BB962C8B-B14F-4D97-AF65-F5344CB8AC3E}">
        <p14:creationId xmlns:p14="http://schemas.microsoft.com/office/powerpoint/2010/main" val="1040034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B334EF-DCDD-E8FF-2B6D-6B72E33A2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AAF108-C6C3-7173-211D-7681A4421516}"/>
              </a:ext>
            </a:extLst>
          </p:cNvPr>
          <p:cNvSpPr txBox="1"/>
          <p:nvPr/>
        </p:nvSpPr>
        <p:spPr>
          <a:xfrm>
            <a:off x="300625" y="117693"/>
            <a:ext cx="1161162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Перед экзаменом по математике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Привет всем!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Привет!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Привет!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Вы уже подготовились к экзамену?  Все вопросы подготовили?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Нет, вопросы очень сложные.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Ой, я тоже не смогла всё подготовить. А ты?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А я всё подготовила.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Ого! Какая молодец! Ты устала?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Да, очень…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Слава богу, у меня автомат!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Как тебе повезло! А как ты получил автомат?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Я очень хорошо делал домашние задания.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Я тоже делала. Но автомата мне не поставили. Почему?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А, потому что я получал пятёрки за каждое задание.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Ты понял вопрос два? Я не понимаю, что нужно говорить по этому вопросу.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2400" dirty="0"/>
              <a:t>Хорошо, я сейчас тебе объясню….</a:t>
            </a:r>
          </a:p>
        </p:txBody>
      </p:sp>
    </p:spTree>
    <p:extLst>
      <p:ext uri="{BB962C8B-B14F-4D97-AF65-F5344CB8AC3E}">
        <p14:creationId xmlns:p14="http://schemas.microsoft.com/office/powerpoint/2010/main" val="673269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482E4A-243D-98BB-7D90-8A0F1E434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78BE56-9266-8024-0B83-7D5CC2653C8C}"/>
              </a:ext>
            </a:extLst>
          </p:cNvPr>
          <p:cNvSpPr txBox="1"/>
          <p:nvPr/>
        </p:nvSpPr>
        <p:spPr>
          <a:xfrm>
            <a:off x="300625" y="117693"/>
            <a:ext cx="1161162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После экзамена по математике</a:t>
            </a:r>
          </a:p>
          <a:p>
            <a:endParaRPr lang="ru-RU" sz="2800" dirty="0"/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Вы все сдали математику?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Да, я сдала.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Я тоже.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Хорошо! Я тоже.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А я не сдала.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Почему?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Я опоздала, меня задержала хозяйка.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И что теперь будешь делать?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Пересдавать буду….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Ничего, всё будет хорошо.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/>
              <a:t>Ни пуха, ни пера, мой друг!!</a:t>
            </a:r>
          </a:p>
        </p:txBody>
      </p:sp>
    </p:spTree>
    <p:extLst>
      <p:ext uri="{BB962C8B-B14F-4D97-AF65-F5344CB8AC3E}">
        <p14:creationId xmlns:p14="http://schemas.microsoft.com/office/powerpoint/2010/main" val="1791590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71E4F8-F064-78D3-2788-3F3D2165C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9E4882-B5D1-5D13-F4D1-87EE7B4BF17A}"/>
              </a:ext>
            </a:extLst>
          </p:cNvPr>
          <p:cNvSpPr txBox="1"/>
          <p:nvPr/>
        </p:nvSpPr>
        <p:spPr>
          <a:xfrm>
            <a:off x="1" y="117693"/>
            <a:ext cx="1191225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КУРСОВАЯ</a:t>
            </a:r>
          </a:p>
          <a:p>
            <a:pPr lvl="0"/>
            <a:r>
              <a:rPr lang="ru-RU" dirty="0"/>
              <a:t>— Здравствуйте. Вы знаете, что нужно писать курсовую работу?</a:t>
            </a:r>
          </a:p>
          <a:p>
            <a:pPr lvl="0"/>
            <a:r>
              <a:rPr lang="ru-RU" dirty="0"/>
              <a:t>— Нет, на первом курсе не нужно. На втором курсе нужно.</a:t>
            </a:r>
          </a:p>
          <a:p>
            <a:pPr lvl="0"/>
            <a:r>
              <a:rPr lang="ru-RU" dirty="0"/>
              <a:t>— Это хорошо, я рада. А что это вообще такое — курсовая?</a:t>
            </a:r>
          </a:p>
          <a:p>
            <a:pPr lvl="0"/>
            <a:r>
              <a:rPr lang="ru-RU" dirty="0"/>
              <a:t>— Я тоже не знаю.</a:t>
            </a:r>
          </a:p>
          <a:p>
            <a:pPr lvl="0"/>
            <a:r>
              <a:rPr lang="ru-RU" dirty="0"/>
              <a:t>— А кто-нибудь знает?</a:t>
            </a:r>
          </a:p>
          <a:p>
            <a:pPr lvl="0"/>
            <a:r>
              <a:rPr lang="ru-RU" dirty="0"/>
              <a:t>— Это текст, который мы пишем по тому, что мы изучаем на занятиях.</a:t>
            </a:r>
          </a:p>
          <a:p>
            <a:pPr lvl="0"/>
            <a:r>
              <a:rPr lang="ru-RU" dirty="0"/>
              <a:t>— Нет, это не совсем так. Курсовая — это научное исследование.</a:t>
            </a:r>
          </a:p>
          <a:p>
            <a:pPr lvl="0"/>
            <a:r>
              <a:rPr lang="ru-RU" dirty="0"/>
              <a:t>— Ой, звучит страшно! Это всё надо самостоятельно писать?</a:t>
            </a:r>
          </a:p>
          <a:p>
            <a:pPr lvl="0"/>
            <a:r>
              <a:rPr lang="ru-RU" dirty="0"/>
              <a:t>— Конечно!</a:t>
            </a:r>
          </a:p>
          <a:p>
            <a:pPr lvl="0"/>
            <a:r>
              <a:rPr lang="ru-RU" dirty="0"/>
              <a:t>— Не самостоятельно, кажется…</a:t>
            </a:r>
          </a:p>
          <a:p>
            <a:pPr lvl="0"/>
            <a:r>
              <a:rPr lang="ru-RU" dirty="0"/>
              <a:t>— Как это, не самостоятельно! Можно использовать научную литературу и то, что изучали на занятиях. Но писать об этом придётся самому.</a:t>
            </a:r>
          </a:p>
          <a:p>
            <a:pPr lvl="0"/>
            <a:r>
              <a:rPr lang="ru-RU" dirty="0"/>
              <a:t>— Я поняла. Какой объем должен быть?</a:t>
            </a:r>
          </a:p>
          <a:p>
            <a:pPr lvl="0"/>
            <a:r>
              <a:rPr lang="ru-RU" dirty="0"/>
              <a:t>— Для первой курсовой, наверно, достаточно тридцать страниц.</a:t>
            </a:r>
          </a:p>
          <a:p>
            <a:pPr lvl="0"/>
            <a:r>
              <a:rPr lang="ru-RU" dirty="0"/>
              <a:t>— Ой, это много… Это как роман!</a:t>
            </a:r>
          </a:p>
          <a:p>
            <a:pPr lvl="0"/>
            <a:r>
              <a:rPr lang="ru-RU" dirty="0"/>
              <a:t>— Похоже! Но научным языком и со ссылками на научную литературу. А если бы надо было писать сейчас, вы какие темы выбрали бы?</a:t>
            </a:r>
          </a:p>
          <a:p>
            <a:pPr lvl="0"/>
            <a:r>
              <a:rPr lang="ru-RU" dirty="0"/>
              <a:t>— Как человек думает в разных ситуациях…</a:t>
            </a:r>
          </a:p>
          <a:p>
            <a:pPr lvl="0"/>
            <a:r>
              <a:rPr lang="ru-RU" dirty="0"/>
              <a:t>— А меня интересует когнитивная психология, внимание и память.</a:t>
            </a:r>
          </a:p>
          <a:p>
            <a:pPr lvl="0"/>
            <a:r>
              <a:rPr lang="ru-RU" dirty="0"/>
              <a:t>— В разных ситуациях… как разная литература воздействует на человека, как человек понимает смысл произведения.</a:t>
            </a:r>
          </a:p>
          <a:p>
            <a:pPr lvl="0"/>
            <a:r>
              <a:rPr lang="ru-RU" dirty="0"/>
              <a:t>— А мне интересно, какие заболевания поражают ЦНС.</a:t>
            </a:r>
          </a:p>
          <a:p>
            <a:pPr lvl="0"/>
            <a:r>
              <a:rPr lang="ru-RU" dirty="0"/>
              <a:t>— Я выбрала бы тему о том, почему люди всегда нервничают перед экзаменами.</a:t>
            </a:r>
          </a:p>
          <a:p>
            <a:pPr lvl="0"/>
            <a:r>
              <a:rPr lang="ru-RU" dirty="0"/>
              <a:t>— А я писала бы о человеческой памяти и забывании.</a:t>
            </a:r>
          </a:p>
        </p:txBody>
      </p:sp>
    </p:spTree>
    <p:extLst>
      <p:ext uri="{BB962C8B-B14F-4D97-AF65-F5344CB8AC3E}">
        <p14:creationId xmlns:p14="http://schemas.microsoft.com/office/powerpoint/2010/main" val="18337169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16673</TotalTime>
  <Words>861</Words>
  <Application>Microsoft Office PowerPoint</Application>
  <PresentationFormat>Широкоэкранный</PresentationFormat>
  <Paragraphs>142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Book Antiqua</vt:lpstr>
      <vt:lpstr>Calibri</vt:lpstr>
      <vt:lpstr>Calibri Light</vt:lpstr>
      <vt:lpstr>Cambria</vt:lpstr>
      <vt:lpstr>Courier New</vt:lpstr>
      <vt:lpstr>Times New Roman</vt:lpstr>
      <vt:lpstr>Wingdings</vt:lpstr>
      <vt:lpstr>Тема Office</vt:lpstr>
      <vt:lpstr>1 курс (психологи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289</cp:revision>
  <dcterms:created xsi:type="dcterms:W3CDTF">2024-09-01T20:30:35Z</dcterms:created>
  <dcterms:modified xsi:type="dcterms:W3CDTF">2025-05-20T16:24:46Z</dcterms:modified>
</cp:coreProperties>
</file>