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5"/>
  </p:notesMasterIdLst>
  <p:sldIdLst>
    <p:sldId id="1947" r:id="rId2"/>
    <p:sldId id="1339" r:id="rId3"/>
    <p:sldId id="326" r:id="rId4"/>
    <p:sldId id="257" r:id="rId5"/>
    <p:sldId id="265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66" r:id="rId15"/>
    <p:sldId id="275" r:id="rId16"/>
    <p:sldId id="276" r:id="rId17"/>
    <p:sldId id="277" r:id="rId18"/>
    <p:sldId id="278" r:id="rId19"/>
    <p:sldId id="279" r:id="rId20"/>
    <p:sldId id="296" r:id="rId21"/>
    <p:sldId id="297" r:id="rId22"/>
    <p:sldId id="300" r:id="rId23"/>
    <p:sldId id="301" r:id="rId24"/>
    <p:sldId id="302" r:id="rId25"/>
    <p:sldId id="303" r:id="rId26"/>
    <p:sldId id="1958" r:id="rId27"/>
    <p:sldId id="328" r:id="rId28"/>
    <p:sldId id="329" r:id="rId29"/>
    <p:sldId id="330" r:id="rId30"/>
    <p:sldId id="331" r:id="rId31"/>
    <p:sldId id="333" r:id="rId32"/>
    <p:sldId id="334" r:id="rId33"/>
    <p:sldId id="335" r:id="rId34"/>
    <p:sldId id="337" r:id="rId35"/>
    <p:sldId id="338" r:id="rId36"/>
    <p:sldId id="339" r:id="rId37"/>
    <p:sldId id="340" r:id="rId38"/>
    <p:sldId id="341" r:id="rId39"/>
    <p:sldId id="342" r:id="rId40"/>
    <p:sldId id="343" r:id="rId41"/>
    <p:sldId id="344" r:id="rId42"/>
    <p:sldId id="345" r:id="rId43"/>
    <p:sldId id="1964" r:id="rId44"/>
    <p:sldId id="346" r:id="rId45"/>
    <p:sldId id="347" r:id="rId46"/>
    <p:sldId id="348" r:id="rId47"/>
    <p:sldId id="350" r:id="rId48"/>
    <p:sldId id="351" r:id="rId49"/>
    <p:sldId id="352" r:id="rId50"/>
    <p:sldId id="353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3" r:id="rId61"/>
    <p:sldId id="322" r:id="rId62"/>
    <p:sldId id="324" r:id="rId63"/>
    <p:sldId id="325" r:id="rId64"/>
    <p:sldId id="304" r:id="rId65"/>
    <p:sldId id="305" r:id="rId66"/>
    <p:sldId id="306" r:id="rId67"/>
    <p:sldId id="308" r:id="rId68"/>
    <p:sldId id="309" r:id="rId69"/>
    <p:sldId id="307" r:id="rId70"/>
    <p:sldId id="310" r:id="rId71"/>
    <p:sldId id="1982" r:id="rId72"/>
    <p:sldId id="1983" r:id="rId73"/>
    <p:sldId id="1984" r:id="rId74"/>
    <p:sldId id="1985" r:id="rId75"/>
    <p:sldId id="1986" r:id="rId76"/>
    <p:sldId id="1987" r:id="rId77"/>
    <p:sldId id="1988" r:id="rId78"/>
    <p:sldId id="1989" r:id="rId79"/>
    <p:sldId id="1990" r:id="rId80"/>
    <p:sldId id="354" r:id="rId81"/>
    <p:sldId id="356" r:id="rId82"/>
    <p:sldId id="357" r:id="rId83"/>
    <p:sldId id="358" r:id="rId84"/>
    <p:sldId id="359" r:id="rId85"/>
    <p:sldId id="360" r:id="rId86"/>
    <p:sldId id="361" r:id="rId87"/>
    <p:sldId id="1972" r:id="rId88"/>
    <p:sldId id="363" r:id="rId89"/>
    <p:sldId id="364" r:id="rId90"/>
    <p:sldId id="365" r:id="rId91"/>
    <p:sldId id="366" r:id="rId92"/>
    <p:sldId id="367" r:id="rId93"/>
    <p:sldId id="1991" r:id="rId94"/>
    <p:sldId id="1992" r:id="rId95"/>
    <p:sldId id="1993" r:id="rId96"/>
    <p:sldId id="1994" r:id="rId97"/>
    <p:sldId id="1995" r:id="rId98"/>
    <p:sldId id="1996" r:id="rId99"/>
    <p:sldId id="1997" r:id="rId100"/>
    <p:sldId id="284" r:id="rId101"/>
    <p:sldId id="285" r:id="rId102"/>
    <p:sldId id="286" r:id="rId103"/>
    <p:sldId id="287" r:id="rId104"/>
    <p:sldId id="368" r:id="rId105"/>
    <p:sldId id="370" r:id="rId106"/>
    <p:sldId id="371" r:id="rId107"/>
    <p:sldId id="372" r:id="rId108"/>
    <p:sldId id="373" r:id="rId109"/>
    <p:sldId id="288" r:id="rId110"/>
    <p:sldId id="290" r:id="rId111"/>
    <p:sldId id="291" r:id="rId112"/>
    <p:sldId id="292" r:id="rId113"/>
    <p:sldId id="293" r:id="rId114"/>
    <p:sldId id="294" r:id="rId115"/>
    <p:sldId id="295" r:id="rId116"/>
    <p:sldId id="280" r:id="rId117"/>
    <p:sldId id="259" r:id="rId118"/>
    <p:sldId id="281" r:id="rId119"/>
    <p:sldId id="282" r:id="rId120"/>
    <p:sldId id="283" r:id="rId121"/>
    <p:sldId id="1954" r:id="rId122"/>
    <p:sldId id="1951" r:id="rId123"/>
    <p:sldId id="378" r:id="rId1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CFEA"/>
    <a:srgbClr val="C8F8F3"/>
    <a:srgbClr val="660033"/>
    <a:srgbClr val="A6A6A6"/>
    <a:srgbClr val="749BFC"/>
    <a:srgbClr val="B4A3E5"/>
    <a:srgbClr val="7F7F7F"/>
    <a:srgbClr val="D6E7AE"/>
    <a:srgbClr val="DAEAB1"/>
    <a:srgbClr val="CAE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81" autoAdjust="0"/>
    <p:restoredTop sz="94660"/>
  </p:normalViewPr>
  <p:slideViewPr>
    <p:cSldViewPr snapToGrid="0">
      <p:cViewPr>
        <p:scale>
          <a:sx n="100" d="100"/>
          <a:sy n="100" d="100"/>
        </p:scale>
        <p:origin x="-246" y="-45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cgvckg6n6bxd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B1DA6C-EE07-C67A-42DC-8E5454BA5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A6969-CC18-01C6-A387-B8779FE0D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864507-7228-FB1C-D3D7-C64B7448CACB}"/>
              </a:ext>
            </a:extLst>
          </p:cNvPr>
          <p:cNvSpPr txBox="1"/>
          <p:nvPr/>
        </p:nvSpPr>
        <p:spPr>
          <a:xfrm>
            <a:off x="2918013" y="923582"/>
            <a:ext cx="845657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15 мая 2025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F0A7B58-D6C8-8C4A-0C87-CE2C06229D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347482"/>
              </p:ext>
            </p:extLst>
          </p:nvPr>
        </p:nvGraphicFramePr>
        <p:xfrm>
          <a:off x="70669" y="1691797"/>
          <a:ext cx="12241163" cy="5065829"/>
        </p:xfrm>
        <a:graphic>
          <a:graphicData uri="http://schemas.openxmlformats.org/drawingml/2006/table">
            <a:tbl>
              <a:tblPr firstRow="1" firstCol="1" bandRow="1"/>
              <a:tblGrid>
                <a:gridCol w="49716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73527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21322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13473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1390718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674558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719527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239843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275771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682172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478971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1064473238"/>
                    </a:ext>
                  </a:extLst>
                </a:gridCol>
                <a:gridCol w="682171">
                  <a:extLst>
                    <a:ext uri="{9D8B030D-6E8A-4147-A177-3AD203B41FA5}">
                      <a16:colId xmlns:a16="http://schemas.microsoft.com/office/drawing/2014/main" val="3749984898"/>
                    </a:ext>
                  </a:extLst>
                </a:gridCol>
                <a:gridCol w="740229">
                  <a:extLst>
                    <a:ext uri="{9D8B030D-6E8A-4147-A177-3AD203B41FA5}">
                      <a16:colId xmlns:a16="http://schemas.microsoft.com/office/drawing/2014/main" val="524900578"/>
                    </a:ext>
                  </a:extLst>
                </a:gridCol>
                <a:gridCol w="246743">
                  <a:extLst>
                    <a:ext uri="{9D8B030D-6E8A-4147-A177-3AD203B41FA5}">
                      <a16:colId xmlns:a16="http://schemas.microsoft.com/office/drawing/2014/main" val="661995469"/>
                    </a:ext>
                  </a:extLst>
                </a:gridCol>
                <a:gridCol w="195340">
                  <a:extLst>
                    <a:ext uri="{9D8B030D-6E8A-4147-A177-3AD203B41FA5}">
                      <a16:colId xmlns:a16="http://schemas.microsoft.com/office/drawing/2014/main" val="541403750"/>
                    </a:ext>
                  </a:extLst>
                </a:gridCol>
                <a:gridCol w="448153">
                  <a:extLst>
                    <a:ext uri="{9D8B030D-6E8A-4147-A177-3AD203B41FA5}">
                      <a16:colId xmlns:a16="http://schemas.microsoft.com/office/drawing/2014/main" val="601903286"/>
                    </a:ext>
                  </a:extLst>
                </a:gridCol>
                <a:gridCol w="463310">
                  <a:extLst>
                    <a:ext uri="{9D8B030D-6E8A-4147-A177-3AD203B41FA5}">
                      <a16:colId xmlns:a16="http://schemas.microsoft.com/office/drawing/2014/main" val="682348760"/>
                    </a:ext>
                  </a:extLst>
                </a:gridCol>
              </a:tblGrid>
              <a:tr h="52060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050" b="1" i="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уоке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+++\\++++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endParaRPr lang="ru-RU" sz="2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+\\++ - \\\ - ++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х1 ж23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2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 - - +\++\\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ж13 </a:t>
                      </a:r>
                      <a:r>
                        <a:rPr lang="ru-RU" sz="8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пй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++++++ -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а2 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++++ - ++ -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с2 </a:t>
                      </a: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пц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2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++++++ -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м2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endParaRPr lang="ru-RU" sz="2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++++++\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о1 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5535585"/>
                  </a:ext>
                </a:extLst>
              </a:tr>
              <a:tr h="19447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19785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Цзэци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6CC4C85-2CAD-78BE-755F-2E9151CD7F7F}"/>
              </a:ext>
            </a:extLst>
          </p:cNvPr>
          <p:cNvSpPr txBox="1"/>
          <p:nvPr/>
        </p:nvSpPr>
        <p:spPr>
          <a:xfrm>
            <a:off x="0" y="74014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1068359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975360" y="674400"/>
            <a:ext cx="10190480" cy="5509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156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7363" y="1149531"/>
            <a:ext cx="10078947" cy="5120641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ru-RU" sz="48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0C730-02C9-7F16-C8F3-047F1958E45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85F6A0-3DDC-B291-7D33-6A8691B50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430" y="955826"/>
            <a:ext cx="10997330" cy="551028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272BFB2-6189-DA4B-9666-23C88A5EF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1163" y="587828"/>
            <a:ext cx="3403540" cy="3383281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D5233B71-2BD5-2C3A-674F-0CEF1F9800C4}"/>
              </a:ext>
            </a:extLst>
          </p:cNvPr>
          <p:cNvSpPr/>
          <p:nvPr/>
        </p:nvSpPr>
        <p:spPr>
          <a:xfrm>
            <a:off x="9784081" y="6112299"/>
            <a:ext cx="914400" cy="48556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6E114C5-3F2A-60B6-7D4C-5EE30D8AA7F8}"/>
              </a:ext>
            </a:extLst>
          </p:cNvPr>
          <p:cNvCxnSpPr/>
          <p:nvPr/>
        </p:nvCxnSpPr>
        <p:spPr>
          <a:xfrm>
            <a:off x="5630091" y="6463877"/>
            <a:ext cx="231212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444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191D35-B6D5-6143-1766-7D01BB071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4837708" y="66882"/>
            <a:ext cx="7224659" cy="210836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2F1225-2C99-317D-7482-04DAE4396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60000">
            <a:off x="128928" y="2716093"/>
            <a:ext cx="7244040" cy="18598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A255448-DDE9-CFA9-6330-4D2647BBD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60000">
            <a:off x="4948329" y="3712848"/>
            <a:ext cx="7105333" cy="293699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4364AA-A905-3403-F5A8-07E0A03C7297}"/>
              </a:ext>
            </a:extLst>
          </p:cNvPr>
          <p:cNvSpPr txBox="1">
            <a:spLocks/>
          </p:cNvSpPr>
          <p:nvPr/>
        </p:nvSpPr>
        <p:spPr>
          <a:xfrm>
            <a:off x="-100189" y="359309"/>
            <a:ext cx="5220829" cy="18618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040399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которого не видел уже года три.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в которую мы вошли,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куда он ходил с первого класса,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каких я только слышал.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откуда были видны поля, река и небольшой лесок вдали.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те минуты, когда мы оставались с отцом вдвоём,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благодаря которому он смог получить хорошее образование и найти хорошую работу.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чьих писем они всегда очень ждали.= На Дальнем Востоке у них был друг, писем которого они всегда очень ждали.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915490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</a:t>
            </a:r>
            <a:r>
              <a:rPr lang="ru-RU" sz="2800" b="0" i="0" u="sng" strike="noStrike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 не видел уже года три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в которую мы вошли,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куда он ходил с первого класса,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каких я только слышал.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откуда были видны поля, река и небольшой лесок вдали.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те минуты, когда мы оставались с отцом вдвоём,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благодаря которому он смог получить хорошее образование и найти хорошую работу.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чьих писем они всегда очень ждали.= На Дальнем Востоке у них был друг, писем которого они всегда очень ждали.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53445FFC-E606-FF17-FFBF-A455DA987FAE}"/>
              </a:ext>
            </a:extLst>
          </p:cNvPr>
          <p:cNvSpPr/>
          <p:nvPr/>
        </p:nvSpPr>
        <p:spPr>
          <a:xfrm>
            <a:off x="2769326" y="1907177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361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</a:t>
            </a:r>
            <a:r>
              <a:rPr lang="ru-RU" sz="2800" b="0" i="0" u="sng" strike="noStrike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 не видел уже года три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которую мы вошли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куда он ходил с первого класса,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каких я только слышал.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откуда были видны поля, река и небольшой лесок вдали.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те минуты, когда мы оставались с отцом вдвоём,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благодаря которому он смог получить хорошее образование и найти хорошую работу.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чьих писем они всегда очень ждали.= На Дальнем Востоке у них был друг, писем которого они всегда очень ждали.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8316E613-DDFA-F72F-F940-8510CEBA6E9A}"/>
              </a:ext>
            </a:extLst>
          </p:cNvPr>
          <p:cNvSpPr/>
          <p:nvPr/>
        </p:nvSpPr>
        <p:spPr>
          <a:xfrm>
            <a:off x="1044077" y="2325188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744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</a:t>
            </a:r>
            <a:r>
              <a:rPr lang="ru-RU" sz="2800" b="0" i="0" u="sng" strike="noStrike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 не видел уже года три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которую мы вошли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куда он ходил с первого класса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каких я только слышал.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откуда были видны поля, река и небольшой лесок вдали.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те минуты, когда мы оставались с отцом вдвоём,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благодаря которому он смог получить хорошее образование и найти хорошую работу.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чьих писем они всегда очень ждали.= На Дальнем Востоке у них был друг, писем которого они всегда очень ждали.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BEDFD52B-BD25-7CA9-CBCD-215DAE7409F8}"/>
              </a:ext>
            </a:extLst>
          </p:cNvPr>
          <p:cNvSpPr/>
          <p:nvPr/>
        </p:nvSpPr>
        <p:spPr>
          <a:xfrm>
            <a:off x="1044077" y="2795451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5307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</a:t>
            </a:r>
            <a:r>
              <a:rPr lang="ru-RU" sz="2800" b="0" i="0" u="sng" strike="noStrike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 не видел уже года три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которую мы вошли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куда он ходил с первого класса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каких я только слышал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откуда были видны поля, река и небольшой лесок вдали.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те минуты, когда мы оставались с отцом вдвоём,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благодаря которому он смог получить хорошее образование и найти хорошую работу.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чьих писем они всегда очень ждали.= На Дальнем Востоке у них был друг, писем которого они всегда очень ждали.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9A6CAB0D-A862-6633-931B-3A575899B27E}"/>
              </a:ext>
            </a:extLst>
          </p:cNvPr>
          <p:cNvSpPr/>
          <p:nvPr/>
        </p:nvSpPr>
        <p:spPr>
          <a:xfrm>
            <a:off x="4206241" y="3193868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98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</a:t>
            </a:r>
            <a:r>
              <a:rPr lang="ru-RU" sz="2800" b="0" i="0" u="sng" strike="noStrike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 не видел уже года три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которую мы вошли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куда он ходил с первого класса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каких я только слышал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откуда были видны поля, река и небольшой лесок вдали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те минуты, когда мы оставались с отцом вдвоём,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благодаря которому он смог получить хорошее образование и найти хорошую работу.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чьих писем они всегда очень ждали.= На Дальнем Востоке у них был друг, писем которого они всегда очень ждали.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28315906-FB6F-CF25-3117-A909349B5C09}"/>
              </a:ext>
            </a:extLst>
          </p:cNvPr>
          <p:cNvSpPr/>
          <p:nvPr/>
        </p:nvSpPr>
        <p:spPr>
          <a:xfrm>
            <a:off x="3579223" y="3618451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8331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</a:t>
            </a:r>
            <a:r>
              <a:rPr lang="ru-RU" sz="2800" b="0" i="0" u="sng" strike="noStrike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 не видел уже года три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которую мы вошли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куда он ходил с первого класса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каких я только слышал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откуда были видны поля, река и небольшой лесок вдали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</a:t>
            </a:r>
            <a:r>
              <a:rPr lang="ru-RU" sz="2800" b="1" i="0" u="sng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те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минуты,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мы оставались с отцом вдвоём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благодаря которому он смог получить хорошее образование и найти хорошую работу.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чьих писем они всегда очень ждали.= На Дальнем Востоке у них был друг, писем которого они всегда очень ждали.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7544308E-2617-1908-2732-5E4D28ACFD01}"/>
              </a:ext>
            </a:extLst>
          </p:cNvPr>
          <p:cNvSpPr/>
          <p:nvPr/>
        </p:nvSpPr>
        <p:spPr>
          <a:xfrm>
            <a:off x="1319349" y="4101737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830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</a:t>
            </a:r>
            <a:r>
              <a:rPr lang="ru-RU" sz="2800" b="0" i="0" u="sng" strike="noStrike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 не видел уже года три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которую мы вошли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куда он ходил с первого класса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каких я только слышал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откуда были видны поля, река и небольшой лесок вдали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те минуты,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мы оставались с отцом вдвоём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благодаря которому он смог получить хорошее образование и найти хорошую работу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чьих писем они всегда очень ждали.= На Дальнем Востоке у них был друг, писем которого они всегда очень ждали.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A40D5516-89D9-8B4A-C967-0B5EA50BFE8C}"/>
              </a:ext>
            </a:extLst>
          </p:cNvPr>
          <p:cNvSpPr/>
          <p:nvPr/>
        </p:nvSpPr>
        <p:spPr>
          <a:xfrm>
            <a:off x="5616077" y="4545874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2422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</a:t>
            </a:r>
            <a:r>
              <a:rPr lang="ru-RU" sz="2800" b="0" i="0" u="sng" strike="noStrike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 не видел уже года три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которую мы вошли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куда он ходил с первого класса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каких я только слышал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откуда были видны поля, река и небольшой лесок вдали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те минуты,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мы оставались с отцом вдвоём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благодаря которому он смог получить хорошее образование и найти хорошую работу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чьих писем они всегда очень ждали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.= На Дальнем Востоке у них был друг,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писем которого они всегда очень ждали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EAD796B7-C344-EE23-2D81-027BB60B1840}"/>
              </a:ext>
            </a:extLst>
          </p:cNvPr>
          <p:cNvSpPr/>
          <p:nvPr/>
        </p:nvSpPr>
        <p:spPr>
          <a:xfrm>
            <a:off x="4193177" y="5277394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нак умножения 3">
            <a:extLst>
              <a:ext uri="{FF2B5EF4-FFF2-40B4-BE49-F238E27FC236}">
                <a16:creationId xmlns:a16="http://schemas.microsoft.com/office/drawing/2014/main" id="{71623F73-43EB-BC84-2B4B-E20FAF6F2E2A}"/>
              </a:ext>
            </a:extLst>
          </p:cNvPr>
          <p:cNvSpPr/>
          <p:nvPr/>
        </p:nvSpPr>
        <p:spPr>
          <a:xfrm>
            <a:off x="1410789" y="5640916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42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9. Последние годы показали, что молодёжь — это такой слой общества, который может вывести жизнь любой страны на совершенно иной, чем прежде, уровень.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10. Наша газета как-то получила письмо от читательницы. Это письмо она назвала так: “Лучшие дни — только те, когда не делаешь зла...”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11. Эта телевизионная программа напомнила многим о том времени, когда все события переживались людьми искренне и открыто.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12. В эти дни мы отмечаем юбилей учёного, жизнь и судьба которого были связаны с самыми трудными периодами в истории нашей страны.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13. Город расположился на берегах реки, где много веков назад проходили торговые пути.</a:t>
            </a:r>
          </a:p>
          <a:p>
            <a:pPr algn="l"/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640296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9. Последние годы показали, что молодёжь — это </a:t>
            </a:r>
            <a:r>
              <a:rPr lang="ru-RU" sz="3200" b="1" u="sng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такой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слой общества,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который может вывести жизнь любой страны на совершенно иной, чем прежде, уровень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10. Наша газета как-то получила письмо от читательницы. Это письмо она назвала так: “Лучшие дни — только те, когда не делаешь зла...”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11. Эта телевизионная программа напомнила многим о том времени, когда все события переживались людьми искренне и открыто.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12. В эти дни мы отмечаем юбилей учёного, жизнь и судьба которого были связаны с самыми трудными периодами в истории нашей страны.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13. Город расположился на берегах реки, где много веков назад проходили торговые пути.</a:t>
            </a:r>
          </a:p>
          <a:p>
            <a:pPr algn="l"/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75338B3B-26F0-D20F-817D-CEC42D0DDE3C}"/>
              </a:ext>
            </a:extLst>
          </p:cNvPr>
          <p:cNvSpPr/>
          <p:nvPr/>
        </p:nvSpPr>
        <p:spPr>
          <a:xfrm>
            <a:off x="7746275" y="2050868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283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9. Последние годы показали, что молодёжь — это такой слой общества,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который может вывести жизнь любой страны на совершенно иной, чем прежде, уровень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10. Наша газета как-то получила письмо от читательницы. Это письмо она назвала так: “Лучшие дни — только </a:t>
            </a:r>
            <a:r>
              <a:rPr lang="ru-RU" sz="3200" b="1" u="sng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те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не делаешь зла...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”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11. Эта телевизионная программа напомнила многим о том времени, когда все события переживались людьми искренне и открыто.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12. В эти дни мы отмечаем юбилей учёного, жизнь и судьба которого были связаны с самыми трудными периодами в истории нашей страны.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13. Город расположился на берегах реки, где много веков назад проходили торговые пути.</a:t>
            </a:r>
          </a:p>
          <a:p>
            <a:pPr algn="l"/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05E8F491-0792-0D80-FEBF-B2113F7D5DF1}"/>
              </a:ext>
            </a:extLst>
          </p:cNvPr>
          <p:cNvSpPr/>
          <p:nvPr/>
        </p:nvSpPr>
        <p:spPr>
          <a:xfrm>
            <a:off x="3474720" y="3272245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нак умножения 3">
            <a:extLst>
              <a:ext uri="{FF2B5EF4-FFF2-40B4-BE49-F238E27FC236}">
                <a16:creationId xmlns:a16="http://schemas.microsoft.com/office/drawing/2014/main" id="{A6E3D32C-7EE2-5F6E-D3A2-F8C67EB38BF8}"/>
              </a:ext>
            </a:extLst>
          </p:cNvPr>
          <p:cNvSpPr/>
          <p:nvPr/>
        </p:nvSpPr>
        <p:spPr>
          <a:xfrm>
            <a:off x="1647008" y="3265713"/>
            <a:ext cx="326571" cy="235132"/>
          </a:xfrm>
          <a:prstGeom prst="mathMultiply">
            <a:avLst/>
          </a:prstGeom>
          <a:solidFill>
            <a:srgbClr val="73B2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844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9. Последние годы показали, что молодёжь — это такой слой общества,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который может вывести жизнь любой страны на совершенно иной, чем прежде, уровень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10. Наша газета как-то получила письмо от читательницы. Это письмо она назвала так: “Лучшие дни — только те,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не делаешь зла...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”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11. Эта телевизионная программа напомнила многим о </a:t>
            </a:r>
            <a:r>
              <a:rPr lang="ru-RU" sz="3200" b="1" u="sng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том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времени,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все события переживались людьми искренне и открыто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12. В эти дни мы отмечаем юбилей учёного, жизнь и судьба которого были связаны с самыми трудными периодами в истории нашей страны.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13. Город расположился на берегах реки, где много веков назад проходили торговые пути.</a:t>
            </a:r>
          </a:p>
          <a:p>
            <a:pPr algn="l"/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BA64706C-D76A-1B85-0A52-D560EA4FF461}"/>
              </a:ext>
            </a:extLst>
          </p:cNvPr>
          <p:cNvSpPr/>
          <p:nvPr/>
        </p:nvSpPr>
        <p:spPr>
          <a:xfrm>
            <a:off x="8438606" y="3736016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3256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9. Последние годы показали, что молодёжь — это такой слой общества,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который может вывести жизнь любой страны на совершенно иной, чем прежде, уровень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10. Наша газета как-то получила письмо от читательницы. Это письмо она назвала так: “Лучшие дни — только те,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не делаешь зла...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”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11. Эта телевизионная программа напомнила многим о том времени,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все события переживались людьми искренне и открыто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12. В эти дни мы отмечаем юбилей учёного,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жизнь и судьба которого были связаны с самыми трудными периодами в истории нашей страны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13. Город расположился на берегах реки, где много веков назад проходили торговые пути.</a:t>
            </a:r>
          </a:p>
          <a:p>
            <a:pPr algn="l"/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5C509ADA-70FF-273B-345C-4A34AF4970B1}"/>
              </a:ext>
            </a:extLst>
          </p:cNvPr>
          <p:cNvSpPr/>
          <p:nvPr/>
        </p:nvSpPr>
        <p:spPr>
          <a:xfrm>
            <a:off x="5264331" y="4591593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968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9. Последние годы показали, что молодёжь — это такой слой общества,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который может вывести жизнь любой страны на совершенно иной, чем прежде, уровень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10. Наша газета как-то получила письмо от читательницы. Это письмо она назвала так: “Лучшие дни — только те,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не делаешь зла...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”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11. Эта телевизионная программа напомнила многим о том времени,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все события переживались людьми искренне и открыто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12. В эти дни мы отмечаем юбилей учёного,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жизнь и судьба которого были связаны с самыми трудными периодами в истории нашей страны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13. Город расположился на берегах реки,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где много веков назад проходили торговые пути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/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B43F7BD5-1788-42C3-A81C-2C385F14F139}"/>
              </a:ext>
            </a:extLst>
          </p:cNvPr>
          <p:cNvSpPr/>
          <p:nvPr/>
        </p:nvSpPr>
        <p:spPr>
          <a:xfrm>
            <a:off x="4585062" y="5401491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7008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Они сидели в лодке, которая плыла вниз по реке.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061096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Они сидели в лодке,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которая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плыла вниз по реке.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3148149" y="1841863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8340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Они сидели в лодке,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которая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плыла вниз по реке.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Они сидели в лодке. Лодка плыла вниз по реке.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3148149" y="1841863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5757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Они сидели в лодке,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которая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плыла вниз по реке.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Они сидели в лодке. Лодка плыла вниз по реке.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 лесу было много грибов, которые выросли сразу после тёплого летнего дождя. </a:t>
            </a:r>
            <a:endParaRPr lang="ru-RU" sz="2400" dirty="0"/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3148149" y="1841863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1277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Они сидели в лодке,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которая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плыла вниз по реке.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Они сидели в лодке. Лодка плыла вниз по реке.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 лесу было много грибов,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которые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выросли сразу после тёплого летнего дождя. </a:t>
            </a:r>
            <a:endParaRPr lang="ru-RU" sz="2400" dirty="0"/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3148149" y="1841863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нак умножения 3">
            <a:extLst>
              <a:ext uri="{FF2B5EF4-FFF2-40B4-BE49-F238E27FC236}">
                <a16:creationId xmlns:a16="http://schemas.microsoft.com/office/drawing/2014/main" id="{C1217EAB-94F5-6A2D-5B47-12574C2785A8}"/>
              </a:ext>
            </a:extLst>
          </p:cNvPr>
          <p:cNvSpPr/>
          <p:nvPr/>
        </p:nvSpPr>
        <p:spPr>
          <a:xfrm>
            <a:off x="3979818" y="4136572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837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Они сидели в лодке,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которая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плыла вниз по реке.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Они сидели в лодке. Лодка плыла вниз по реке.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 лесу было много грибов,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которые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выросли сразу после тёплого летнего дождя. </a:t>
            </a:r>
            <a:endParaRPr lang="ru-RU" sz="2400" dirty="0"/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В лесу было много грибов. Грибы выросли сразу после тёплого летнего дождя.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3148149" y="1841863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нак умножения 3">
            <a:extLst>
              <a:ext uri="{FF2B5EF4-FFF2-40B4-BE49-F238E27FC236}">
                <a16:creationId xmlns:a16="http://schemas.microsoft.com/office/drawing/2014/main" id="{C1217EAB-94F5-6A2D-5B47-12574C2785A8}"/>
              </a:ext>
            </a:extLst>
          </p:cNvPr>
          <p:cNvSpPr/>
          <p:nvPr/>
        </p:nvSpPr>
        <p:spPr>
          <a:xfrm>
            <a:off x="3979818" y="4136572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905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Дети вбежали в комнату, посреди которой стояла ёлка.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На берегу пруда стояло дерево, ветви которого касались воды.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На доме, где жил Д.</a:t>
            </a:r>
            <a:r>
              <a:rPr lang="en-US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Шостакович, была открыта мемориальная доска.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По телевидению выступал известный кинорежиссёр, чьи фильмы получили призы международных кинофестивалей.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735419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Дети вбежали в комнату, посреди которой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Дети вбежали в комнату. Посреди комнаты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На берегу пруда стояло дерево, ветви которого касались воды.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На доме, где жил Д.</a:t>
            </a:r>
            <a:r>
              <a:rPr lang="en-US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Шостакович, была открыта мемориальная доска.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По телевидению выступал известный кинорежиссёр, чьи фильмы получили призы международных кинофестивалей.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3776487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Дети вбежали в комнату, посреди которой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Дети вбежали в комнату. Посреди комнаты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На берегу пруда стояло дерево, ветви которого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 берегу пруда стояло дерево. Ветви дерева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На доме, где жил Д.</a:t>
            </a:r>
            <a:r>
              <a:rPr lang="en-US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Шостакович, была открыта мемориальная доска.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По телевидению выступал известный кинорежиссёр, чьи фильмы получили призы международных кинофестивалей.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251380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Дети вбежали в комнату, посреди которой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Дети вбежали в комнату. Посреди комнаты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На берегу пруда стояло дерево, ветви которого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 берегу пруда стояло дерево. Ветви дерева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На доме, где жил Д.</a:t>
            </a:r>
            <a:r>
              <a:rPr lang="en-US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Шостакович, была открыта мемориальная доска.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 доме была открыта мемориальная доска. В доме жил Д.</a:t>
            </a:r>
            <a:r>
              <a:rPr lang="en-US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Шостакович.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По телевидению выступал известный кинорежиссёр, чьи фильмы получили призы международных кинофестивалей.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717513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Дети вбежали в комнату, посреди которой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Дети вбежали в комнату. Посреди комнаты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На берегу пруда стояло дерево, ветви которого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 берегу пруда стояло дерево. Ветви дерева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На доме, где жил Д.</a:t>
            </a:r>
            <a:r>
              <a:rPr lang="en-US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Шостакович, была открыта мемориальная доска.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 доме была открыта мемориальная доска. В доме жил Д.</a:t>
            </a:r>
            <a:r>
              <a:rPr lang="en-US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Шостакович.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По телевидению выступал известный кинорежиссёр, чьи фильмы получили призы международных кинофестивалей.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По телевидению выступал известный кинорежиссёр. Фильмы кинорежиссёра получили призы международных кинофестивалей.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4268665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В день рождения девочке подарили красивую куклу. С этой куклой девочка играла целыми днями.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2. Мы ехали вдоль берега реки. Над рекой летали птицы.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3. С утра шёл сильный дождь. Из-за дождя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4. Студент подошёл к столу. За столом сидел экзаменатор.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376003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В день рождения девочке подарили красивую куклу. С этой куклой девочка играла целыми днями.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    В день рождения девочке подарили красивую куклу, с которой девочка (/она) играла целыми днями.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2. Мы ехали вдоль берега реки. Над рекой летали птицы.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3. С утра шёл сильный дождь. Из-за дождя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4. Студент подошёл к столу. За столом сидел экзаменатор.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1463594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В день рождения девочке подарили красивую куклу. С этой куклой девочка играла целыми днями.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    В день рождения девочке подарили красивую куклу, с которой девочка (/она) играла целыми днями.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2. Мы ехали вдоль берега реки. Над рекой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ехали вдоль берега реки, над которой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3. С утра шёл сильный дождь. Из-за дождя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4. Студент подошёл к столу. За столом сидел экзаменатор.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8591032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В день рождения девочке подарили красивую куклу. С этой куклой девочка играла целыми днями.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    В день рождения девочке подарили красивую куклу, с которой девочка (/она) играла целыми днями.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2. Мы ехали вдоль берега реки. Над рекой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ехали вдоль берега реки, над которой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3. С утра шёл сильный дождь. Из-за дождя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 утра шёл сильный дождь. из-за которого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4. Студент подошёл к столу. За столом сидел экзаменатор.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943146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В день рождения девочке подарили красивую куклу. С этой куклой девочка играла целыми днями.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    В день рождения девочке подарили красивую куклу, с которой девочка (/она) играла целыми днями.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2. Мы ехали вдоль берега реки. Над рекой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ехали вдоль берега реки, над которой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3. С утра шёл сильный дождь. Из-за дождя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 утра шёл сильный дождь, из-за которого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4. Студент подошёл к столу. За столом сидел экзаменатор.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5934529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В день рождения девочке подарили красивую куклу. С этой куклой девочка играла целыми днями.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    В день рождения девочке подарили красивую куклу, с которой девочка (/она) играла целыми днями.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2. Мы ехали вдоль берега реки. Над рекой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ехали вдоль берега реки, над которой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3. С утра шёл сильный дождь. Из-за дождя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 утра шёл сильный дождь, из-за которого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4. Студент подошёл к столу. За столом сидел экзаменатор.</a:t>
            </a:r>
          </a:p>
          <a:p>
            <a:pPr algn="l"/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 Студент подошёл к столу, за которым сидел экзаменатор.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0468729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1199170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подошли к старинному дому, на стене которого висела мемориальная доска.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7465749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подошли к старинному дому, на стене которого висела мемориальная доска. 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Они жили в небольшой комнате, стены которой были окрашены в светло-розовый цвет.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5662257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подошли к старинному дому, на стене которого висела мемориальная доска. 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Они жили в небольшой комнате, стены которой были окрашены в светло-розовый цвет.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 работал в кабинете, окна которого выходили на тихую улицу.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3843610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подошли к старинному дому, на стене которого висела мемориальная доска. 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Они жили в небольшой комнате, стены которой были окрашены в светло-розовый цвет.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 работал в кабинете, окна которого выходили на тихую улицу.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подъехали к озеру, на берегу которого стояло несколько небольших домов.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8616336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подошли к старинному дому, на стене которого висела мемориальная доска. 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Они жили в небольшой комнате, стены которой были окрашены в светло-розовый цвет.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 работал в кабинете, окна которого выходили на тихую улицу.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подъехали к озеру, на берегу которого стояло несколько небольших домов.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В комнату вбежали дети, лица которых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7519461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087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8934994" y="2063931"/>
            <a:ext cx="273013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какой спектакль?</a:t>
            </a:r>
          </a:p>
        </p:txBody>
      </p:sp>
    </p:spTree>
    <p:extLst>
      <p:ext uri="{BB962C8B-B14F-4D97-AF65-F5344CB8AC3E}">
        <p14:creationId xmlns:p14="http://schemas.microsoft.com/office/powerpoint/2010/main" val="22340522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8986294" y="2364377"/>
            <a:ext cx="273013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какое дерево?</a:t>
            </a:r>
          </a:p>
        </p:txBody>
      </p:sp>
    </p:spTree>
    <p:extLst>
      <p:ext uri="{BB962C8B-B14F-4D97-AF65-F5344CB8AC3E}">
        <p14:creationId xmlns:p14="http://schemas.microsoft.com/office/powerpoint/2010/main" val="18359142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7875176" y="2704012"/>
            <a:ext cx="300618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какой программе?</a:t>
            </a:r>
          </a:p>
        </p:txBody>
      </p:sp>
    </p:spTree>
    <p:extLst>
      <p:ext uri="{BB962C8B-B14F-4D97-AF65-F5344CB8AC3E}">
        <p14:creationId xmlns:p14="http://schemas.microsoft.com/office/powerpoint/2010/main" val="38870915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6673393" y="3082834"/>
            <a:ext cx="228772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какая деревня?</a:t>
            </a:r>
          </a:p>
        </p:txBody>
      </p:sp>
    </p:spTree>
    <p:extLst>
      <p:ext uri="{BB962C8B-B14F-4D97-AF65-F5344CB8AC3E}">
        <p14:creationId xmlns:p14="http://schemas.microsoft.com/office/powerpoint/2010/main" val="34680598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7399107" y="3475556"/>
            <a:ext cx="2804436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какие спортсмены?</a:t>
            </a:r>
          </a:p>
        </p:txBody>
      </p:sp>
    </p:spTree>
    <p:extLst>
      <p:ext uri="{BB962C8B-B14F-4D97-AF65-F5344CB8AC3E}">
        <p14:creationId xmlns:p14="http://schemas.microsoft.com/office/powerpoint/2010/main" val="42892573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1390192" y="4172241"/>
            <a:ext cx="202066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какой книги?</a:t>
            </a:r>
          </a:p>
        </p:txBody>
      </p:sp>
    </p:spTree>
    <p:extLst>
      <p:ext uri="{BB962C8B-B14F-4D97-AF65-F5344CB8AC3E}">
        <p14:creationId xmlns:p14="http://schemas.microsoft.com/office/powerpoint/2010/main" val="31815810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386253" y="4491556"/>
            <a:ext cx="3503576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какими художниками?</a:t>
            </a:r>
          </a:p>
        </p:txBody>
      </p:sp>
    </p:spTree>
    <p:extLst>
      <p:ext uri="{BB962C8B-B14F-4D97-AF65-F5344CB8AC3E}">
        <p14:creationId xmlns:p14="http://schemas.microsoft.com/office/powerpoint/2010/main" val="34119749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2456BA-7BB0-014F-6F09-BBE24E4E1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388893" y="1438765"/>
            <a:ext cx="11263176" cy="403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8751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шли по залам музея.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	В залах были выставлены картины итальянских художников.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	Основателем этого музея был известный русский меценат.</a:t>
            </a:r>
          </a:p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F31539-32F2-C253-E35B-ED57C8254344}"/>
              </a:ext>
            </a:extLst>
          </p:cNvPr>
          <p:cNvSpPr txBox="1"/>
          <p:nvPr/>
        </p:nvSpPr>
        <p:spPr>
          <a:xfrm>
            <a:off x="157655" y="472966"/>
            <a:ext cx="488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5.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67417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шли по залам музея.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	В залах были выставлены картины итальянских художников.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	Основателем этого музея был известный русский меценат.</a:t>
            </a:r>
          </a:p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шли по залам музея.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	В залах были выставлены картины итальянских художников.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Мы шли по залам музея, в которых были выставлены картины итальянских художников.</a:t>
            </a:r>
          </a:p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2477590" y="2776976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95199991-8629-2690-59A5-3F5005F58199}"/>
              </a:ext>
            </a:extLst>
          </p:cNvPr>
          <p:cNvSpPr/>
          <p:nvPr/>
        </p:nvSpPr>
        <p:spPr>
          <a:xfrm>
            <a:off x="3801292" y="3997235"/>
            <a:ext cx="3448594" cy="326571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1480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шли по залам музея.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	В залах были выставлены картины итальянских художников.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	Основателем этого музея был известный русский меценат.</a:t>
            </a:r>
          </a:p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шли по залам музея.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	Основателем этого музея был известный русский меценат.</a:t>
            </a:r>
          </a:p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/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Мы шли по залам музея, основателем которого был известный русский меценат.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3444242" y="2697479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95199991-8629-2690-59A5-3F5005F58199}"/>
              </a:ext>
            </a:extLst>
          </p:cNvPr>
          <p:cNvSpPr/>
          <p:nvPr/>
        </p:nvSpPr>
        <p:spPr>
          <a:xfrm>
            <a:off x="3801292" y="3997235"/>
            <a:ext cx="3448594" cy="326571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53131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Отец читал дочери сказку Пушкина.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	Сказка называется “Сказка о царе Салтане”.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	Много стихов Пушкина девочка знает наизусть.</a:t>
            </a:r>
          </a:p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4319349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Отец читал дочери сказку Пушкина.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	Сказка называется “Сказка о царе Салтане”.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	Много стихов Пушкина девочка знает наизусть.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А. Отец читал дочери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сказку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Пушкина,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которая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называется “Сказка о царе Салтане”.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1175147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Отец читал дочери сказку Пушкина.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	Сказка называется “Сказка о царе Салтане”.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	Много стихов Пушкина девочка знает наизусть.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А. Отец читал дочери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сказку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Пушкина,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которая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называется “Сказка о царе Салтане”.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Б. Отец читал дочери сказку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Пушкина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много стихов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девочка знает наизусть.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5718435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шли по дорожке парка.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 На дорожке стояли старинные скульптуры.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 В парке есть небольшое озеро.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9864609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шли по дорожке парка.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 На дорожке стояли старинные скульптуры.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 В парке есть небольшое озеро.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А. Мы шли по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дорожке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парка, на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которой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стояли старинные скульптуры.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0021470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шли по дорожке парка.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 На дорожке стояли старинные скульптуры.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 В парке есть небольшое озеро.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А. Мы шли по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дорожке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парка, на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которой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стояли старинные скульптуры.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Б. Мы шли по дорожке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парка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в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котором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есть небольшое озеро.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5262868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Из окна было видно здание библиотеки.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 В библиотеке будет проходить встреча с молодыми писателями.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 Здание построено в конце XIX века.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432665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Из окна было видно здание библиотеки.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 В библиотеке будет проходить встреча с молодыми писателями.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 Здание построено в конце XIX века.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А. Из окна было видно здание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библиотеки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в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которой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будет проходить встреча с молодыми писателями.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1843200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Из окна было видно здание библиотеки.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 В библиотеке будет проходить встреча с молодыми писателями.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 Здание построено в конце XIX века.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А. Из окна было видно здание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библиотеки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в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которой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будет проходить встреча с молодыми писателями.</a:t>
            </a:r>
          </a:p>
          <a:p>
            <a:pPr algn="l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Б. Из окна было видно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здание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библиотеки,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которое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построено в конце XIX века.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5224492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отдохнули около деревьев, </a:t>
            </a:r>
            <a:r>
              <a:rPr lang="ru-RU" sz="4000" b="1" baseline="-250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__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стояли на берегу реки.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6132710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отдохнули около деревьев, </a:t>
            </a:r>
            <a:r>
              <a:rPr lang="ru-RU" sz="4000" b="1" baseline="-250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__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стояли на берегу реки.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Главное слово —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ДЕРЕВЬЕВ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(мн. ч.).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4534989" y="1874501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0470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отдохнули около деревьев, </a:t>
            </a:r>
            <a:r>
              <a:rPr lang="ru-RU" sz="4000" b="1" baseline="-250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__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стояли на берегу реки.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Главное слово —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ДЕРЕВЬЕВ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(мн. ч.).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придаточном предложении заменяемое слово является подлежащим: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ДЕРЕВЬЯ 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(Им. п.)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стояли на берегу реки.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4534989" y="1874501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92000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отдохнули около деревьев, </a:t>
            </a:r>
            <a:r>
              <a:rPr lang="ru-RU" sz="4000" b="1" baseline="-250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__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стояли на берегу реки.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Главное слово —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ДЕРЕВЬЕВ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(мн. ч.).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придаточном предложении заменяемое слово является подлежащим: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ДЕРЕВЬЯ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Им. п.)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стояли на берегу реки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Форма слова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КОТОРЫЙ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— Им. п. мн. ч. =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КОТОРЫЕ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4534989" y="1874501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6120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отдохнули около деревьев, </a:t>
            </a:r>
            <a:r>
              <a:rPr lang="ru-RU" sz="4000" b="1" baseline="-250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__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стояли на берегу реки.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Главное слово —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ДЕРЕВЬЕВ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(мн. ч.).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придаточном предложении заменяемое слово является подлежащим: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ДЕРЕВЬЯ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Им. п.)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стояли на берегу реки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Форма слова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КОТОРЫЙ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— Им. п. мн. ч. =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КОТОРЫЕ.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отдохнули около деревьев,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</a:t>
            </a:r>
            <a:r>
              <a:rPr lang="ru-RU" sz="4000" b="1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ые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стояли на берегу реки.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4534989" y="1874501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95199991-8629-2690-59A5-3F5005F58199}"/>
              </a:ext>
            </a:extLst>
          </p:cNvPr>
          <p:cNvSpPr/>
          <p:nvPr/>
        </p:nvSpPr>
        <p:spPr>
          <a:xfrm>
            <a:off x="3696789" y="4872446"/>
            <a:ext cx="3448594" cy="326571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14352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 воскресенье я пойду в гости к друзьям, у </a:t>
            </a:r>
            <a:r>
              <a:rPr lang="ru-RU" sz="4000" b="1" baseline="-250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__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я давно не был.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7208559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 воскресенье я пойду в гости к друзьям, у </a:t>
            </a:r>
            <a:r>
              <a:rPr lang="ru-RU" sz="4000" b="1" baseline="-250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__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я давно не был.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Главное слово —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(к) ДРУЗЬЯМ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(мн. ч.).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придаточном предложении заменяемое слово является дополнением (или обстоятельством места):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Я давно не был у ДРУЗЕЙ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Р. п.)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Форма слова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КОТОРЫЙ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— Р. п. мн. ч. =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КОТОРЫХ.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воскресенье я пойду в гости к друзьям, у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которых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я давно не был.</a:t>
            </a:r>
            <a:endParaRPr lang="ru-RU" sz="4000" baseline="-250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95199991-8629-2690-59A5-3F5005F58199}"/>
              </a:ext>
            </a:extLst>
          </p:cNvPr>
          <p:cNvSpPr/>
          <p:nvPr/>
        </p:nvSpPr>
        <p:spPr>
          <a:xfrm>
            <a:off x="3788229" y="5251269"/>
            <a:ext cx="3448594" cy="326571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0640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53EB29-AD98-1204-EBE9-9E8182CE9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AFEA80-476B-102E-D808-102F79EE8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2"/>
            <a:ext cx="11639006" cy="496480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2E20332-DE14-1DA2-486C-FCFAABE7B7B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D96917D-B8CE-B881-4A43-764658B3FF4E}"/>
              </a:ext>
            </a:extLst>
          </p:cNvPr>
          <p:cNvSpPr/>
          <p:nvPr/>
        </p:nvSpPr>
        <p:spPr>
          <a:xfrm>
            <a:off x="6369269" y="3311435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B875886-85DE-6E80-1EBA-22911CE46FA7}"/>
              </a:ext>
            </a:extLst>
          </p:cNvPr>
          <p:cNvSpPr/>
          <p:nvPr/>
        </p:nvSpPr>
        <p:spPr>
          <a:xfrm>
            <a:off x="7567448" y="2058745"/>
            <a:ext cx="1571296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0AEC10E-3C5A-6297-9CEC-FD4C7D175E79}"/>
              </a:ext>
            </a:extLst>
          </p:cNvPr>
          <p:cNvSpPr/>
          <p:nvPr/>
        </p:nvSpPr>
        <p:spPr>
          <a:xfrm>
            <a:off x="4787462" y="3999863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EC8E07C-1605-8AD9-C248-0A433D906DBE}"/>
              </a:ext>
            </a:extLst>
          </p:cNvPr>
          <p:cNvSpPr/>
          <p:nvPr/>
        </p:nvSpPr>
        <p:spPr>
          <a:xfrm>
            <a:off x="6096000" y="4769079"/>
            <a:ext cx="1629103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47490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F6814F-8671-6925-3BA4-971A6FD4E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6B86726-BBA4-5B8A-93FA-C33D9F607C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D6DF398-B978-37B5-F9C2-1C00F8987168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9271D7EE-A29F-8E26-0618-109FA1518B1F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CD8DAFF-1E2A-7B46-BC3F-9CB4D952470C}"/>
              </a:ext>
            </a:extLst>
          </p:cNvPr>
          <p:cNvSpPr/>
          <p:nvPr/>
        </p:nvSpPr>
        <p:spPr>
          <a:xfrm>
            <a:off x="6369269" y="3311435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3F28745-58D6-CC69-D283-EC71D0692F25}"/>
              </a:ext>
            </a:extLst>
          </p:cNvPr>
          <p:cNvSpPr/>
          <p:nvPr/>
        </p:nvSpPr>
        <p:spPr>
          <a:xfrm>
            <a:off x="7567448" y="2058745"/>
            <a:ext cx="1571296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2934FA0-FBA7-4060-BF87-EA5C7853669E}"/>
              </a:ext>
            </a:extLst>
          </p:cNvPr>
          <p:cNvSpPr/>
          <p:nvPr/>
        </p:nvSpPr>
        <p:spPr>
          <a:xfrm>
            <a:off x="4787462" y="3999863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CDC2576-BA29-587F-9040-A3776D942E62}"/>
              </a:ext>
            </a:extLst>
          </p:cNvPr>
          <p:cNvSpPr/>
          <p:nvPr/>
        </p:nvSpPr>
        <p:spPr>
          <a:xfrm>
            <a:off x="6096000" y="4769079"/>
            <a:ext cx="1629103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46649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4758B9-5E96-E322-D8D3-10C11ECEF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539E4F-DC44-553F-05D2-80C71CC7C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D9E9826-633E-3D2D-D4E0-EE8A19972A5C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112832C0-E0EC-D944-C333-0C0036B0B395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8EE9A12-0809-7E6E-EFCC-DA8582543F13}"/>
              </a:ext>
            </a:extLst>
          </p:cNvPr>
          <p:cNvSpPr/>
          <p:nvPr/>
        </p:nvSpPr>
        <p:spPr>
          <a:xfrm>
            <a:off x="6369269" y="3311435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DDBC217-7B6D-6BCB-56E9-B035464F2A10}"/>
              </a:ext>
            </a:extLst>
          </p:cNvPr>
          <p:cNvSpPr/>
          <p:nvPr/>
        </p:nvSpPr>
        <p:spPr>
          <a:xfrm>
            <a:off x="4787462" y="3999863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29C4D35-56DB-E158-64AD-87877DD82269}"/>
              </a:ext>
            </a:extLst>
          </p:cNvPr>
          <p:cNvSpPr/>
          <p:nvPr/>
        </p:nvSpPr>
        <p:spPr>
          <a:xfrm>
            <a:off x="6096000" y="4769079"/>
            <a:ext cx="1629103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616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ED8A15-19B8-9B1C-04F1-4B1ABBE87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7FD2C80-5AE2-F6E0-86A0-22BF43356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E6D10E8-FFAF-6BFB-EBF2-0BD78077A870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7665252-901A-BA83-F8F4-3B4F1F05FF30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8FCB273F-6763-2293-7F3D-4A79A8352FEA}"/>
              </a:ext>
            </a:extLst>
          </p:cNvPr>
          <p:cNvSpPr/>
          <p:nvPr/>
        </p:nvSpPr>
        <p:spPr>
          <a:xfrm>
            <a:off x="3270744" y="3075627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6E2A1EA-2EB8-D3C2-8C22-BD7991C70AB3}"/>
              </a:ext>
            </a:extLst>
          </p:cNvPr>
          <p:cNvSpPr/>
          <p:nvPr/>
        </p:nvSpPr>
        <p:spPr>
          <a:xfrm>
            <a:off x="6369269" y="3311435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518C27D-759B-F380-6D85-285962138C61}"/>
              </a:ext>
            </a:extLst>
          </p:cNvPr>
          <p:cNvSpPr/>
          <p:nvPr/>
        </p:nvSpPr>
        <p:spPr>
          <a:xfrm>
            <a:off x="4787462" y="3999863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C21A7E5-98D1-5CF0-6BC1-4B8E1DA4B4A7}"/>
              </a:ext>
            </a:extLst>
          </p:cNvPr>
          <p:cNvSpPr/>
          <p:nvPr/>
        </p:nvSpPr>
        <p:spPr>
          <a:xfrm>
            <a:off x="6096000" y="4769079"/>
            <a:ext cx="1629103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204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8A4065-5C4F-604A-A82B-88281CEED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EAC68E-0E4E-7175-11A5-F19A8ED62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941965E-1076-16E8-EF14-62ABB931E5AC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4C5EE32E-9138-211B-6CF7-B16D858009F9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7C0D4131-73C7-F2D4-312E-971B1BD4C004}"/>
              </a:ext>
            </a:extLst>
          </p:cNvPr>
          <p:cNvSpPr/>
          <p:nvPr/>
        </p:nvSpPr>
        <p:spPr>
          <a:xfrm>
            <a:off x="3270744" y="3075627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C3B8026-6926-6356-B4DD-F6DA5F934048}"/>
              </a:ext>
            </a:extLst>
          </p:cNvPr>
          <p:cNvSpPr/>
          <p:nvPr/>
        </p:nvSpPr>
        <p:spPr>
          <a:xfrm>
            <a:off x="4787462" y="3999863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2D7842C-0334-6AD3-E8A6-69737D77CCDD}"/>
              </a:ext>
            </a:extLst>
          </p:cNvPr>
          <p:cNvSpPr/>
          <p:nvPr/>
        </p:nvSpPr>
        <p:spPr>
          <a:xfrm>
            <a:off x="6096000" y="4769079"/>
            <a:ext cx="1629103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0611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4E30B9-197F-CC3D-10A3-6BAABE038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E5D5787-497B-2468-509B-3144ED76E6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8D1EF3A-0F36-8B37-E66C-8C3A75B6C534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9DB12570-5E90-ED59-196C-83542BCCF970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9C961E51-94F2-1E59-BC24-EB3D58179FFB}"/>
              </a:ext>
            </a:extLst>
          </p:cNvPr>
          <p:cNvSpPr/>
          <p:nvPr/>
        </p:nvSpPr>
        <p:spPr>
          <a:xfrm>
            <a:off x="3270744" y="3075627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EA389089-9CEF-6316-786E-88AB45CC3F21}"/>
              </a:ext>
            </a:extLst>
          </p:cNvPr>
          <p:cNvSpPr/>
          <p:nvPr/>
        </p:nvSpPr>
        <p:spPr>
          <a:xfrm>
            <a:off x="4059021" y="3811014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3290FC9-FED1-735E-2F52-EC99DF298175}"/>
              </a:ext>
            </a:extLst>
          </p:cNvPr>
          <p:cNvSpPr/>
          <p:nvPr/>
        </p:nvSpPr>
        <p:spPr>
          <a:xfrm>
            <a:off x="4787462" y="3999863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57F48FD-D9FB-5051-32FD-2C8A7DF3BF17}"/>
              </a:ext>
            </a:extLst>
          </p:cNvPr>
          <p:cNvSpPr/>
          <p:nvPr/>
        </p:nvSpPr>
        <p:spPr>
          <a:xfrm>
            <a:off x="6096000" y="4769079"/>
            <a:ext cx="1629103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8519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519609-B097-4EE3-52F5-584586FC1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9C3B7E-6EEC-554B-3775-77B74C349A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7E8760B-BE3D-8B24-2FD0-13D3E8C8682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A75C255A-5A56-B7A1-7344-9B2B88A4661E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75767C37-441F-E618-867D-DC202A9B2BA0}"/>
              </a:ext>
            </a:extLst>
          </p:cNvPr>
          <p:cNvSpPr/>
          <p:nvPr/>
        </p:nvSpPr>
        <p:spPr>
          <a:xfrm>
            <a:off x="3270744" y="3075627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8737C407-985E-5656-FD4D-4B0476739264}"/>
              </a:ext>
            </a:extLst>
          </p:cNvPr>
          <p:cNvSpPr/>
          <p:nvPr/>
        </p:nvSpPr>
        <p:spPr>
          <a:xfrm>
            <a:off x="4059021" y="3811014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2594CF6-E42C-78FA-20C3-4F1BE23C45A6}"/>
              </a:ext>
            </a:extLst>
          </p:cNvPr>
          <p:cNvSpPr/>
          <p:nvPr/>
        </p:nvSpPr>
        <p:spPr>
          <a:xfrm>
            <a:off x="6096000" y="4769079"/>
            <a:ext cx="1629103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77415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625A23-FCC0-70A7-F240-46798E79A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A02C279-C714-D45B-C22D-7272FEF522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6B4134D-6AE4-487C-BFD3-B4CA120C6BD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ED3485D0-76B1-23AF-CE60-B75FDE37713C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9825969C-ECED-D163-B135-7C8557837930}"/>
              </a:ext>
            </a:extLst>
          </p:cNvPr>
          <p:cNvSpPr/>
          <p:nvPr/>
        </p:nvSpPr>
        <p:spPr>
          <a:xfrm>
            <a:off x="3270744" y="3075627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32AC2710-6F8E-6A4A-7B38-46A3584260C4}"/>
              </a:ext>
            </a:extLst>
          </p:cNvPr>
          <p:cNvSpPr/>
          <p:nvPr/>
        </p:nvSpPr>
        <p:spPr>
          <a:xfrm>
            <a:off x="4059021" y="3811014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4ADB0709-6A85-1435-6D8C-B043C79C59C2}"/>
              </a:ext>
            </a:extLst>
          </p:cNvPr>
          <p:cNvSpPr/>
          <p:nvPr/>
        </p:nvSpPr>
        <p:spPr>
          <a:xfrm>
            <a:off x="4134621" y="4575979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CC0D91B-5651-60DD-8AB1-A66599203679}"/>
              </a:ext>
            </a:extLst>
          </p:cNvPr>
          <p:cNvSpPr/>
          <p:nvPr/>
        </p:nvSpPr>
        <p:spPr>
          <a:xfrm>
            <a:off x="6096000" y="4769079"/>
            <a:ext cx="1629103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6633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67FB39-66C7-1188-1A87-4C1AC1E07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10F2FD8-41E1-B299-8904-B3A92CEF0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E524B51-12CE-09D7-FC5F-A11DC2927EAA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67348EFB-910B-F198-19D6-08FFBC28B857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A3B885F5-98CC-A576-02D3-C812ACD5B1BF}"/>
              </a:ext>
            </a:extLst>
          </p:cNvPr>
          <p:cNvSpPr/>
          <p:nvPr/>
        </p:nvSpPr>
        <p:spPr>
          <a:xfrm>
            <a:off x="3270744" y="3075627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308B9894-CE3D-4241-3723-1989F8CB3D0B}"/>
              </a:ext>
            </a:extLst>
          </p:cNvPr>
          <p:cNvSpPr/>
          <p:nvPr/>
        </p:nvSpPr>
        <p:spPr>
          <a:xfrm>
            <a:off x="4059021" y="3811014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98E3AE29-8A66-069D-E14D-30D53CAC4681}"/>
              </a:ext>
            </a:extLst>
          </p:cNvPr>
          <p:cNvSpPr/>
          <p:nvPr/>
        </p:nvSpPr>
        <p:spPr>
          <a:xfrm>
            <a:off x="4134621" y="4575979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2097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9247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4027575" y="2104571"/>
            <a:ext cx="248933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</p:spTree>
    <p:extLst>
      <p:ext uri="{BB962C8B-B14F-4D97-AF65-F5344CB8AC3E}">
        <p14:creationId xmlns:p14="http://schemas.microsoft.com/office/powerpoint/2010/main" val="119915017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937D16-3B58-9A2C-2F15-63070BEA904B}"/>
              </a:ext>
            </a:extLst>
          </p:cNvPr>
          <p:cNvSpPr txBox="1"/>
          <p:nvPr/>
        </p:nvSpPr>
        <p:spPr>
          <a:xfrm>
            <a:off x="6444204" y="2657609"/>
            <a:ext cx="314973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</p:spTree>
    <p:extLst>
      <p:ext uri="{BB962C8B-B14F-4D97-AF65-F5344CB8AC3E}">
        <p14:creationId xmlns:p14="http://schemas.microsoft.com/office/powerpoint/2010/main" val="23197281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937D16-3B58-9A2C-2F15-63070BEA904B}"/>
              </a:ext>
            </a:extLst>
          </p:cNvPr>
          <p:cNvSpPr txBox="1"/>
          <p:nvPr/>
        </p:nvSpPr>
        <p:spPr>
          <a:xfrm>
            <a:off x="6607629" y="2846694"/>
            <a:ext cx="220631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C262F-0075-7DB9-0AD1-CD23E51E53AA}"/>
              </a:ext>
            </a:extLst>
          </p:cNvPr>
          <p:cNvSpPr txBox="1"/>
          <p:nvPr/>
        </p:nvSpPr>
        <p:spPr>
          <a:xfrm>
            <a:off x="6096000" y="3313171"/>
            <a:ext cx="161478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761F52-6ABF-A1B2-65E9-B2313362F52D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</p:spTree>
    <p:extLst>
      <p:ext uri="{BB962C8B-B14F-4D97-AF65-F5344CB8AC3E}">
        <p14:creationId xmlns:p14="http://schemas.microsoft.com/office/powerpoint/2010/main" val="42637391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0C262F-0075-7DB9-0AD1-CD23E51E53AA}"/>
              </a:ext>
            </a:extLst>
          </p:cNvPr>
          <p:cNvSpPr txBox="1"/>
          <p:nvPr/>
        </p:nvSpPr>
        <p:spPr>
          <a:xfrm>
            <a:off x="6096000" y="3313171"/>
            <a:ext cx="161478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AE689F-7F8D-31CE-4C25-DEE1E8FBF7E3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8F6005-D582-A592-5C6A-62FF01F4AF4F}"/>
              </a:ext>
            </a:extLst>
          </p:cNvPr>
          <p:cNvSpPr txBox="1"/>
          <p:nvPr/>
        </p:nvSpPr>
        <p:spPr>
          <a:xfrm>
            <a:off x="6607629" y="2846694"/>
            <a:ext cx="220631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</p:spTree>
    <p:extLst>
      <p:ext uri="{BB962C8B-B14F-4D97-AF65-F5344CB8AC3E}">
        <p14:creationId xmlns:p14="http://schemas.microsoft.com/office/powerpoint/2010/main" val="166032448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0C262F-0075-7DB9-0AD1-CD23E51E53AA}"/>
              </a:ext>
            </a:extLst>
          </p:cNvPr>
          <p:cNvSpPr txBox="1"/>
          <p:nvPr/>
        </p:nvSpPr>
        <p:spPr>
          <a:xfrm>
            <a:off x="6284684" y="3418790"/>
            <a:ext cx="119017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AE689F-7F8D-31CE-4C25-DEE1E8FBF7E3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8F6005-D582-A592-5C6A-62FF01F4AF4F}"/>
              </a:ext>
            </a:extLst>
          </p:cNvPr>
          <p:cNvSpPr txBox="1"/>
          <p:nvPr/>
        </p:nvSpPr>
        <p:spPr>
          <a:xfrm>
            <a:off x="6607629" y="2846694"/>
            <a:ext cx="220631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EFF862-825A-D63E-F8A4-428CC86EDE38}"/>
              </a:ext>
            </a:extLst>
          </p:cNvPr>
          <p:cNvSpPr txBox="1"/>
          <p:nvPr/>
        </p:nvSpPr>
        <p:spPr>
          <a:xfrm>
            <a:off x="2493346" y="3821655"/>
            <a:ext cx="238345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которого/какого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A05C42-DE11-C51A-0362-1AD8C1D98F95}"/>
              </a:ext>
            </a:extLst>
          </p:cNvPr>
          <p:cNvSpPr txBox="1"/>
          <p:nvPr/>
        </p:nvSpPr>
        <p:spPr>
          <a:xfrm>
            <a:off x="5794589" y="3759443"/>
            <a:ext cx="252209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который/(какой)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64E35E-E6B7-C97B-2546-C676A87586B1}"/>
              </a:ext>
            </a:extLst>
          </p:cNvPr>
          <p:cNvSpPr txBox="1"/>
          <p:nvPr/>
        </p:nvSpPr>
        <p:spPr>
          <a:xfrm>
            <a:off x="9258248" y="3754345"/>
            <a:ext cx="281967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которому/(какому)</a:t>
            </a:r>
          </a:p>
        </p:txBody>
      </p:sp>
    </p:spTree>
    <p:extLst>
      <p:ext uri="{BB962C8B-B14F-4D97-AF65-F5344CB8AC3E}">
        <p14:creationId xmlns:p14="http://schemas.microsoft.com/office/powerpoint/2010/main" val="123053423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0C262F-0075-7DB9-0AD1-CD23E51E53AA}"/>
              </a:ext>
            </a:extLst>
          </p:cNvPr>
          <p:cNvSpPr txBox="1"/>
          <p:nvPr/>
        </p:nvSpPr>
        <p:spPr>
          <a:xfrm>
            <a:off x="6284684" y="3418790"/>
            <a:ext cx="119017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AE689F-7F8D-31CE-4C25-DEE1E8FBF7E3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8F6005-D582-A592-5C6A-62FF01F4AF4F}"/>
              </a:ext>
            </a:extLst>
          </p:cNvPr>
          <p:cNvSpPr txBox="1"/>
          <p:nvPr/>
        </p:nvSpPr>
        <p:spPr>
          <a:xfrm>
            <a:off x="6607629" y="2846694"/>
            <a:ext cx="220631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EFF862-825A-D63E-F8A4-428CC86EDE38}"/>
              </a:ext>
            </a:extLst>
          </p:cNvPr>
          <p:cNvSpPr txBox="1"/>
          <p:nvPr/>
        </p:nvSpPr>
        <p:spPr>
          <a:xfrm>
            <a:off x="2431366" y="3912116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которого/какого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A05C42-DE11-C51A-0362-1AD8C1D98F95}"/>
              </a:ext>
            </a:extLst>
          </p:cNvPr>
          <p:cNvSpPr txBox="1"/>
          <p:nvPr/>
        </p:nvSpPr>
        <p:spPr>
          <a:xfrm>
            <a:off x="5779363" y="3895298"/>
            <a:ext cx="198506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который/(какой)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64E35E-E6B7-C97B-2546-C676A87586B1}"/>
              </a:ext>
            </a:extLst>
          </p:cNvPr>
          <p:cNvSpPr txBox="1"/>
          <p:nvPr/>
        </p:nvSpPr>
        <p:spPr>
          <a:xfrm>
            <a:off x="9884395" y="3826810"/>
            <a:ext cx="219352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которому/(какому)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3A7593-9152-16C8-4ECD-F8D1E6AE5742}"/>
              </a:ext>
            </a:extLst>
          </p:cNvPr>
          <p:cNvSpPr txBox="1"/>
          <p:nvPr/>
        </p:nvSpPr>
        <p:spPr>
          <a:xfrm>
            <a:off x="8316686" y="4269485"/>
            <a:ext cx="161478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6401F1-D1F1-89F6-C605-27DE0E09BE38}"/>
              </a:ext>
            </a:extLst>
          </p:cNvPr>
          <p:cNvSpPr txBox="1"/>
          <p:nvPr/>
        </p:nvSpPr>
        <p:spPr>
          <a:xfrm>
            <a:off x="1342571" y="4945947"/>
            <a:ext cx="161478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которые</a:t>
            </a:r>
          </a:p>
        </p:txBody>
      </p:sp>
    </p:spTree>
    <p:extLst>
      <p:ext uri="{BB962C8B-B14F-4D97-AF65-F5344CB8AC3E}">
        <p14:creationId xmlns:p14="http://schemas.microsoft.com/office/powerpoint/2010/main" val="85149764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2524035" y="2161176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08540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2843349" y="2495005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AA0FC-4609-3A15-C414-AE06954589F9}"/>
              </a:ext>
            </a:extLst>
          </p:cNvPr>
          <p:cNvSpPr txBox="1"/>
          <p:nvPr/>
        </p:nvSpPr>
        <p:spPr>
          <a:xfrm>
            <a:off x="4920343" y="2844225"/>
            <a:ext cx="6720114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Дом наших друзей, к которым мы ехали в гости, находился на другом конце города.</a:t>
            </a:r>
          </a:p>
        </p:txBody>
      </p:sp>
    </p:spTree>
    <p:extLst>
      <p:ext uri="{BB962C8B-B14F-4D97-AF65-F5344CB8AC3E}">
        <p14:creationId xmlns:p14="http://schemas.microsoft.com/office/powerpoint/2010/main" val="147779301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1012008" y="3183641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AA0FC-4609-3A15-C414-AE06954589F9}"/>
              </a:ext>
            </a:extLst>
          </p:cNvPr>
          <p:cNvSpPr txBox="1"/>
          <p:nvPr/>
        </p:nvSpPr>
        <p:spPr>
          <a:xfrm>
            <a:off x="4920343" y="2844225"/>
            <a:ext cx="672011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Дом наших друзей, к которым мы ехали в гости, находился на другом конце города.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6C92C-6C63-8493-16BC-016FA0FE6EA9}"/>
              </a:ext>
            </a:extLst>
          </p:cNvPr>
          <p:cNvSpPr txBox="1"/>
          <p:nvPr/>
        </p:nvSpPr>
        <p:spPr>
          <a:xfrm>
            <a:off x="4019731" y="3230815"/>
            <a:ext cx="7895772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Дача, на которой много лет назад жили его родители,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стояла пустая.</a:t>
            </a:r>
          </a:p>
        </p:txBody>
      </p:sp>
    </p:spTree>
    <p:extLst>
      <p:ext uri="{BB962C8B-B14F-4D97-AF65-F5344CB8AC3E}">
        <p14:creationId xmlns:p14="http://schemas.microsoft.com/office/powerpoint/2010/main" val="30201429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1377407" y="3877257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AA0FC-4609-3A15-C414-AE06954589F9}"/>
              </a:ext>
            </a:extLst>
          </p:cNvPr>
          <p:cNvSpPr txBox="1"/>
          <p:nvPr/>
        </p:nvSpPr>
        <p:spPr>
          <a:xfrm>
            <a:off x="4920343" y="2844225"/>
            <a:ext cx="672011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Дом наших друзей, к которым мы ехали в гости, находился на другом конце города.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6C92C-6C63-8493-16BC-016FA0FE6EA9}"/>
              </a:ext>
            </a:extLst>
          </p:cNvPr>
          <p:cNvSpPr txBox="1"/>
          <p:nvPr/>
        </p:nvSpPr>
        <p:spPr>
          <a:xfrm>
            <a:off x="4019730" y="3230815"/>
            <a:ext cx="7895773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Дача, на которой много лет назад жили его родители, стояла пустая.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699EC9-5AF3-8A89-0023-67295A111C27}"/>
              </a:ext>
            </a:extLst>
          </p:cNvPr>
          <p:cNvSpPr txBox="1"/>
          <p:nvPr/>
        </p:nvSpPr>
        <p:spPr>
          <a:xfrm>
            <a:off x="6908799" y="4040543"/>
            <a:ext cx="5006704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В газете, которую она купила утром, была статья известного академика.</a:t>
            </a:r>
          </a:p>
        </p:txBody>
      </p:sp>
    </p:spTree>
    <p:extLst>
      <p:ext uri="{BB962C8B-B14F-4D97-AF65-F5344CB8AC3E}">
        <p14:creationId xmlns:p14="http://schemas.microsoft.com/office/powerpoint/2010/main" val="116427064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1319350" y="4626180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AA0FC-4609-3A15-C414-AE06954589F9}"/>
              </a:ext>
            </a:extLst>
          </p:cNvPr>
          <p:cNvSpPr txBox="1"/>
          <p:nvPr/>
        </p:nvSpPr>
        <p:spPr>
          <a:xfrm>
            <a:off x="3787501" y="2792825"/>
            <a:ext cx="8360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Дом наших друзей, к которым мы ехали в гости, находился на другом конце города.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6C92C-6C63-8493-16BC-016FA0FE6EA9}"/>
              </a:ext>
            </a:extLst>
          </p:cNvPr>
          <p:cNvSpPr txBox="1"/>
          <p:nvPr/>
        </p:nvSpPr>
        <p:spPr>
          <a:xfrm>
            <a:off x="4019730" y="3230815"/>
            <a:ext cx="7895773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Дача, на которой много лет назад жили его родители, стояла пустая.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699EC9-5AF3-8A89-0023-67295A111C27}"/>
              </a:ext>
            </a:extLst>
          </p:cNvPr>
          <p:cNvSpPr txBox="1"/>
          <p:nvPr/>
        </p:nvSpPr>
        <p:spPr>
          <a:xfrm>
            <a:off x="6908799" y="4040543"/>
            <a:ext cx="500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В газете, которую она купила утром, была статья известного академика.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4F66F2-69D6-991F-537E-D58B19615450}"/>
              </a:ext>
            </a:extLst>
          </p:cNvPr>
          <p:cNvSpPr txBox="1"/>
          <p:nvPr/>
        </p:nvSpPr>
        <p:spPr>
          <a:xfrm>
            <a:off x="6908799" y="4725080"/>
            <a:ext cx="500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Фильм, о котором много писали в разных газетах, оказался совсем неинтересным.</a:t>
            </a:r>
          </a:p>
        </p:txBody>
      </p:sp>
    </p:spTree>
    <p:extLst>
      <p:ext uri="{BB962C8B-B14F-4D97-AF65-F5344CB8AC3E}">
        <p14:creationId xmlns:p14="http://schemas.microsoft.com/office/powerpoint/2010/main" val="311326503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1207363" y="5399982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AA0FC-4609-3A15-C414-AE06954589F9}"/>
              </a:ext>
            </a:extLst>
          </p:cNvPr>
          <p:cNvSpPr txBox="1"/>
          <p:nvPr/>
        </p:nvSpPr>
        <p:spPr>
          <a:xfrm>
            <a:off x="3787501" y="2792825"/>
            <a:ext cx="8360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Дом наших друзей, к которым мы ехали в гости, находился на другом конце города.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6C92C-6C63-8493-16BC-016FA0FE6EA9}"/>
              </a:ext>
            </a:extLst>
          </p:cNvPr>
          <p:cNvSpPr txBox="1"/>
          <p:nvPr/>
        </p:nvSpPr>
        <p:spPr>
          <a:xfrm>
            <a:off x="4019730" y="3230815"/>
            <a:ext cx="7895773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Дача, на которой много лет назад жили его родители, стояла пустая.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699EC9-5AF3-8A89-0023-67295A111C27}"/>
              </a:ext>
            </a:extLst>
          </p:cNvPr>
          <p:cNvSpPr txBox="1"/>
          <p:nvPr/>
        </p:nvSpPr>
        <p:spPr>
          <a:xfrm>
            <a:off x="6908799" y="4040543"/>
            <a:ext cx="500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В газете, которую она купила утром, была статья известного академика.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4F66F2-69D6-991F-537E-D58B19615450}"/>
              </a:ext>
            </a:extLst>
          </p:cNvPr>
          <p:cNvSpPr txBox="1"/>
          <p:nvPr/>
        </p:nvSpPr>
        <p:spPr>
          <a:xfrm>
            <a:off x="6795362" y="4815207"/>
            <a:ext cx="500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Фильм, о котором много писали в разных газетах, оказался совсем неинтересным.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02B096-C5F1-FADE-CFC6-82B4BB689A68}"/>
              </a:ext>
            </a:extLst>
          </p:cNvPr>
          <p:cNvSpPr txBox="1"/>
          <p:nvPr/>
        </p:nvSpPr>
        <p:spPr>
          <a:xfrm>
            <a:off x="5665926" y="5484877"/>
            <a:ext cx="6136140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Стол, над которым висела карта города, стоял около окна.</a:t>
            </a:r>
          </a:p>
        </p:txBody>
      </p:sp>
    </p:spTree>
    <p:extLst>
      <p:ext uri="{BB962C8B-B14F-4D97-AF65-F5344CB8AC3E}">
        <p14:creationId xmlns:p14="http://schemas.microsoft.com/office/powerpoint/2010/main" val="39852439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01A5E1-4C07-5991-C4C9-7012513A9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5C756A-62F8-6C1E-7ECF-2913A5726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algn="l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В данных предложениях замените союзные слова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союзное слово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форме.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1. Она поставила цветы на стол, где лежали книги.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2. Комната, куда они вошли, была небольшая, но уютная.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3. Небольшой холм, откуда открывался прекрасный вид на реку, стоял недалеко от леса.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4. Дворец, куда они хотели пойти, недавно открылся после реставрации.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5. Девочка, чей ранец лежал на стуле, была самая весёлая.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6. Они прекрасно помнили то время, когда были молоды и счастливы.</a:t>
            </a: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EBEAE75-3366-3E2B-6ADB-38A172386921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43420804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B6888F-17ED-2B95-118A-15CC3C9D4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A06FC92-EA43-1960-6741-57B2BE2013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algn="l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В данных предложениях замените союзные слова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союзное слово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форме.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1. Она поставила цветы на стол,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3600" dirty="0"/>
              <a:t> лежали книги.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2. Комната, куда они вошли, была небольшая, но уютная.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3. Небольшой холм, откуда открывался прекрасный вид на реку, стоял недалеко от леса.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4. Дворец, куда они хотели пойти, недавно открылся после реставрации.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5. Девочка, чей ранец лежал на стуле, была самая весёлая.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6. Они прекрасно помнили то время, когда были молоды и счастливы.</a:t>
            </a: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4C7CB13-C088-445F-FABB-667351BF7060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14F867-430F-ED80-72D9-C0D4231E89EE}"/>
              </a:ext>
            </a:extLst>
          </p:cNvPr>
          <p:cNvSpPr txBox="1"/>
          <p:nvPr/>
        </p:nvSpPr>
        <p:spPr>
          <a:xfrm>
            <a:off x="5368833" y="179518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котором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9481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1EE614-3181-5E05-DD27-226E7C795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0932AD-38E8-7F27-A7AA-9BBCAF99DD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algn="l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В данных предложениях замените союзные слова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союзное слово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форме.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1. Она поставила цветы на стол,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3600" dirty="0"/>
              <a:t> лежали книги.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2. Комната,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3600" dirty="0"/>
              <a:t> они вошли, была небольшая, но уютная.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3. Небольшой холм, откуда открывался прекрасный вид на реку, стоял недалеко от леса.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4. Дворец, куда они хотели пойти, недавно открылся после реставрации.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5. Девочка, чей ранец лежал на стуле, была самая весёлая.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6. Они прекрасно помнили то время, когда были молоды и счастливы.</a:t>
            </a: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A72F609-941E-985B-A406-8D50B1ED936A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77E3FD-D7B3-BF1A-06B5-6AC9B659DE14}"/>
              </a:ext>
            </a:extLst>
          </p:cNvPr>
          <p:cNvSpPr txBox="1"/>
          <p:nvPr/>
        </p:nvSpPr>
        <p:spPr>
          <a:xfrm>
            <a:off x="5368833" y="179518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котором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CD2344-8C97-51CF-8122-88EB2CDF0518}"/>
              </a:ext>
            </a:extLst>
          </p:cNvPr>
          <p:cNvSpPr txBox="1"/>
          <p:nvPr/>
        </p:nvSpPr>
        <p:spPr>
          <a:xfrm>
            <a:off x="2021288" y="231840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которую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03837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BE8AFF-3FE3-27CC-8C22-F7EA69913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F9F0807-6336-A39C-04E1-4093B76C2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algn="l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В данных предложениях замените союзные слова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союзное слово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форме.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1. Она поставила цветы на стол,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3600" dirty="0"/>
              <a:t> лежали книги.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2. Комната,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3600" dirty="0"/>
              <a:t> они вошли, была небольшая, но уютная.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3. Небольшой холм,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3600" dirty="0"/>
              <a:t> открывался прекрасный вид на реку, стоял недалеко от леса.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4. Дворец, куда они хотели пойти, недавно открылся после реставрации.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5. Девочка, чей ранец лежал на стуле, была самая весёлая.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6. Они прекрасно помнили то время, когда были молоды и счастливы.</a:t>
            </a: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1196678-691A-3C65-C6AA-6AEB63AA508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589C6A-DF0E-061C-22E8-1DAB73A2FD34}"/>
              </a:ext>
            </a:extLst>
          </p:cNvPr>
          <p:cNvSpPr txBox="1"/>
          <p:nvPr/>
        </p:nvSpPr>
        <p:spPr>
          <a:xfrm>
            <a:off x="5368833" y="179518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котором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122A56-E187-EDFE-3AD1-337E1B9B2232}"/>
              </a:ext>
            </a:extLst>
          </p:cNvPr>
          <p:cNvSpPr txBox="1"/>
          <p:nvPr/>
        </p:nvSpPr>
        <p:spPr>
          <a:xfrm>
            <a:off x="2021288" y="231840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которую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7A48CE-2F9F-7DF1-56E8-6A75EE62B1DE}"/>
              </a:ext>
            </a:extLst>
          </p:cNvPr>
          <p:cNvSpPr txBox="1"/>
          <p:nvPr/>
        </p:nvSpPr>
        <p:spPr>
          <a:xfrm>
            <a:off x="3408654" y="284162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которого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386547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32843D-B1D3-2AD9-CA1B-68D16414A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9F61CA-B52E-76FE-2DE6-4013B1AEC0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algn="l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В данных предложениях замените союзные слова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союзное слово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форме.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1. Она поставила цветы на стол,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3600" dirty="0"/>
              <a:t> лежали книги.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2. Комната,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3600" dirty="0"/>
              <a:t> они вошли, была небольшая, но уютная.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3. Небольшой холм,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3600" dirty="0"/>
              <a:t> открывался прекрасный вид на реку, стоял недалеко от леса.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4. Дворец,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3600" dirty="0"/>
              <a:t> они хотели пойти, недавно открылся после реставрации.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5. Девочка, чей ранец лежал на стуле, была самая весёлая.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6. Они прекрасно помнили то время, когда были молоды и счастливы.</a:t>
            </a: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B726ECD-E712-2BF9-439B-56E8843F2138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A3D39D-6B38-382E-7684-9844DDEB7775}"/>
              </a:ext>
            </a:extLst>
          </p:cNvPr>
          <p:cNvSpPr txBox="1"/>
          <p:nvPr/>
        </p:nvSpPr>
        <p:spPr>
          <a:xfrm>
            <a:off x="5368833" y="179518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котором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B73327-0B1C-9B4E-DE9C-16469BCFA30F}"/>
              </a:ext>
            </a:extLst>
          </p:cNvPr>
          <p:cNvSpPr txBox="1"/>
          <p:nvPr/>
        </p:nvSpPr>
        <p:spPr>
          <a:xfrm>
            <a:off x="2021288" y="231840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которую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786190-483B-F461-98AA-6FD4DF811E3E}"/>
              </a:ext>
            </a:extLst>
          </p:cNvPr>
          <p:cNvSpPr txBox="1"/>
          <p:nvPr/>
        </p:nvSpPr>
        <p:spPr>
          <a:xfrm>
            <a:off x="3408654" y="284162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которого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817A4B-9727-75E8-0001-8711BE5D15C4}"/>
              </a:ext>
            </a:extLst>
          </p:cNvPr>
          <p:cNvSpPr txBox="1"/>
          <p:nvPr/>
        </p:nvSpPr>
        <p:spPr>
          <a:xfrm>
            <a:off x="2021288" y="3825027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который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430933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FC4287-12F1-806C-7FAB-1136E50CD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E628AE-8CAA-4FBC-18D3-84FF2B32A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algn="l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В данных предложениях замените союзные слова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союзное слово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форме.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1. Она поставила цветы на стол,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3600" dirty="0"/>
              <a:t> лежали книги.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2. Комната,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3600" dirty="0"/>
              <a:t> они вошли, была небольшая, но уютная.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3. Небольшой холм,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3600" dirty="0"/>
              <a:t> открывался прекрасный вид на реку, стоял недалеко от леса.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4. Дворец,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3600" dirty="0"/>
              <a:t> они хотели пойти, недавно открылся после реставрации.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5. Девочка,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3600" dirty="0"/>
              <a:t> ранец лежал на стуле, была самая весёлая.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6. Они прекрасно помнили то время, когда были молоды и счастливы.</a:t>
            </a: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90C3BC6-62A9-8839-E68A-EFDA6D402C6E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46CBF0-5B00-A117-B2A1-2D03802FD9CE}"/>
              </a:ext>
            </a:extLst>
          </p:cNvPr>
          <p:cNvSpPr txBox="1"/>
          <p:nvPr/>
        </p:nvSpPr>
        <p:spPr>
          <a:xfrm>
            <a:off x="5368833" y="179518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котором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9ABB24-38FE-BC60-080C-FC485C2A3539}"/>
              </a:ext>
            </a:extLst>
          </p:cNvPr>
          <p:cNvSpPr txBox="1"/>
          <p:nvPr/>
        </p:nvSpPr>
        <p:spPr>
          <a:xfrm>
            <a:off x="2021288" y="231840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которую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0F6D28-348E-C47B-DDDF-DF6A89D31ECD}"/>
              </a:ext>
            </a:extLst>
          </p:cNvPr>
          <p:cNvSpPr txBox="1"/>
          <p:nvPr/>
        </p:nvSpPr>
        <p:spPr>
          <a:xfrm>
            <a:off x="3408654" y="284162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которого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9C7077-E471-8B37-C6FB-CA6506CD2E40}"/>
              </a:ext>
            </a:extLst>
          </p:cNvPr>
          <p:cNvSpPr txBox="1"/>
          <p:nvPr/>
        </p:nvSpPr>
        <p:spPr>
          <a:xfrm>
            <a:off x="2021288" y="3825027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который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9C93C3-D6B5-9D5C-9938-60365BD050AC}"/>
              </a:ext>
            </a:extLst>
          </p:cNvPr>
          <p:cNvSpPr txBox="1"/>
          <p:nvPr/>
        </p:nvSpPr>
        <p:spPr>
          <a:xfrm>
            <a:off x="3294390" y="4737699"/>
            <a:ext cx="1835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</a:t>
            </a:r>
            <a:r>
              <a:rPr lang="ru-RU" sz="2800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34829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C246D2-547D-7067-934C-2DFD7489D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BFDDA1B-B5BC-4611-4CA0-99BBE7A3B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algn="l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В данных предложениях замените союзные слова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союзное слово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форме.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1. Она поставила цветы на стол,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3600" dirty="0"/>
              <a:t> лежали книги.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2. Комната,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3600" dirty="0"/>
              <a:t> они вошли, была небольшая, но уютная.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3. Небольшой холм,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3600" dirty="0"/>
              <a:t> открывался прекрасный вид на реку, стоял недалеко от леса.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4. Дворец,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3600" dirty="0"/>
              <a:t> они хотели пойти, недавно открылся после реставрации.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5. Девочка,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3600" dirty="0"/>
              <a:t> ранец лежал на стуле, была самая весёлая.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6. Они прекрасно помнили то время,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3600" dirty="0"/>
              <a:t> были молоды и счастливы.</a:t>
            </a: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A1FF9A5-5905-DE24-2D0E-C8F4F11ED164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743404-FEB3-E713-B746-6BF3F9D015CF}"/>
              </a:ext>
            </a:extLst>
          </p:cNvPr>
          <p:cNvSpPr txBox="1"/>
          <p:nvPr/>
        </p:nvSpPr>
        <p:spPr>
          <a:xfrm>
            <a:off x="5368833" y="179518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котором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20516-F64E-863A-F967-96B148C24AC6}"/>
              </a:ext>
            </a:extLst>
          </p:cNvPr>
          <p:cNvSpPr txBox="1"/>
          <p:nvPr/>
        </p:nvSpPr>
        <p:spPr>
          <a:xfrm>
            <a:off x="2021288" y="231840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которую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9D46CE-38A1-04A9-C52B-DA5CA8F04258}"/>
              </a:ext>
            </a:extLst>
          </p:cNvPr>
          <p:cNvSpPr txBox="1"/>
          <p:nvPr/>
        </p:nvSpPr>
        <p:spPr>
          <a:xfrm>
            <a:off x="3408654" y="284162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которого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653704-2761-0496-BD02-CC972A9DCE00}"/>
              </a:ext>
            </a:extLst>
          </p:cNvPr>
          <p:cNvSpPr txBox="1"/>
          <p:nvPr/>
        </p:nvSpPr>
        <p:spPr>
          <a:xfrm>
            <a:off x="2021288" y="3825027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который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4B3BE9-BE65-40E1-1F9B-FE7CCB2E94AE}"/>
              </a:ext>
            </a:extLst>
          </p:cNvPr>
          <p:cNvSpPr txBox="1"/>
          <p:nvPr/>
        </p:nvSpPr>
        <p:spPr>
          <a:xfrm>
            <a:off x="3294390" y="4737699"/>
            <a:ext cx="1835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</a:t>
            </a:r>
            <a:r>
              <a:rPr lang="ru-RU" sz="2800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D6BEC5-E9A7-BF90-0991-B8EE55A471BF}"/>
              </a:ext>
            </a:extLst>
          </p:cNvPr>
          <p:cNvSpPr txBox="1"/>
          <p:nvPr/>
        </p:nvSpPr>
        <p:spPr>
          <a:xfrm>
            <a:off x="6230681" y="5384467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190488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Вставьте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форме.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этом музее были картины, . . . . . . . . он нигде не видел.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В этом музее были картины, . . . . . . . . поразили его необычайно.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Была та прекрасная погода, . . . . . . . . бывает летом в период белых ночей.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Была прекрасная погода, . . . . . . . . так нравилась ему и в . . . . . . . . хотелось бродить по лесу, гулять по паркам.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Мальчику хотелось такую же игрушку, . . . . . . . . была у девочки.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Мальчику хотелось поиграть с игрушкой, . . . . . . . . держала девочка.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58136084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Вставьте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форме.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этом музее были картины, . . . . . . . . он нигде не видел.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В этом музее были картины, . . . . . . . . поразили его необычайно.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Была та прекрасная погода, . . . . . . . . бывает летом в период белых ночей.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Была прекрасная погода, . . . . . . . . так нравилась ему и в . . . . . . . . хотелось бродить по лесу, гулять по паркам.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Мальчику хотелось такую же игрушку, . . . . . . . . была у девочки.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Мальчику хотелось поиграть с игрушкой, . . . . . . . . держала девочка.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425E12-810D-27E7-7A33-D39694462CAB}"/>
              </a:ext>
            </a:extLst>
          </p:cNvPr>
          <p:cNvSpPr txBox="1"/>
          <p:nvPr/>
        </p:nvSpPr>
        <p:spPr>
          <a:xfrm>
            <a:off x="4728754" y="1815737"/>
            <a:ext cx="120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каких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3CEB2D-BA3F-618F-C30E-7301A9C678E9}"/>
              </a:ext>
            </a:extLst>
          </p:cNvPr>
          <p:cNvSpPr txBox="1"/>
          <p:nvPr/>
        </p:nvSpPr>
        <p:spPr>
          <a:xfrm>
            <a:off x="4602478" y="2318404"/>
            <a:ext cx="153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59573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Вставьте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форме.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этом музее были картины, . . . . . . . . он нигде не видел.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В этом музее были картины, . . . . . . . . поразили его необычайно.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Была та прекрасная погода, . . . . . . . . бывает летом в период белых ночей.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Была прекрасная погода, . . . . . . . . так нравилась ему и в . . . . . . . . хотелось бродить по лесу, гулять по паркам.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Мальчику хотелось такую же игрушку, . . . . . . . . была у девочки.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Мальчику хотелось поиграть с игрушкой, . . . . . . . . держала девочка.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425E12-810D-27E7-7A33-D39694462CAB}"/>
              </a:ext>
            </a:extLst>
          </p:cNvPr>
          <p:cNvSpPr txBox="1"/>
          <p:nvPr/>
        </p:nvSpPr>
        <p:spPr>
          <a:xfrm>
            <a:off x="4728754" y="1815737"/>
            <a:ext cx="120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каких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3CEB2D-BA3F-618F-C30E-7301A9C678E9}"/>
              </a:ext>
            </a:extLst>
          </p:cNvPr>
          <p:cNvSpPr txBox="1"/>
          <p:nvPr/>
        </p:nvSpPr>
        <p:spPr>
          <a:xfrm>
            <a:off x="4602478" y="2318404"/>
            <a:ext cx="153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639AB-3BF1-5259-3041-AE44B73623B8}"/>
              </a:ext>
            </a:extLst>
          </p:cNvPr>
          <p:cNvSpPr txBox="1"/>
          <p:nvPr/>
        </p:nvSpPr>
        <p:spPr>
          <a:xfrm>
            <a:off x="4728753" y="3387675"/>
            <a:ext cx="120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какая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FA9A5E-FBCD-3F95-BDD4-7949A8593F1D}"/>
              </a:ext>
            </a:extLst>
          </p:cNvPr>
          <p:cNvSpPr txBox="1"/>
          <p:nvPr/>
        </p:nvSpPr>
        <p:spPr>
          <a:xfrm>
            <a:off x="4246652" y="3918897"/>
            <a:ext cx="153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которая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20E879-1691-0D84-710C-D106435889E3}"/>
              </a:ext>
            </a:extLst>
          </p:cNvPr>
          <p:cNvSpPr txBox="1"/>
          <p:nvPr/>
        </p:nvSpPr>
        <p:spPr>
          <a:xfrm>
            <a:off x="8698908" y="3931960"/>
            <a:ext cx="153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340702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Вставьте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форме.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этом музее были картины, . . . . . . . . он нигде не видел.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В этом музее были картины, . . . . . . . . поразили его необычайно.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Была та прекрасная погода, . . . . . . . . бывает летом в период белых ночей.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Была прекрасная погода, . . . . . . . . так нравилась ему и в . . . . . . . . хотелось бродить по лесу, гулять по паркам.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Мальчику хотелось такую же игрушку, . . . . . . . . была у девочки.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Мальчику хотелось поиграть с игрушкой, . . . . . . . . держала девочка.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425E12-810D-27E7-7A33-D39694462CAB}"/>
              </a:ext>
            </a:extLst>
          </p:cNvPr>
          <p:cNvSpPr txBox="1"/>
          <p:nvPr/>
        </p:nvSpPr>
        <p:spPr>
          <a:xfrm>
            <a:off x="4728754" y="1815737"/>
            <a:ext cx="120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каких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3CEB2D-BA3F-618F-C30E-7301A9C678E9}"/>
              </a:ext>
            </a:extLst>
          </p:cNvPr>
          <p:cNvSpPr txBox="1"/>
          <p:nvPr/>
        </p:nvSpPr>
        <p:spPr>
          <a:xfrm>
            <a:off x="4602478" y="2318404"/>
            <a:ext cx="153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639AB-3BF1-5259-3041-AE44B73623B8}"/>
              </a:ext>
            </a:extLst>
          </p:cNvPr>
          <p:cNvSpPr txBox="1"/>
          <p:nvPr/>
        </p:nvSpPr>
        <p:spPr>
          <a:xfrm>
            <a:off x="4728753" y="3387675"/>
            <a:ext cx="120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какая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FA9A5E-FBCD-3F95-BDD4-7949A8593F1D}"/>
              </a:ext>
            </a:extLst>
          </p:cNvPr>
          <p:cNvSpPr txBox="1"/>
          <p:nvPr/>
        </p:nvSpPr>
        <p:spPr>
          <a:xfrm>
            <a:off x="4246652" y="3918897"/>
            <a:ext cx="153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которая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20E879-1691-0D84-710C-D106435889E3}"/>
              </a:ext>
            </a:extLst>
          </p:cNvPr>
          <p:cNvSpPr txBox="1"/>
          <p:nvPr/>
        </p:nvSpPr>
        <p:spPr>
          <a:xfrm>
            <a:off x="8698908" y="3931960"/>
            <a:ext cx="153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13F02D-3BC3-D68B-E43A-F6C56F8E86CA}"/>
              </a:ext>
            </a:extLst>
          </p:cNvPr>
          <p:cNvSpPr txBox="1"/>
          <p:nvPr/>
        </p:nvSpPr>
        <p:spPr>
          <a:xfrm>
            <a:off x="6305005" y="5368875"/>
            <a:ext cx="120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какая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E9A68E-2B7E-2241-9EB1-F5D40A10008F}"/>
              </a:ext>
            </a:extLst>
          </p:cNvPr>
          <p:cNvSpPr txBox="1"/>
          <p:nvPr/>
        </p:nvSpPr>
        <p:spPr>
          <a:xfrm>
            <a:off x="6552245" y="5892095"/>
            <a:ext cx="153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142941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Измените следующие предложения так, чтобы главные предложения стали придаточными и наоборот.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Мы вышли на площадь, посреди которой стоял прекрасный памятник.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Посреди площади, на которую мы вышли, стоял прекрасный памятник.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Его познакомили с девушкой, которую звали Марианна.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Все обрадовались Наталье Петровне, которая приехала к нам в гости.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Статья, которую он писал два месяца, была, наконец, закончена.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Он подарил ей цветы, которые она очень любила.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46858095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Измените следующие предложения так, чтобы главные предложения стали придаточными и наоборот.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Мы вышли на площадь, посреди которой стоял прекрасный памятник.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Посреди площади, на которую мы вышли, стоял прекрасный памятник.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Его познакомили с девушкой, которую звали Марианна.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Девушку, с которой его познакомили, звали Марианна.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Все обрадовались Наталье Петровне, которая приехала к нам в гости.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Статья, которую он писал два месяца, была, наконец, закончена.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Он подарил ей цветы, которые она очень любила.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22703241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Измените следующие предложения так, чтобы главные предложения стали придаточными и наоборот.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Мы вышли на площадь, посреди которой стоял прекрасный памятник.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Посреди площади, на которую мы вышли, стоял прекрасный памятник.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Его познакомили с девушкой, которую звали Марианна.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Девушку, с которой его познакомили, звали Марианна.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Все обрадовались Наталье Петровне, которая приехала к нам в гости.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 нам в гости приехала Наталья Петровна, которой все обрадовались.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Статья, которую он писал два месяца, была, наконец, закончена.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Он подарил ей цветы, которые она очень любила.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423372307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Измените следующие предложения так, чтобы главные предложения стали придаточными и наоборот.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Мы вышли на площадь, посреди которой стоял прекрасный памятник.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Посреди площади, на которую мы вышли, стоял прекрасный памятник.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Его познакомили с девушкой, которую звали Марианна.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Девушку, с которой его познакомили, звали Марианна.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Все обрадовались Наталье Петровне, которая приехала к нам в гости.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 нам в гости приехала Наталья Петровна, которой все обрадовались.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Статья, которую он писал два месяца, была, наконец, закончена.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Статью, которая была, наконец, закончена, он писал два месяца.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Он подарил ей цветы, которые она очень любила.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46966521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Измените следующие предложения так, чтобы главные предложения стали придаточными и наоборот.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Мы вышли на площадь, посреди которой стоял прекрасный памятник.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Посреди площади, на которую мы вышли, стоял прекрасный памятник.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Его познакомили с девушкой, которую звали Марианна.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Девушку, с которой его познакомили, звали Марианна.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Все обрадовались Наталье Петровне, которая приехала к нам в гости.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 нам в гости приехала Наталья Петровна, которой все обрадовались.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Статья, которую он писал два месяца, была, наконец, закончена.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Статью, которая была, наконец, закончена, он писал два месяца.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Он подарил ей цветы, которые она очень любила.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Она очень любила цветы, которые он ей подарил.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8507114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В следующих предложениях вставьте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форме, а также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Дайте возможные варианты. </a:t>
            </a:r>
            <a:endParaRPr lang="ru-RU" sz="2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Мальчик лежал и смотрел в тот угол,  . . . . . . . . стояла его новая игрушка.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Всю жизнь он помнил тот день,   . . . . . . . .    покинул дом отца.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Они очень полюбили этот небольшой провинциальный городок,   . . . . . . . .   им надо было уезжать через месяц.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В десять лет ей купили такое прекрасное платье,   . . . . . . . . у нее еще никогда не было.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 написал длинное письмо,    . . . . . . . .   старался объяснить, что произошло.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Небольшая поляна,     . . . . . . . .   они неожиданно вышли из темного леса, показалась  им особенно яркой и нарядной.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07755990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В следующих предложениях вставьте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форме, а также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Дайте возможные варианты. </a:t>
            </a:r>
            <a:endParaRPr lang="ru-RU" sz="2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Мальчик лежал и смотрел в тот угол,  . . . . . . . . стояла его новая игрушка.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Всю жизнь он помнил тот день,   . . . . . . . .    покинул дом отца.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Они очень полюбили этот небольшой провинциальный городок,   . . . . . . . .   им надо было уезжать через месяц.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В десять лет ей купили такое прекрасное платье,   . . . . . . . . у нее еще никогда не было.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 написал длинное письмо,    . . . . . . . .   старался объяснить, что произошло.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Небольшая поляна,     . . . . . . . .   они неожиданно вышли из темного леса, показалась  им особенно яркой и нарядной.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35209B-E969-A49E-3C0B-04F4472935BF}"/>
              </a:ext>
            </a:extLst>
          </p:cNvPr>
          <p:cNvSpPr txBox="1"/>
          <p:nvPr/>
        </p:nvSpPr>
        <p:spPr>
          <a:xfrm>
            <a:off x="5452792" y="1450724"/>
            <a:ext cx="2620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котором/где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1197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В следующих предложениях вставьте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форме, а также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Дайте возможные варианты. </a:t>
            </a:r>
            <a:endParaRPr lang="ru-RU" sz="2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Мальчик лежал и смотрел в тот угол,  . . . . . . . . стояла его новая игрушка.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Всю жизнь он помнил тот день,   . . . . . . . .    покинул дом отца.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Они очень полюбили этот небольшой провинциальный городок,   . . . . . . . .   им надо было уезжать через месяц.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В десять лет ей купили такое прекрасное платье,   . . . . . . . . у нее еще никогда не было.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 написал длинное письмо,    . . . . . . . .   старался объяснить, что произошло.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Небольшая поляна,     . . . . . . . .   они неожиданно вышли из темного леса, показалась  им особенно яркой и нарядной.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35209B-E969-A49E-3C0B-04F4472935BF}"/>
              </a:ext>
            </a:extLst>
          </p:cNvPr>
          <p:cNvSpPr txBox="1"/>
          <p:nvPr/>
        </p:nvSpPr>
        <p:spPr>
          <a:xfrm>
            <a:off x="5452792" y="1450724"/>
            <a:ext cx="2620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котором/где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58807-D951-2C73-E1B8-2B4032CCC3D6}"/>
              </a:ext>
            </a:extLst>
          </p:cNvPr>
          <p:cNvSpPr txBox="1"/>
          <p:nvPr/>
        </p:nvSpPr>
        <p:spPr>
          <a:xfrm>
            <a:off x="4938985" y="2089667"/>
            <a:ext cx="2937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который/когда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29376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В следующих предложениях вставьте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форме, а также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Дайте возможные варианты. </a:t>
            </a:r>
            <a:endParaRPr lang="ru-RU" sz="2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Мальчик лежал и смотрел в тот угол,  . . . . . . . . стояла его новая игрушка.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Всю жизнь он помнил тот день,   . . . . . . . .    покинул дом отца.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Они очень полюбили этот небольшой провинциальный городок,   . . . . . . . .   им надо было уезжать через месяц.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В десять лет ей купили такое прекрасное платье,   . . . . . . . . у нее еще никогда не было.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 написал длинное письмо,    . . . . . . . .   старался объяснить, что произошло.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Небольшая поляна,     . . . . . . . .   они неожиданно вышли из темного леса, показалась  им особенно яркой и нарядной.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35209B-E969-A49E-3C0B-04F4472935BF}"/>
              </a:ext>
            </a:extLst>
          </p:cNvPr>
          <p:cNvSpPr txBox="1"/>
          <p:nvPr/>
        </p:nvSpPr>
        <p:spPr>
          <a:xfrm>
            <a:off x="5452792" y="1450724"/>
            <a:ext cx="2620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котором/где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58807-D951-2C73-E1B8-2B4032CCC3D6}"/>
              </a:ext>
            </a:extLst>
          </p:cNvPr>
          <p:cNvSpPr txBox="1"/>
          <p:nvPr/>
        </p:nvSpPr>
        <p:spPr>
          <a:xfrm>
            <a:off x="4938985" y="2089667"/>
            <a:ext cx="2937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который/когда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D82E47-309B-D46E-B98B-21B85EFF66FA}"/>
              </a:ext>
            </a:extLst>
          </p:cNvPr>
          <p:cNvSpPr txBox="1"/>
          <p:nvPr/>
        </p:nvSpPr>
        <p:spPr>
          <a:xfrm>
            <a:off x="8844780" y="2713467"/>
            <a:ext cx="3251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из которого/откуда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4207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В следующих предложениях вставьте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форме, а также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Дайте возможные варианты. </a:t>
            </a:r>
            <a:endParaRPr lang="ru-RU" sz="2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Мальчик лежал и смотрел в тот угол,  . . . . . . . . стояла его новая игрушка.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Всю жизнь он помнил тот день,   . . . . . . . .    покинул дом отца.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Они очень полюбили этот небольшой провинциальный городок,   . . . . . . . .   им надо было уезжать через месяц.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В десять лет ей купили такое прекрасное платье,   . . . . . . . . у нее еще никогда не было.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 написал длинное письмо,    . . . . . . . .   старался объяснить, что произошло.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Небольшая поляна,     . . . . . . . .   они неожиданно вышли из темного леса, показалась  им особенно яркой и нарядной.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35209B-E969-A49E-3C0B-04F4472935BF}"/>
              </a:ext>
            </a:extLst>
          </p:cNvPr>
          <p:cNvSpPr txBox="1"/>
          <p:nvPr/>
        </p:nvSpPr>
        <p:spPr>
          <a:xfrm>
            <a:off x="5452792" y="1450724"/>
            <a:ext cx="2620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котором/где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58807-D951-2C73-E1B8-2B4032CCC3D6}"/>
              </a:ext>
            </a:extLst>
          </p:cNvPr>
          <p:cNvSpPr txBox="1"/>
          <p:nvPr/>
        </p:nvSpPr>
        <p:spPr>
          <a:xfrm>
            <a:off x="4938985" y="2089667"/>
            <a:ext cx="2937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который/когда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D82E47-309B-D46E-B98B-21B85EFF66FA}"/>
              </a:ext>
            </a:extLst>
          </p:cNvPr>
          <p:cNvSpPr txBox="1"/>
          <p:nvPr/>
        </p:nvSpPr>
        <p:spPr>
          <a:xfrm>
            <a:off x="8844780" y="2713467"/>
            <a:ext cx="3251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из которого/откуда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AE2FCC-487B-54BF-C245-2ACEC9D1CF0A}"/>
              </a:ext>
            </a:extLst>
          </p:cNvPr>
          <p:cNvSpPr txBox="1"/>
          <p:nvPr/>
        </p:nvSpPr>
        <p:spPr>
          <a:xfrm>
            <a:off x="7780770" y="3721894"/>
            <a:ext cx="1284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какого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386875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В следующих предложениях вставьте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форме, а также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Дайте возможные варианты. </a:t>
            </a:r>
            <a:endParaRPr lang="ru-RU" sz="2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Мальчик лежал и смотрел в тот угол,  . . . . . . . . стояла его новая игрушка.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Всю жизнь он помнил тот день,   . . . . . . . .    покинул дом отца.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Они очень полюбили этот небольшой провинциальный городок,   . . . . . . . .   им надо было уезжать через месяц.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В десять лет ей купили такое прекрасное платье,   . . . . . . . . у нее еще никогда не было.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 написал длинное письмо,    . . . . . . . .   старался объяснить, что произошло.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Небольшая поляна,     . . . . . . . .   они неожиданно вышли из темного леса, показалась  им особенно яркой и нарядной.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35209B-E969-A49E-3C0B-04F4472935BF}"/>
              </a:ext>
            </a:extLst>
          </p:cNvPr>
          <p:cNvSpPr txBox="1"/>
          <p:nvPr/>
        </p:nvSpPr>
        <p:spPr>
          <a:xfrm>
            <a:off x="5452792" y="1450724"/>
            <a:ext cx="2620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котором/где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58807-D951-2C73-E1B8-2B4032CCC3D6}"/>
              </a:ext>
            </a:extLst>
          </p:cNvPr>
          <p:cNvSpPr txBox="1"/>
          <p:nvPr/>
        </p:nvSpPr>
        <p:spPr>
          <a:xfrm>
            <a:off x="4938985" y="2089667"/>
            <a:ext cx="2937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который/когда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D82E47-309B-D46E-B98B-21B85EFF66FA}"/>
              </a:ext>
            </a:extLst>
          </p:cNvPr>
          <p:cNvSpPr txBox="1"/>
          <p:nvPr/>
        </p:nvSpPr>
        <p:spPr>
          <a:xfrm>
            <a:off x="8844780" y="2713467"/>
            <a:ext cx="3251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из которого/откуда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AE2FCC-487B-54BF-C245-2ACEC9D1CF0A}"/>
              </a:ext>
            </a:extLst>
          </p:cNvPr>
          <p:cNvSpPr txBox="1"/>
          <p:nvPr/>
        </p:nvSpPr>
        <p:spPr>
          <a:xfrm>
            <a:off x="7780770" y="3721894"/>
            <a:ext cx="1284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какого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BB0B57-1893-CAFD-D28C-0D8519E83738}"/>
              </a:ext>
            </a:extLst>
          </p:cNvPr>
          <p:cNvSpPr txBox="1"/>
          <p:nvPr/>
        </p:nvSpPr>
        <p:spPr>
          <a:xfrm>
            <a:off x="4469336" y="4581456"/>
            <a:ext cx="2620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котором/где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35321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В следующих предложениях вставьте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форме, а также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Дайте возможные варианты. </a:t>
            </a:r>
            <a:endParaRPr lang="ru-RU" sz="2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Мальчик лежал и смотрел в тот угол,  . . . . . . . . стояла его новая игрушка.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Всю жизнь он помнил тот день,   . . . . . . . .    покинул дом отца.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Они очень полюбили этот небольшой провинциальный городок,   . . . . . . . .   им надо было уезжать через месяц.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В десять лет ей купили такое прекрасное платье,   . . . . . . . . у нее еще никогда не было.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 написал длинное письмо,    . . . . . . . .   старался объяснить, что произошло.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Небольшая поляна,     . . . . . . . .   они неожиданно вышли из темного леса, показалась  им особенно яркой и нарядной.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35209B-E969-A49E-3C0B-04F4472935BF}"/>
              </a:ext>
            </a:extLst>
          </p:cNvPr>
          <p:cNvSpPr txBox="1"/>
          <p:nvPr/>
        </p:nvSpPr>
        <p:spPr>
          <a:xfrm>
            <a:off x="5452792" y="1450724"/>
            <a:ext cx="2620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котором/где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58807-D951-2C73-E1B8-2B4032CCC3D6}"/>
              </a:ext>
            </a:extLst>
          </p:cNvPr>
          <p:cNvSpPr txBox="1"/>
          <p:nvPr/>
        </p:nvSpPr>
        <p:spPr>
          <a:xfrm>
            <a:off x="4938985" y="2089667"/>
            <a:ext cx="2937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который/когда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D82E47-309B-D46E-B98B-21B85EFF66FA}"/>
              </a:ext>
            </a:extLst>
          </p:cNvPr>
          <p:cNvSpPr txBox="1"/>
          <p:nvPr/>
        </p:nvSpPr>
        <p:spPr>
          <a:xfrm>
            <a:off x="8844780" y="2713467"/>
            <a:ext cx="3251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из которого/откуда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AE2FCC-487B-54BF-C245-2ACEC9D1CF0A}"/>
              </a:ext>
            </a:extLst>
          </p:cNvPr>
          <p:cNvSpPr txBox="1"/>
          <p:nvPr/>
        </p:nvSpPr>
        <p:spPr>
          <a:xfrm>
            <a:off x="7780770" y="3721894"/>
            <a:ext cx="1284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какого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BB0B57-1893-CAFD-D28C-0D8519E83738}"/>
              </a:ext>
            </a:extLst>
          </p:cNvPr>
          <p:cNvSpPr txBox="1"/>
          <p:nvPr/>
        </p:nvSpPr>
        <p:spPr>
          <a:xfrm>
            <a:off x="4469336" y="4581456"/>
            <a:ext cx="2620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котором/где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6282E1-66DC-E911-C8EB-A9163B46E4BA}"/>
              </a:ext>
            </a:extLst>
          </p:cNvPr>
          <p:cNvSpPr txBox="1"/>
          <p:nvPr/>
        </p:nvSpPr>
        <p:spPr>
          <a:xfrm>
            <a:off x="3159309" y="5208747"/>
            <a:ext cx="3202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которую/куда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982509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074" y="955826"/>
            <a:ext cx="11482252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>
              <a:lnSpc>
                <a:spcPct val="120000"/>
              </a:lnSpc>
            </a:pPr>
            <a:r>
              <a:rPr lang="ru-RU" sz="5400" b="0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Отец приехал навестить сына, который учился в городе. Он позвонил у дверей его квартиры. Хозяйка дома открыла ему дверь.</a:t>
            </a:r>
          </a:p>
          <a:p>
            <a:pPr marR="0" algn="l" rtl="0">
              <a:lnSpc>
                <a:spcPct val="120000"/>
              </a:lnSpc>
            </a:pPr>
            <a:r>
              <a:rPr lang="ru-RU" sz="5400" b="0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 Дома ли студент Иванов?</a:t>
            </a:r>
          </a:p>
          <a:p>
            <a:pPr marR="0" algn="l" rtl="0">
              <a:lnSpc>
                <a:spcPct val="120000"/>
              </a:lnSpc>
            </a:pPr>
            <a:r>
              <a:rPr lang="ru-RU" sz="5400" b="0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 Он студент?</a:t>
            </a:r>
          </a:p>
          <a:p>
            <a:pPr marR="0" algn="l" rtl="0">
              <a:lnSpc>
                <a:spcPct val="120000"/>
              </a:lnSpc>
            </a:pPr>
            <a:r>
              <a:rPr lang="ru-RU" sz="5400" b="0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 Да.</a:t>
            </a:r>
            <a:br>
              <a:rPr lang="ru-RU" sz="5400" b="0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</a:br>
            <a:r>
              <a:rPr lang="ru-RU" sz="5400" b="0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 А я думала, что он ночной сторож, — ответила хозяйка.</a:t>
            </a:r>
            <a:endParaRPr lang="ru-RU" sz="138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0C730-02C9-7F16-C8F3-047F1958E45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418320197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7363" y="1541417"/>
            <a:ext cx="9817688" cy="460903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Сторож поймал мальчишку, который воровал яблоки.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Негодник! — закричал он. — Я сейчас научу тебя, как воровать.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Ну, слава богу, а то меня уже третий раз ловят...</a:t>
            </a:r>
          </a:p>
          <a:p>
            <a:pPr>
              <a:lnSpc>
                <a:spcPct val="120000"/>
              </a:lnSpc>
            </a:pPr>
            <a:endParaRPr lang="ru-RU" sz="48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0C730-02C9-7F16-C8F3-047F1958E45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44507654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770" y="1423851"/>
            <a:ext cx="11053355" cy="4467498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ПРЕДВИДЕНИЕ</a:t>
            </a:r>
          </a:p>
          <a:p>
            <a:pPr marR="0"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Мне кажется, что мой муж пролежит в больнице довольно долго.</a:t>
            </a:r>
          </a:p>
          <a:p>
            <a:pPr marR="0"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Ты говорила с его врачом?</a:t>
            </a:r>
          </a:p>
          <a:p>
            <a:pPr marR="0"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Нет, я видела медсестру, которая за ним ухаживает.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0C730-02C9-7F16-C8F3-047F1958E45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46073456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874" y="1073392"/>
            <a:ext cx="11482252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НАХОДКА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Ты помнишь, полгода назад у меня пропали часы?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Помню.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Ну так вот, сегодня я осматривал карманы пальто, которое носил в то время, и, как ты думаешь, что нахожу там?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Часы?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Нет, ту дырку, из которой они, наверное, выпали!</a:t>
            </a:r>
            <a:endParaRPr lang="ru-RU" sz="48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0C730-02C9-7F16-C8F3-047F1958E45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98103114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7363" y="1452215"/>
            <a:ext cx="10078947" cy="4817957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СОВПАДЕНИЕ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Вы же говорили мне, что черепахи живут триста лет! А моя сдохла в тот же день, когда я её купил у вас!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Это действительно неудача. Видно, ей как раз исполнилось триста лет.</a:t>
            </a:r>
          </a:p>
          <a:p>
            <a:pPr>
              <a:lnSpc>
                <a:spcPct val="120000"/>
              </a:lnSpc>
            </a:pPr>
            <a:endParaRPr lang="ru-RU" sz="48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0C730-02C9-7F16-C8F3-047F1958E45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07197612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7363" y="1149531"/>
            <a:ext cx="10078947" cy="5120641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ru-RU" sz="48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0C730-02C9-7F16-C8F3-047F1958E45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85F6A0-3DDC-B291-7D33-6A8691B50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430" y="955826"/>
            <a:ext cx="10997330" cy="551028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272BFB2-6189-DA4B-9666-23C88A5EF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1163" y="587828"/>
            <a:ext cx="3403540" cy="3383281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D5233B71-2BD5-2C3A-674F-0CEF1F9800C4}"/>
              </a:ext>
            </a:extLst>
          </p:cNvPr>
          <p:cNvSpPr/>
          <p:nvPr/>
        </p:nvSpPr>
        <p:spPr>
          <a:xfrm>
            <a:off x="9784081" y="6112299"/>
            <a:ext cx="914400" cy="48556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6E114C5-3F2A-60B6-7D4C-5EE30D8AA7F8}"/>
              </a:ext>
            </a:extLst>
          </p:cNvPr>
          <p:cNvCxnSpPr/>
          <p:nvPr/>
        </p:nvCxnSpPr>
        <p:spPr>
          <a:xfrm>
            <a:off x="5630091" y="6463877"/>
            <a:ext cx="231212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37556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93FF23-4569-7C64-7E2A-122216832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583215-B2E5-1892-98A2-23CD273BF4BB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20 </a:t>
            </a:r>
            <a:r>
              <a:rPr lang="ru-RU" sz="4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мая </a:t>
            </a: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355B82-0AE7-E149-2959-79E6F4AC15C2}"/>
              </a:ext>
            </a:extLst>
          </p:cNvPr>
          <p:cNvSpPr txBox="1"/>
          <p:nvPr/>
        </p:nvSpPr>
        <p:spPr>
          <a:xfrm>
            <a:off x="271293" y="1957396"/>
            <a:ext cx="11804423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lvl="0" indent="-9144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4800" i="1" dirty="0">
                <a:solidFill>
                  <a:prstClr val="black"/>
                </a:solidFill>
                <a:latin typeface="Calibri" panose="020F0502020204030204"/>
              </a:rPr>
              <a:t>Тест по теме</a:t>
            </a:r>
            <a:br>
              <a:rPr lang="ru-RU" sz="4800" i="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4800" i="1" dirty="0">
                <a:solidFill>
                  <a:prstClr val="black"/>
                </a:solidFill>
                <a:latin typeface="Calibri" panose="020F0502020204030204"/>
              </a:rPr>
              <a:t>«Определения в сложном предложении».</a:t>
            </a:r>
          </a:p>
          <a:p>
            <a:pPr marL="914400" marR="0" lvl="0" indent="-9144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endParaRPr lang="ru-RU" sz="4800" i="1" dirty="0">
              <a:solidFill>
                <a:prstClr val="black"/>
              </a:solidFill>
              <a:latin typeface="Calibri" panose="020F0502020204030204"/>
            </a:endParaRPr>
          </a:p>
          <a:p>
            <a:pPr marL="914400" marR="0" lvl="0" indent="-9144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4800" i="1" dirty="0">
                <a:solidFill>
                  <a:prstClr val="black"/>
                </a:solidFill>
                <a:latin typeface="Calibri" panose="020F0502020204030204"/>
              </a:rPr>
              <a:t>Повторить чтение стихотворения к экзамену.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32622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297617"/>
            <a:ext cx="9360023" cy="521859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rgbClr val="002060"/>
                </a:solidFill>
              </a:rPr>
              <a:t>Тест «Сложное определительное»</a:t>
            </a:r>
          </a:p>
          <a:p>
            <a:br>
              <a:rPr lang="ru-RU" sz="4000" b="0" i="0" dirty="0">
                <a:solidFill>
                  <a:srgbClr val="76838F"/>
                </a:solidFill>
                <a:effectLst/>
                <a:latin typeface="Roboto" panose="02000000000000000000" pitchFamily="2" charset="0"/>
              </a:rPr>
            </a:br>
            <a:r>
              <a:rPr lang="ru-RU" sz="3600" b="0" i="0" u="none" strike="noStrike" dirty="0">
                <a:solidFill>
                  <a:srgbClr val="3E8EF7"/>
                </a:solidFill>
                <a:effectLst/>
                <a:latin typeface="Roboto" panose="02000000000000000000" pitchFamily="2" charset="0"/>
                <a:hlinkClick r:id="rId2"/>
              </a:rPr>
              <a:t>https://onlinetestpad.com/cgvckg6n6bxdu</a:t>
            </a:r>
            <a:endParaRPr lang="ru-RU" sz="3600" b="0" i="0" dirty="0">
              <a:solidFill>
                <a:srgbClr val="76838F"/>
              </a:solidFill>
              <a:effectLst/>
              <a:latin typeface="Roboto" panose="02000000000000000000" pitchFamily="2" charset="0"/>
            </a:endParaRPr>
          </a:p>
          <a:p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341791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0477626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16353</TotalTime>
  <Words>11950</Words>
  <Application>Microsoft Office PowerPoint</Application>
  <PresentationFormat>Широкоэкранный</PresentationFormat>
  <Paragraphs>1074</Paragraphs>
  <Slides>123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123</vt:i4>
      </vt:variant>
    </vt:vector>
  </HeadingPairs>
  <TitlesOfParts>
    <vt:vector size="133" baseType="lpstr">
      <vt:lpstr>Batang</vt:lpstr>
      <vt:lpstr>Arial</vt:lpstr>
      <vt:lpstr>Book Antiqua</vt:lpstr>
      <vt:lpstr>Calibri</vt:lpstr>
      <vt:lpstr>Calibri Light</vt:lpstr>
      <vt:lpstr>Garamond</vt:lpstr>
      <vt:lpstr>Georgia</vt:lpstr>
      <vt:lpstr>Roboto</vt:lpstr>
      <vt:lpstr>Times New Roman</vt:lpstr>
      <vt:lpstr>Тема Office</vt:lpstr>
      <vt:lpstr>1 курс (психологи 24 г/п)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285</cp:revision>
  <dcterms:created xsi:type="dcterms:W3CDTF">2024-09-01T20:30:35Z</dcterms:created>
  <dcterms:modified xsi:type="dcterms:W3CDTF">2025-05-15T17:09:58Z</dcterms:modified>
</cp:coreProperties>
</file>