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3"/>
  </p:notesMasterIdLst>
  <p:sldIdLst>
    <p:sldId id="256" r:id="rId2"/>
    <p:sldId id="1944" r:id="rId3"/>
    <p:sldId id="1338" r:id="rId4"/>
    <p:sldId id="1339" r:id="rId5"/>
    <p:sldId id="1945" r:id="rId6"/>
    <p:sldId id="1356" r:id="rId7"/>
    <p:sldId id="912" r:id="rId8"/>
    <p:sldId id="913" r:id="rId9"/>
    <p:sldId id="914" r:id="rId10"/>
    <p:sldId id="915" r:id="rId11"/>
    <p:sldId id="916" r:id="rId12"/>
    <p:sldId id="917" r:id="rId13"/>
    <p:sldId id="918" r:id="rId14"/>
    <p:sldId id="919" r:id="rId15"/>
    <p:sldId id="920" r:id="rId16"/>
    <p:sldId id="921" r:id="rId17"/>
    <p:sldId id="928" r:id="rId18"/>
    <p:sldId id="911" r:id="rId19"/>
    <p:sldId id="923" r:id="rId20"/>
    <p:sldId id="924" r:id="rId21"/>
    <p:sldId id="925" r:id="rId22"/>
    <p:sldId id="926" r:id="rId23"/>
    <p:sldId id="927" r:id="rId24"/>
    <p:sldId id="929" r:id="rId25"/>
    <p:sldId id="930" r:id="rId26"/>
    <p:sldId id="931" r:id="rId27"/>
    <p:sldId id="932" r:id="rId28"/>
    <p:sldId id="462" r:id="rId29"/>
    <p:sldId id="1357" r:id="rId30"/>
    <p:sldId id="1358" r:id="rId31"/>
    <p:sldId id="1359" r:id="rId32"/>
    <p:sldId id="1360" r:id="rId33"/>
    <p:sldId id="1361" r:id="rId34"/>
    <p:sldId id="1362" r:id="rId35"/>
    <p:sldId id="1363" r:id="rId36"/>
    <p:sldId id="946" r:id="rId37"/>
    <p:sldId id="947" r:id="rId38"/>
    <p:sldId id="948" r:id="rId39"/>
    <p:sldId id="949" r:id="rId40"/>
    <p:sldId id="950" r:id="rId41"/>
    <p:sldId id="951" r:id="rId42"/>
    <p:sldId id="952" r:id="rId43"/>
    <p:sldId id="1009" r:id="rId44"/>
    <p:sldId id="1393" r:id="rId45"/>
    <p:sldId id="1394" r:id="rId46"/>
    <p:sldId id="1395" r:id="rId47"/>
    <p:sldId id="1396" r:id="rId48"/>
    <p:sldId id="1397" r:id="rId49"/>
    <p:sldId id="1398" r:id="rId50"/>
    <p:sldId id="1399" r:id="rId51"/>
    <p:sldId id="1400" r:id="rId52"/>
    <p:sldId id="1401" r:id="rId53"/>
    <p:sldId id="1402" r:id="rId54"/>
    <p:sldId id="1403" r:id="rId55"/>
    <p:sldId id="1404" r:id="rId56"/>
    <p:sldId id="1405" r:id="rId57"/>
    <p:sldId id="1406" r:id="rId58"/>
    <p:sldId id="1010" r:id="rId59"/>
    <p:sldId id="1407" r:id="rId60"/>
    <p:sldId id="1408" r:id="rId61"/>
    <p:sldId id="1409" r:id="rId62"/>
    <p:sldId id="1410" r:id="rId63"/>
    <p:sldId id="1411" r:id="rId64"/>
    <p:sldId id="1412" r:id="rId65"/>
    <p:sldId id="1413" r:id="rId66"/>
    <p:sldId id="1414" r:id="rId67"/>
    <p:sldId id="1415" r:id="rId68"/>
    <p:sldId id="1416" r:id="rId69"/>
    <p:sldId id="1014" r:id="rId70"/>
    <p:sldId id="1417" r:id="rId71"/>
    <p:sldId id="1015" r:id="rId72"/>
    <p:sldId id="1418" r:id="rId73"/>
    <p:sldId id="1072" r:id="rId74"/>
    <p:sldId id="1073" r:id="rId75"/>
    <p:sldId id="1074" r:id="rId76"/>
    <p:sldId id="1075" r:id="rId77"/>
    <p:sldId id="1076" r:id="rId78"/>
    <p:sldId id="1077" r:id="rId79"/>
    <p:sldId id="1078" r:id="rId80"/>
    <p:sldId id="1079" r:id="rId81"/>
    <p:sldId id="1080" r:id="rId82"/>
    <p:sldId id="1081" r:id="rId83"/>
    <p:sldId id="1082" r:id="rId84"/>
    <p:sldId id="1083" r:id="rId85"/>
    <p:sldId id="1452" r:id="rId86"/>
    <p:sldId id="1453" r:id="rId87"/>
    <p:sldId id="1454" r:id="rId88"/>
    <p:sldId id="1455" r:id="rId89"/>
    <p:sldId id="1456" r:id="rId90"/>
    <p:sldId id="1457" r:id="rId91"/>
    <p:sldId id="1943" r:id="rId9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33"/>
    <a:srgbClr val="A6A6A6"/>
    <a:srgbClr val="749BFC"/>
    <a:srgbClr val="B4A3E5"/>
    <a:srgbClr val="7F7F7F"/>
    <a:srgbClr val="BFCFEA"/>
    <a:srgbClr val="D6E7AE"/>
    <a:srgbClr val="C8F8F3"/>
    <a:srgbClr val="DAEAB1"/>
    <a:srgbClr val="CAE1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81" autoAdjust="0"/>
    <p:restoredTop sz="94660"/>
  </p:normalViewPr>
  <p:slideViewPr>
    <p:cSldViewPr snapToGrid="0">
      <p:cViewPr varScale="1">
        <p:scale>
          <a:sx n="81" d="100"/>
          <a:sy n="81" d="100"/>
        </p:scale>
        <p:origin x="806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viewProps" Target="view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E5BCA-37AC-4F27-930D-B307CF7C44B3}" type="datetimeFigureOut">
              <a:rPr lang="ru-RU" smtClean="0"/>
              <a:t>08.04.2025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B24413-A10B-4854-B6C7-3EE4ACCA9E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106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08.04.2025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08.04.2025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08.04.2025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08.04.2025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08.04.2025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08.04.2025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08.04.2025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08.04.2025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08.04.2025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08.04.2025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08.04.2025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08.04.2025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287" y="0"/>
            <a:ext cx="12028151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1 курс (психологи 24 г/п)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2918013" y="923582"/>
            <a:ext cx="8456570" cy="584775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8 апреля 2025 года, 18:00—21:00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9308EB89-BDFF-D1AD-896B-47355613C0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5383735"/>
              </p:ext>
            </p:extLst>
          </p:nvPr>
        </p:nvGraphicFramePr>
        <p:xfrm>
          <a:off x="70669" y="1691797"/>
          <a:ext cx="12050661" cy="5037454"/>
        </p:xfrm>
        <a:graphic>
          <a:graphicData uri="http://schemas.openxmlformats.org/drawingml/2006/table">
            <a:tbl>
              <a:tblPr firstRow="1" firstCol="1" bandRow="1"/>
              <a:tblGrid>
                <a:gridCol w="497163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873527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230820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301840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694870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768200">
                  <a:extLst>
                    <a:ext uri="{9D8B030D-6E8A-4147-A177-3AD203B41FA5}">
                      <a16:colId xmlns:a16="http://schemas.microsoft.com/office/drawing/2014/main" val="1225325674"/>
                    </a:ext>
                  </a:extLst>
                </a:gridCol>
                <a:gridCol w="239842">
                  <a:extLst>
                    <a:ext uri="{9D8B030D-6E8A-4147-A177-3AD203B41FA5}">
                      <a16:colId xmlns:a16="http://schemas.microsoft.com/office/drawing/2014/main" val="357386956"/>
                    </a:ext>
                  </a:extLst>
                </a:gridCol>
                <a:gridCol w="690936">
                  <a:extLst>
                    <a:ext uri="{9D8B030D-6E8A-4147-A177-3AD203B41FA5}">
                      <a16:colId xmlns:a16="http://schemas.microsoft.com/office/drawing/2014/main" val="2947973751"/>
                    </a:ext>
                  </a:extLst>
                </a:gridCol>
                <a:gridCol w="685461">
                  <a:extLst>
                    <a:ext uri="{9D8B030D-6E8A-4147-A177-3AD203B41FA5}">
                      <a16:colId xmlns:a16="http://schemas.microsoft.com/office/drawing/2014/main" val="2255637695"/>
                    </a:ext>
                  </a:extLst>
                </a:gridCol>
                <a:gridCol w="842772">
                  <a:extLst>
                    <a:ext uri="{9D8B030D-6E8A-4147-A177-3AD203B41FA5}">
                      <a16:colId xmlns:a16="http://schemas.microsoft.com/office/drawing/2014/main" val="727375245"/>
                    </a:ext>
                  </a:extLst>
                </a:gridCol>
                <a:gridCol w="789803">
                  <a:extLst>
                    <a:ext uri="{9D8B030D-6E8A-4147-A177-3AD203B41FA5}">
                      <a16:colId xmlns:a16="http://schemas.microsoft.com/office/drawing/2014/main" val="3175951156"/>
                    </a:ext>
                  </a:extLst>
                </a:gridCol>
                <a:gridCol w="762358">
                  <a:extLst>
                    <a:ext uri="{9D8B030D-6E8A-4147-A177-3AD203B41FA5}">
                      <a16:colId xmlns:a16="http://schemas.microsoft.com/office/drawing/2014/main" val="4111454704"/>
                    </a:ext>
                  </a:extLst>
                </a:gridCol>
                <a:gridCol w="695739">
                  <a:extLst>
                    <a:ext uri="{9D8B030D-6E8A-4147-A177-3AD203B41FA5}">
                      <a16:colId xmlns:a16="http://schemas.microsoft.com/office/drawing/2014/main" val="1064473238"/>
                    </a:ext>
                  </a:extLst>
                </a:gridCol>
                <a:gridCol w="516835">
                  <a:extLst>
                    <a:ext uri="{9D8B030D-6E8A-4147-A177-3AD203B41FA5}">
                      <a16:colId xmlns:a16="http://schemas.microsoft.com/office/drawing/2014/main" val="3749984898"/>
                    </a:ext>
                  </a:extLst>
                </a:gridCol>
                <a:gridCol w="815008">
                  <a:extLst>
                    <a:ext uri="{9D8B030D-6E8A-4147-A177-3AD203B41FA5}">
                      <a16:colId xmlns:a16="http://schemas.microsoft.com/office/drawing/2014/main" val="524900578"/>
                    </a:ext>
                  </a:extLst>
                </a:gridCol>
                <a:gridCol w="402689">
                  <a:extLst>
                    <a:ext uri="{9D8B030D-6E8A-4147-A177-3AD203B41FA5}">
                      <a16:colId xmlns:a16="http://schemas.microsoft.com/office/drawing/2014/main" val="661995469"/>
                    </a:ext>
                  </a:extLst>
                </a:gridCol>
                <a:gridCol w="331335">
                  <a:extLst>
                    <a:ext uri="{9D8B030D-6E8A-4147-A177-3AD203B41FA5}">
                      <a16:colId xmlns:a16="http://schemas.microsoft.com/office/drawing/2014/main" val="541403750"/>
                    </a:ext>
                  </a:extLst>
                </a:gridCol>
                <a:gridCol w="448153">
                  <a:extLst>
                    <a:ext uri="{9D8B030D-6E8A-4147-A177-3AD203B41FA5}">
                      <a16:colId xmlns:a16="http://schemas.microsoft.com/office/drawing/2014/main" val="601903286"/>
                    </a:ext>
                  </a:extLst>
                </a:gridCol>
                <a:gridCol w="463310">
                  <a:extLst>
                    <a:ext uri="{9D8B030D-6E8A-4147-A177-3AD203B41FA5}">
                      <a16:colId xmlns:a16="http://schemas.microsoft.com/office/drawing/2014/main" val="682348760"/>
                    </a:ext>
                  </a:extLst>
                </a:gridCol>
              </a:tblGrid>
              <a:tr h="520609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Тютчев Вес</a:t>
                      </a:r>
                      <a:r>
                        <a:rPr lang="en-US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Тютчев Вес гроза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ДЗ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8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УРОК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Ай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Цзяин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2 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++</a:t>
                      </a: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113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++\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rgbClr val="660033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Сяни </a:t>
                      </a:r>
                      <a:endParaRPr lang="ru-RU" sz="2000" i="0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7  *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7 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++</a:t>
                      </a: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714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+\+ -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rgbClr val="660033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Цзасян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6 *\\\\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6 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++</a:t>
                      </a: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29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\\+\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rgbClr val="660033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Мяохао</a:t>
                      </a:r>
                      <a:endParaRPr lang="ru-RU" sz="2000" i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8 *\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8 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#\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++</a:t>
                      </a: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612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++\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- +++\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rgbClr val="660033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Тяньхао</a:t>
                      </a:r>
                      <a:endParaRPr lang="ru-RU" sz="2000" i="0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rgbClr val="660033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Чуньлэй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4  \\\\\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+1 \\\  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+\+</a:t>
                      </a: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31619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++ - \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+ -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rgbClr val="660033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64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Сунь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Миньцзе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5  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\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\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5 *\\\\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+\+</a:t>
                      </a: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51017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rgbClr val="660033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Сян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Цзятао</a:t>
                      </a:r>
                      <a:endParaRPr lang="ru-RU" sz="2000" i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1    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3 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+\-+</a:t>
                      </a: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8151820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++++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rgbClr val="660033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86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Чуж</a:t>
                      </a:r>
                      <a:r>
                        <a:rPr lang="ru-RU" sz="2000" i="0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ru-RU" sz="2000" i="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kern="1200" noProof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3  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+2 *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++</a:t>
                      </a: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411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\++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+\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rgbClr val="660033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83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2000" i="0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Эньцун</a:t>
                      </a:r>
                      <a:endParaRPr lang="ru-RU" sz="2000" i="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kern="1200" noProof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rgbClr val="660033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67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5535585"/>
                  </a:ext>
                </a:extLst>
              </a:tr>
              <a:tr h="194477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9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Баиньцайцыкэ</a:t>
                      </a:r>
                      <a:r>
                        <a:rPr lang="ru-RU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19785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Цзэци</a:t>
                      </a: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2099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9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Жуань</a:t>
                      </a:r>
                      <a:r>
                        <a:rPr lang="ru-RU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Люин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7556778D-BCED-A3D6-1F3A-C70A92D1F95B}"/>
              </a:ext>
            </a:extLst>
          </p:cNvPr>
          <p:cNvSpPr txBox="1"/>
          <p:nvPr/>
        </p:nvSpPr>
        <p:spPr>
          <a:xfrm>
            <a:off x="0" y="740142"/>
            <a:ext cx="28150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Не забывайте записать своё </a:t>
            </a:r>
            <a:r>
              <a:rPr lang="ru-RU" sz="2000" b="1" dirty="0"/>
              <a:t>имя</a:t>
            </a:r>
            <a:r>
              <a:rPr lang="ru-RU" sz="2000" dirty="0"/>
              <a:t>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русскими</a:t>
            </a:r>
            <a:r>
              <a:rPr lang="ru-RU" sz="2000" dirty="0"/>
              <a:t> буквами!</a:t>
            </a:r>
          </a:p>
        </p:txBody>
      </p:sp>
    </p:spTree>
    <p:extLst>
      <p:ext uri="{BB962C8B-B14F-4D97-AF65-F5344CB8AC3E}">
        <p14:creationId xmlns:p14="http://schemas.microsoft.com/office/powerpoint/2010/main" val="594847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603674-1164-A4B8-F4E5-5B00C1912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22EADEC6-1C73-8550-AA40-247D2AF9B7FA}"/>
              </a:ext>
            </a:extLst>
          </p:cNvPr>
          <p:cNvSpPr txBox="1">
            <a:spLocks/>
          </p:cNvSpPr>
          <p:nvPr/>
        </p:nvSpPr>
        <p:spPr>
          <a:xfrm>
            <a:off x="116284" y="199002"/>
            <a:ext cx="11959432" cy="757098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8 апреля 2025 г.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43882F-43B0-89F4-26B8-AAAA0612051E}"/>
              </a:ext>
            </a:extLst>
          </p:cNvPr>
          <p:cNvSpPr txBox="1"/>
          <p:nvPr/>
        </p:nvSpPr>
        <p:spPr>
          <a:xfrm>
            <a:off x="260350" y="1343024"/>
            <a:ext cx="11726863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Стихотворения Тютчева читать и  учить наизусть.</a:t>
            </a:r>
          </a:p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kumimoji="0" lang="ru-RU" sz="4000" b="0" i="1" u="none" strike="noStrike" kern="1200" cap="none" spc="0" normalizeH="0" baseline="0" noProof="0" dirty="0">
              <a:ln>
                <a:noFill/>
              </a:ln>
              <a:solidFill>
                <a:srgbClr val="749BF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F56DC94B-D7F3-4125-D58E-78AA6F0263F0}"/>
              </a:ext>
            </a:extLst>
          </p:cNvPr>
          <p:cNvSpPr txBox="1">
            <a:spLocks/>
          </p:cNvSpPr>
          <p:nvPr/>
        </p:nvSpPr>
        <p:spPr>
          <a:xfrm>
            <a:off x="846845" y="2265715"/>
            <a:ext cx="11084805" cy="4161410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Составить словосочетания из данных слов.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: балет, Пётр Ильич Чайковский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балет Петра Ильича Чайковского.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BC709047-62D6-8825-09D5-D824CD16E179}"/>
              </a:ext>
            </a:extLst>
          </p:cNvPr>
          <p:cNvSpPr txBox="1">
            <a:spLocks/>
          </p:cNvSpPr>
          <p:nvPr/>
        </p:nvSpPr>
        <p:spPr>
          <a:xfrm>
            <a:off x="446192" y="3330386"/>
            <a:ext cx="11745808" cy="3527614"/>
          </a:xfrm>
          <a:prstGeom prst="rect">
            <a:avLst/>
          </a:prstGeom>
          <a:noFill/>
        </p:spPr>
        <p:txBody>
          <a:bodyPr vert="horz" lIns="91440" tIns="45720" rIns="91440" bIns="45720" numCol="2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фильм, известный итальянский режиссёр;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музей, история, город;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ящик, письменный стол;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ощущение, беспокойство;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период, летние каникулы;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эпоха, великие географические открытия;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здание, городской суд;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открытие, Российская академия, науки;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звуки, рояль и скрипка;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министр, высшее образование;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роман, Достоевский;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кабинет, университетский центр, русский язык;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история, культура, народы, Юго-Восточная Азия;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студент, первый курс, факультет, восточные языки, 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                                                   Петербургский университет;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высота, волны — 15 метр;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план, экономическое развитие, регион, Дальний Восток;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конференция, память, академик Сахаров;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решение, сложные политические и экономические 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                                                            проблемы;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регион, летние тайфуны и ураганы;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радость, выполненная работа.</a:t>
            </a:r>
          </a:p>
        </p:txBody>
      </p:sp>
    </p:spTree>
    <p:extLst>
      <p:ext uri="{BB962C8B-B14F-4D97-AF65-F5344CB8AC3E}">
        <p14:creationId xmlns:p14="http://schemas.microsoft.com/office/powerpoint/2010/main" val="1828693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807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4272F9BD-D0E3-4CBA-B29D-BC3E1A5BF9AF}"/>
              </a:ext>
            </a:extLst>
          </p:cNvPr>
          <p:cNvGraphicFramePr>
            <a:graphicFrameLocks noGrp="1"/>
          </p:cNvGraphicFramePr>
          <p:nvPr/>
        </p:nvGraphicFramePr>
        <p:xfrm>
          <a:off x="22800" y="5165382"/>
          <a:ext cx="2930548" cy="1554480"/>
        </p:xfrm>
        <a:graphic>
          <a:graphicData uri="http://schemas.openxmlformats.org/drawingml/2006/table">
            <a:tbl>
              <a:tblPr/>
              <a:tblGrid>
                <a:gridCol w="2930548">
                  <a:extLst>
                    <a:ext uri="{9D8B030D-6E8A-4147-A177-3AD203B41FA5}">
                      <a16:colId xmlns:a16="http://schemas.microsoft.com/office/drawing/2014/main" val="502257329"/>
                    </a:ext>
                  </a:extLst>
                </a:gridCol>
              </a:tblGrid>
              <a:tr h="1549295">
                <a:tc>
                  <a:txBody>
                    <a:bodyPr/>
                    <a:lstStyle/>
                    <a:p>
                      <a:pPr algn="ctr"/>
                      <a:r>
                        <a:rPr lang="ru-RU" sz="32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Фёдор</a:t>
                      </a:r>
                      <a:br>
                        <a:rPr lang="ru-RU" sz="32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32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Ива́нович</a:t>
                      </a:r>
                      <a:br>
                        <a:rPr lang="ru-RU" sz="3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32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Тю́тчев</a:t>
                      </a:r>
                      <a:endParaRPr lang="ru-RU" sz="5400" b="1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0690251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84D9F713-62C8-4B74-B723-50A9E15D0630}"/>
              </a:ext>
            </a:extLst>
          </p:cNvPr>
          <p:cNvSpPr txBox="1"/>
          <p:nvPr/>
        </p:nvSpPr>
        <p:spPr>
          <a:xfrm>
            <a:off x="3639328" y="1147206"/>
            <a:ext cx="3212577" cy="5710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Весенние воды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Ещё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снег,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уж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дят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брег,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бле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глася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во все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молодо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весны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гонцы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вперёд».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идёт, весна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идёт!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тёплых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йских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дней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тлый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хорово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Толпи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 ней!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3941324-7ABC-4F94-B910-DB90DBA8873B}"/>
              </a:ext>
            </a:extLst>
          </p:cNvPr>
          <p:cNvSpPr txBox="1"/>
          <p:nvPr/>
        </p:nvSpPr>
        <p:spPr>
          <a:xfrm>
            <a:off x="7661307" y="1074197"/>
            <a:ext cx="3840886" cy="5772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Весенняя гроза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Люблю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грозу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нача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Когда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весе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нний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рвый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гром,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Как бы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резвя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игра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Грохо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голубо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Гремя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раска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молоды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Вот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ждик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бры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знул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Пови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дождевы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лнце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золоти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горы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бежи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пото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 лесу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не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лкнет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пти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чий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гам,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 гам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лесно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и шум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наго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—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Всё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вто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село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грома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4C59793-5920-457D-B5C8-5D558DF356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59" y="1556423"/>
            <a:ext cx="2696789" cy="3451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9604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B64BC5-DC88-4934-B5B5-905F3FD4BA88}"/>
              </a:ext>
            </a:extLst>
          </p:cNvPr>
          <p:cNvSpPr txBox="1"/>
          <p:nvPr/>
        </p:nvSpPr>
        <p:spPr>
          <a:xfrm>
            <a:off x="975360" y="674400"/>
            <a:ext cx="10190480" cy="550920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Выражение</a:t>
            </a: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8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определительных</a:t>
            </a: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отношений</a:t>
            </a:r>
            <a:b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</a:b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в простом и сложном предложениях</a:t>
            </a:r>
            <a:endParaRPr kumimoji="0" lang="ru-RU" sz="7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4156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608DED-31A1-5FAD-B334-BE8854D4D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55F627A-10C0-49C7-2F8A-69F09BD2C635}"/>
              </a:ext>
            </a:extLst>
          </p:cNvPr>
          <p:cNvSpPr txBox="1">
            <a:spLocks/>
          </p:cNvSpPr>
          <p:nvPr/>
        </p:nvSpPr>
        <p:spPr>
          <a:xfrm>
            <a:off x="116284" y="199002"/>
            <a:ext cx="11959432" cy="757098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8/10 апреля 2025 г.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903C6A-3C07-C76C-11FE-C77A6B9A234D}"/>
              </a:ext>
            </a:extLst>
          </p:cNvPr>
          <p:cNvSpPr txBox="1"/>
          <p:nvPr/>
        </p:nvSpPr>
        <p:spPr>
          <a:xfrm>
            <a:off x="260350" y="1343024"/>
            <a:ext cx="11726863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Стихотворения Тютчева читать и  учить наизусть.</a:t>
            </a:r>
          </a:p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endParaRPr kumimoji="0" lang="ru-RU" sz="4000" b="0" i="1" u="none" strike="noStrike" kern="1200" cap="none" spc="0" normalizeH="0" baseline="0" noProof="0" dirty="0">
              <a:ln>
                <a:noFill/>
              </a:ln>
              <a:solidFill>
                <a:srgbClr val="749BF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E32CC6D2-A3BC-DF19-A218-010F36210E23}"/>
              </a:ext>
            </a:extLst>
          </p:cNvPr>
          <p:cNvSpPr txBox="1">
            <a:spLocks/>
          </p:cNvSpPr>
          <p:nvPr/>
        </p:nvSpPr>
        <p:spPr>
          <a:xfrm>
            <a:off x="846845" y="2265715"/>
            <a:ext cx="11084805" cy="4161410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Составить словосочетания из данных слов.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: балет, Пётр Ильич Чайковский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балет Петра Ильича Чайковского.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1D764FC4-B0C5-8709-F0F6-70C0FC1337EF}"/>
              </a:ext>
            </a:extLst>
          </p:cNvPr>
          <p:cNvSpPr txBox="1">
            <a:spLocks/>
          </p:cNvSpPr>
          <p:nvPr/>
        </p:nvSpPr>
        <p:spPr>
          <a:xfrm>
            <a:off x="446192" y="3330386"/>
            <a:ext cx="11745808" cy="3527614"/>
          </a:xfrm>
          <a:prstGeom prst="rect">
            <a:avLst/>
          </a:prstGeom>
          <a:noFill/>
        </p:spPr>
        <p:txBody>
          <a:bodyPr vert="horz" lIns="91440" tIns="45720" rIns="91440" bIns="45720" numCol="2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фильм, известный итальянский режиссёр;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музей, история, город;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ящик, письменный стол;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ощущение, беспокойство;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период, летние каникулы;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эпоха, великие географические открытия;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здание, городской суд;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открытие, Российская академия, науки;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звуки, рояль и скрипка;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министр, высшее образование;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роман, Достоевский;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кабинет, университетский центр, русский язык;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история, культура, народы, Юго-Восточная Азия;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студент, первый курс, факультет, восточные языки</a:t>
            </a:r>
            <a:r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, </a:t>
            </a:r>
            <a:br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                                                   Петербургский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университет;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высота, волны — 15 метр;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план, экономическое развитие, регион, Дальний Восток;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конференция, память, академик Сахаров;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решение, сложные политические и экономические 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                                                            проблемы;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регион, летние тайфуны и ураганы;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радость, выполненная работа.</a:t>
            </a:r>
          </a:p>
        </p:txBody>
      </p:sp>
    </p:spTree>
    <p:extLst>
      <p:ext uri="{BB962C8B-B14F-4D97-AF65-F5344CB8AC3E}">
        <p14:creationId xmlns:p14="http://schemas.microsoft.com/office/powerpoint/2010/main" val="15163513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Составить сочетания с несогласованными определениями.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044786" cy="4808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фильм, известный итальянский режиссёр;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музей, история, город;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ящик, письменный стол;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ощущение, беспокойство;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период, летние каникулы;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эпоха, великие географические открытия;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здание, городской суд;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открытие, Российская академия, науки;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звуки, рояль и скрипка;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министр, высшее образование;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роман, Достоевский;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84453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Составить сочетания с несогласованными определениями.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192000" cy="4808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фильм, известный итальянский режиссёр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фильм известного итальянского режиссёра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музей, история, город;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ящик, письменный стол;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ощущение, беспокойство;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период, летние каникулы;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эпоха, великие географические открытия;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здание, городской суд;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открытие, Российская академия, науки;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звуки, рояль и скрипка;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министр, высшее образование;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роман, Достоевский;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38178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Составить сочетания с несогласованными определениями.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192000" cy="4808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фильм, известный итальянский режиссёр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фильм известного итальянского режиссёра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музей, история, город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музей истории города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ящик, письменный стол;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ощущение, беспокойство;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период, летние каникулы;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эпоха, великие географические открытия;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здание, городской суд;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открытие, Российская академия, науки;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звуки, рояль и скрипка;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министр, высшее образование;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роман, Достоевский;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64798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Составить сочетания с несогласованными определениями.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192000" cy="4808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фильм, известный итальянский режиссёр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фильм известного итальянского режиссёра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музей, история, город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музей истории города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ящик, письменный стол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ящик письменного стола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ощущение, беспокойство;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период, летние каникулы;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эпоха, великие географические открытия;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здание, городской суд;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открытие, Российская академия, науки;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звуки, рояль и скрипка;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министр, высшее образование;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роман, Достоевский;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14094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Составить сочетания с несогласованными определениями.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192000" cy="4808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фильм, известный итальянский режиссёр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фильм известного итальянского режиссёра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музей, история, город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музей истории города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ящик, письменный стол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ящик письменного стола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ощущение, беспокойство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ощущение беспокойства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период, летние каникулы;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эпоха, великие географические открытия;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здание, городской суд;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открытие, Российская академия, науки;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звуки, рояль и скрипка;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министр, высшее образование;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роман, Достоевский;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37205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Составить сочетания с несогласованными определениями.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192000" cy="4808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фильм, известный итальянский режиссёр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фильм известного итальянского режиссёра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музей, история, город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музей истории города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ящик, письменный стол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ящик письменного стола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ощущение, беспокойство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ощущение беспокойства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период, летние каникулы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период летних каникул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эпоха, великие географические открытия;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здание, городской суд;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открытие, Российская академия, науки;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звуки, рояль и скрипка;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министр, высшее образование;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роман, Достоевский;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49027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Составить сочетания с несогласованными определениями.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192000" cy="4808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фильм, известный итальянский режиссёр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фильм известного итальянского режиссёра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музей, история, город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музей истории города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ящик, письменный стол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ящик письменного стола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ощущение, беспокойство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ощущение беспокойства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период, летние каникулы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период летних каникул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эпоха, великие географические открытия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эпоха великих географических открытий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здание, городской суд;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открытие, Российская академия, науки;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звуки, рояль и скрипка;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министр, высшее образование;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роман, Достоевский;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67620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Составить сочетания с несогласованными определениями.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192000" cy="4808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фильм, известный итальянский режиссёр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фильм известного итальянского режиссёра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музей, история, город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музей истории города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ящик, письменный стол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ящик письменного стола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ощущение, беспокойство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ощущение беспокойства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период, летние каникулы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период летних каникул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эпоха, великие географические открытия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эпоха великих географических открытий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здание, городской суд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здание городского суда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открытие, Российская академия, науки;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звуки, рояль и скрипка;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министр, высшее образование;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роман, Достоевский;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40523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Составить сочетания с несогласованными определениями.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192000" cy="4808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фильм, известный итальянский режиссёр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фильм известного итальянского режиссёра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музей, история, город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музей истории города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ящик, письменный стол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ящик письменного стола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ощущение, беспокойство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ощущение беспокойства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период, летние каникулы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период летних каникул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эпоха, великие географические открытия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эпоха великих географических открытий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здание, городской суд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здание городского суда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открытие, Российская академия, науки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открытие Российской академии наук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звуки, рояль и скрипка;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министр, высшее образование;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роман, Достоевский;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35194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Составить сочетания с несогласованными определениями.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192000" cy="4808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фильм, известный итальянский режиссёр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фильм известного итальянского режиссёра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музей, история, город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музей истории города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ящик, письменный стол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ящик письменного стола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ощущение, беспокойство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ощущение беспокойства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период, летние каникулы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период летних каникул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эпоха, великие географические открытия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эпоха великих географических открытий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здание, городской суд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здание городского суда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открытие, Российская академия, науки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открытие Российской академии наук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звуки, рояль и скрипка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звуки рояля и скрипки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министр, высшее образование;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роман, Достоевский;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11462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Составить сочетания с несогласованными определениями.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192000" cy="4808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фильм, известный итальянский режиссёр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фильм известного итальянского режиссёра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музей, история, город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музей истории города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ящик, письменный стол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ящик письменного стола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ощущение, беспокойство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ощущение беспокойства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период, летние каникулы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период летних каникул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эпоха, великие географические открытия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эпоха великих географических открытий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здание, городской суд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здание городского суда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открытие, Российская академия, науки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открытие Российской академии наук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звуки, рояль и скрипка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звуки рояля и скрипки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министр, высшее образование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министр высшего образования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роман, Достоевский;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7903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Составить сочетания с несогласованными определениями.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192000" cy="4808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фильм, известный итальянский режиссёр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фильм известного итальянского режиссёра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музей, история, город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музей истории города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ящик, письменный стол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ящик письменного стола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ощущение, беспокойство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ощущение беспокойства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период, летние каникулы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период летних каникул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эпоха, великие географические открытия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эпоха великих географических открытий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здание, городской суд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здание городского суда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открытие, Российская академия, науки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открытие Российской академии наук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звуки, рояль и скрипка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звуки рояля и скрипки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министр, высшее образование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министр высшего образования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роман, Достоевский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роман Достоевского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79148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Составить сочетания с несогласованными определениями.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044786" cy="4018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кабинет, университетский центр, русский язык;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история, культура, народы, Юго-Восточная Азия;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студент, первый курс, факультет, восточные языки, Петербургский университет;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высота, волны — 15 метр;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план, экономическое развитие, регион, Дальний Восток;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конференция, память, академик Сахаров;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решение, сложные политические и экономические проблемы;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регион, летние тайфуны и ураганы;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радость, выполненная работа.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93131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Составить сочетания с несогласованными определениями.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044786" cy="4413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кабинет, университетский центр, русский язык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кабинет университетского центра</a:t>
            </a:r>
          </a:p>
          <a:p>
            <a:pPr marL="0" marR="0" lvl="0" indent="0" algn="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русского языка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история, культура, народы, Юго-Восточная Азия;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студент, первый курс, факультет, восточные языки, Петербургский университет;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высота, волны — 15 метр;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план, экономическое развитие, регион, Дальний Восток;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конференция, память, академик Сахаров;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решение, сложные политические и экономические проблемы;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регион, летние тайфуны и ураганы;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радость, выполненная работа.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27691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Составить сочетания с несогласованными определениями.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044786" cy="4808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кабинет, университетский центр, русский язык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кабинет университетского центра</a:t>
            </a:r>
          </a:p>
          <a:p>
            <a:pPr marL="0" marR="0" lvl="0" indent="0" algn="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русского языка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история, культура, народы, Юго-Восточная Азия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история культуры народов </a:t>
            </a:r>
          </a:p>
          <a:p>
            <a:pPr marL="0" marR="0" lvl="0" indent="0" algn="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Юго-Восточной Азии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студент, первый курс, факультет, восточные языки, Петербургский университет;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высота, волны — 15 метр;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план, экономическое развитие, регион, Дальний Восток;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конференция, память, академик Сахаров;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решение, сложные политические и экономические проблемы;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регион, летние тайфуны и ураганы;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радость, выполненная работа.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19934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Составить сочетания с несогласованными определениями.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044786" cy="5203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кабинет, университетский центр, русский язык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кабинет университетского центра</a:t>
            </a:r>
          </a:p>
          <a:p>
            <a:pPr marL="0" marR="0" lvl="0" indent="0" algn="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русского языка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история, культура, народы, Юго-Восточная Азия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история культуры народов </a:t>
            </a:r>
          </a:p>
          <a:p>
            <a:pPr marL="0" marR="0" lvl="0" indent="0" algn="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Юго-Восточной Азии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студент, первый курс, факультет, восточные языки, Петербургский университет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студент первого курса факультета восточных языков Петербургского университета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высота, волны — 15 метр;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план, экономическое развитие, регион, Дальний Восток;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конференция, память, академик Сахаров;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решение, сложные политические и экономические проблемы;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регион, летние тайфуны и ураганы;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радость, выполненная работа.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951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Составить сочетания с несогласованными определениями.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044786" cy="5203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кабинет, университетский центр, русский язык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кабинет университетского центра</a:t>
            </a:r>
          </a:p>
          <a:p>
            <a:pPr marL="0" marR="0" lvl="0" indent="0" algn="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русского языка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история, культура, народы, Юго-Восточная Азия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история культуры народов </a:t>
            </a:r>
          </a:p>
          <a:p>
            <a:pPr marL="0" marR="0" lvl="0" indent="0" algn="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Юго-Восточной Азии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студент, первый курс, факультет, восточные языки, Петербургский университет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студент первого курса факультета восточных языков Петербургского университета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высота, волны — 15 метр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высота волн пятнадцать метров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план, экономическое развитие, регион, Дальний Восток;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конференция, память, академик Сахаров;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решение, сложные политические и экономические проблемы;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регион, летние тайфуны и ураганы;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радость, выполненная работа.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24118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Составить сочетания с несогласованными определениями.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044786" cy="55989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кабинет, университетский центр, русский язык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кабинет университетского центра</a:t>
            </a:r>
          </a:p>
          <a:p>
            <a:pPr marL="0" marR="0" lvl="0" indent="0" algn="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русского языка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история, культура, народы, Юго-Восточная Азия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история культуры народов </a:t>
            </a:r>
          </a:p>
          <a:p>
            <a:pPr marL="0" marR="0" lvl="0" indent="0" algn="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Юго-Восточной Азии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студент, первый курс, факультет, восточные языки, Петербургский университет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студент первого курса факультета восточных языков Петербургского университета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высота, волны — 15 метр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высота волн пятнадцать метров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план, экономическое развитие, регион, Дальний Восток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план экономического развития </a:t>
            </a:r>
          </a:p>
          <a:p>
            <a:pPr marL="0" marR="0" lvl="0" indent="0" algn="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региона Дальнего Востока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конференция, память, академик Сахаров;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решение, сложные политические и экономические проблемы;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регион, летние тайфуны и ураганы;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радость, выполненная работа.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48478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Составить сочетания с несогласованными определениями.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044786" cy="55989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кабинет, университетский центр, русский язык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кабинет университетского центра</a:t>
            </a:r>
          </a:p>
          <a:p>
            <a:pPr marL="0" marR="0" lvl="0" indent="0" algn="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русского языка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история, культура, народы, Юго-Восточная Азия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история культуры народов </a:t>
            </a:r>
          </a:p>
          <a:p>
            <a:pPr marL="0" marR="0" lvl="0" indent="0" algn="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Юго-Восточной Азии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студент, первый курс, факультет, восточные языки, Петербургский университет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студент первого курса факультета восточных языков Петербургского университета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высота, волны — 15 метр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высота волн пятнадцать метров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план, экономическое развитие, регион, Дальний Восток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план экономического развития </a:t>
            </a:r>
          </a:p>
          <a:p>
            <a:pPr marL="0" marR="0" lvl="0" indent="0" algn="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региона Дальнего Востока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конференция, память, академик Сахаров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конференция памяти академика Сахарова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решение, сложные политические и экономические проблемы;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регион, летние тайфуны и ураганы;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радость, выполненная работа.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53925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Составить сочетания с несогласованными определениями.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044786" cy="599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кабинет, университетский центр, русский язык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кабинет университетского центра</a:t>
            </a:r>
          </a:p>
          <a:p>
            <a:pPr marL="0" marR="0" lvl="0" indent="0" algn="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русского языка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история, культура, народы, Юго-Восточная Азия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история культуры народов </a:t>
            </a:r>
          </a:p>
          <a:p>
            <a:pPr marL="0" marR="0" lvl="0" indent="0" algn="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Юго-Восточной Азии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студент, первый курс, факультет, восточные языки, Петербургский университет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студент первого курса факультета восточных языков Петербургского университета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высота, волны — 15 метр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высота волн пятнадцать метров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план, экономическое развитие, регион, Дальний Восток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план экономического развития </a:t>
            </a:r>
          </a:p>
          <a:p>
            <a:pPr marL="0" marR="0" lvl="0" indent="0" algn="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региона Дальнего Востока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конференция, память, академик Сахаров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конференция памяти академика Сахарова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решение, сложные политические и экономические проблемы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решение сложных</a:t>
            </a:r>
          </a:p>
          <a:p>
            <a:pPr marL="0" marR="0" lvl="0" indent="0" algn="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политических и экономических проблем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регион, летние тайфуны и ураганы;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радость, выполненная работа.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06339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Составить сочетания с несогласованными определениями.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044786" cy="599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кабинет, университетский центр, русский язык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кабинет университетского центра</a:t>
            </a:r>
          </a:p>
          <a:p>
            <a:pPr marL="0" marR="0" lvl="0" indent="0" algn="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русского языка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история, культура, народы, Юго-Восточная Азия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история культуры народов </a:t>
            </a:r>
          </a:p>
          <a:p>
            <a:pPr marL="0" marR="0" lvl="0" indent="0" algn="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Юго-Восточной Азии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студент, первый курс, факультет, восточные языки, Петербургский университет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студент первого курса факультета восточных языков Петербургского университета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высота, волны — 15 метр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высота волн пятнадцать метров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план, экономическое развитие, регион, Дальний Восток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план экономического развития </a:t>
            </a:r>
          </a:p>
          <a:p>
            <a:pPr marL="0" marR="0" lvl="0" indent="0" algn="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региона Дальнего Востока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конференция, память, академик Сахаров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конференция памяти академика Сахарова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решение, сложные политические и экономические проблемы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решение сложных</a:t>
            </a:r>
          </a:p>
          <a:p>
            <a:pPr marL="0" marR="0" lvl="0" indent="0" algn="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политических и экономических проблем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регион, летние тайфуны и ураганы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регион летних тайфунов и ураганов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радость, выполненная работа.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40093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Составить сочетания с несогласованными определениями.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044786" cy="599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кабинет, университетский центр, русский язык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кабинет университетского центра</a:t>
            </a:r>
          </a:p>
          <a:p>
            <a:pPr marL="0" marR="0" lvl="0" indent="0" algn="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русского языка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история, культура, народы, Юго-Восточная Азия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история культуры народов </a:t>
            </a:r>
          </a:p>
          <a:p>
            <a:pPr marL="0" marR="0" lvl="0" indent="0" algn="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Юго-Восточной Азии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студент, первый курс, факультет, восточные языки, Петербургский университет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студент первого курса факультета восточных языков Петербургского университета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высота, волны — 15 метр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высота волн пятнадцать метров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план, экономическое развитие, регион, Дальний Восток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план экономического развития </a:t>
            </a:r>
          </a:p>
          <a:p>
            <a:pPr marL="0" marR="0" lvl="0" indent="0" algn="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региона Дальнего Востока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конференция, память, академик Сахаров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конференция памяти академика Сахарова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решение, сложные политические и экономические проблемы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решение сложных</a:t>
            </a:r>
          </a:p>
          <a:p>
            <a:pPr marL="0" marR="0" lvl="0" indent="0" algn="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политических и экономических проблем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регион, летние тайфуны и ураганы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регион летних тайфунов и ураганов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радость, выполненная работа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радость выполненной работы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89820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B64BC5-DC88-4934-B5B5-905F3FD4BA88}"/>
              </a:ext>
            </a:extLst>
          </p:cNvPr>
          <p:cNvSpPr txBox="1"/>
          <p:nvPr/>
        </p:nvSpPr>
        <p:spPr>
          <a:xfrm>
            <a:off x="0" y="12682"/>
            <a:ext cx="12192000" cy="683264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Выражение</a:t>
            </a:r>
            <a:b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</a:b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определительных </a:t>
            </a: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отношений</a:t>
            </a:r>
            <a:b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</a:b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в простом и сложном предложениях.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BF60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Несогласованные определения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Именительный, родительный и дательный определительные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(беспредложные конструкции)</a:t>
            </a:r>
          </a:p>
        </p:txBody>
      </p:sp>
    </p:spTree>
    <p:extLst>
      <p:ext uri="{BB962C8B-B14F-4D97-AF65-F5344CB8AC3E}">
        <p14:creationId xmlns:p14="http://schemas.microsoft.com/office/powerpoint/2010/main" val="21854762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Именительный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числительного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или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существительного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номер три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цена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рублей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  <a:b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мороз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десять градусов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срок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четыре дня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программа-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максимум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программа-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минимум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Дательный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падеж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адресности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цветы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подруге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костюм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сыну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молоко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дедушке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фрукты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больному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68909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хозяина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автора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кроссовки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брата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письмо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отца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стихи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Пушкина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субъекта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действия: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дождя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голос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разума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свист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ветра.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Улыбающееся лицо 1">
            <a:extLst>
              <a:ext uri="{FF2B5EF4-FFF2-40B4-BE49-F238E27FC236}">
                <a16:creationId xmlns:a16="http://schemas.microsoft.com/office/drawing/2014/main" id="{EBE296DA-A35E-4C03-BDBE-E34A99877E29}"/>
              </a:ext>
            </a:extLst>
          </p:cNvPr>
          <p:cNvSpPr/>
          <p:nvPr/>
        </p:nvSpPr>
        <p:spPr>
          <a:xfrm>
            <a:off x="1871330" y="2307265"/>
            <a:ext cx="2477386" cy="2275368"/>
          </a:xfrm>
          <a:prstGeom prst="smileyFac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" name="Прямая со стрелкой 3">
            <a:extLst>
              <a:ext uri="{FF2B5EF4-FFF2-40B4-BE49-F238E27FC236}">
                <a16:creationId xmlns:a16="http://schemas.microsoft.com/office/drawing/2014/main" id="{BF494B9C-8E68-4DB3-B068-58A9875CFF84}"/>
              </a:ext>
            </a:extLst>
          </p:cNvPr>
          <p:cNvCxnSpPr>
            <a:cxnSpLocks/>
          </p:cNvCxnSpPr>
          <p:nvPr/>
        </p:nvCxnSpPr>
        <p:spPr>
          <a:xfrm>
            <a:off x="4602125" y="3407735"/>
            <a:ext cx="2987749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Знак умножения 6">
            <a:extLst>
              <a:ext uri="{FF2B5EF4-FFF2-40B4-BE49-F238E27FC236}">
                <a16:creationId xmlns:a16="http://schemas.microsoft.com/office/drawing/2014/main" id="{E02A0891-8A01-4742-9425-425EEFBFA7CE}"/>
              </a:ext>
            </a:extLst>
          </p:cNvPr>
          <p:cNvSpPr/>
          <p:nvPr/>
        </p:nvSpPr>
        <p:spPr>
          <a:xfrm>
            <a:off x="7336465" y="2562447"/>
            <a:ext cx="1892595" cy="1733106"/>
          </a:xfrm>
          <a:prstGeom prst="mathMultiply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56B0E2-F207-4C1A-AC47-4DD6EF10B522}"/>
              </a:ext>
            </a:extLst>
          </p:cNvPr>
          <p:cNvSpPr txBox="1"/>
          <p:nvPr/>
        </p:nvSpPr>
        <p:spPr>
          <a:xfrm>
            <a:off x="4602125" y="2394127"/>
            <a:ext cx="2977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владеет, написал, создал …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B22343-4F24-46A5-8EE1-F2F68B485BAA}"/>
              </a:ext>
            </a:extLst>
          </p:cNvPr>
          <p:cNvSpPr txBox="1"/>
          <p:nvPr/>
        </p:nvSpPr>
        <p:spPr>
          <a:xfrm>
            <a:off x="4711994" y="4049205"/>
            <a:ext cx="2977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шумит, говорит, свистит …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D3BD3B-1299-4CFA-960F-2C7C1062E54C}"/>
              </a:ext>
            </a:extLst>
          </p:cNvPr>
          <p:cNvSpPr txBox="1"/>
          <p:nvPr/>
        </p:nvSpPr>
        <p:spPr>
          <a:xfrm>
            <a:off x="244549" y="4986670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ребёнок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кричит             крик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ребёнка</a:t>
            </a: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631F85F5-36D8-4A6C-B041-FF6EA95ACE23}"/>
              </a:ext>
            </a:extLst>
          </p:cNvPr>
          <p:cNvCxnSpPr/>
          <p:nvPr/>
        </p:nvCxnSpPr>
        <p:spPr>
          <a:xfrm>
            <a:off x="1977656" y="5182665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33743AB-F1CC-42DB-93A3-EC7C6671FA57}"/>
              </a:ext>
            </a:extLst>
          </p:cNvPr>
          <p:cNvSpPr txBox="1"/>
          <p:nvPr/>
        </p:nvSpPr>
        <p:spPr>
          <a:xfrm>
            <a:off x="1545265" y="5356002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звучит             звук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музыки</a:t>
            </a: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0E7A2845-896E-4E6F-B5A5-FD9C9310330D}"/>
              </a:ext>
            </a:extLst>
          </p:cNvPr>
          <p:cNvCxnSpPr/>
          <p:nvPr/>
        </p:nvCxnSpPr>
        <p:spPr>
          <a:xfrm>
            <a:off x="3140149" y="5540668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9601FC9-AF3E-4ABA-821A-BA09D0D9A88F}"/>
              </a:ext>
            </a:extLst>
          </p:cNvPr>
          <p:cNvSpPr txBox="1"/>
          <p:nvPr/>
        </p:nvSpPr>
        <p:spPr>
          <a:xfrm>
            <a:off x="2750289" y="5792235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соловей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поёт            пение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соловья</a:t>
            </a:r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23AF4B24-8CB0-4CB0-8766-82941C5A6165}"/>
              </a:ext>
            </a:extLst>
          </p:cNvPr>
          <p:cNvCxnSpPr/>
          <p:nvPr/>
        </p:nvCxnSpPr>
        <p:spPr>
          <a:xfrm>
            <a:off x="4244162" y="5976901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0BF6FC6-2C0F-4F3E-AEA1-C181842F3EEE}"/>
              </a:ext>
            </a:extLst>
          </p:cNvPr>
          <p:cNvSpPr txBox="1"/>
          <p:nvPr/>
        </p:nvSpPr>
        <p:spPr>
          <a:xfrm>
            <a:off x="5264887" y="4859228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ученик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написал сочинение            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сочинение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ученика</a:t>
            </a:r>
          </a:p>
        </p:txBody>
      </p: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0C9A5E8B-4DFB-46E3-8F59-1AD4C60DE3C1}"/>
              </a:ext>
            </a:extLst>
          </p:cNvPr>
          <p:cNvCxnSpPr/>
          <p:nvPr/>
        </p:nvCxnSpPr>
        <p:spPr>
          <a:xfrm>
            <a:off x="8080745" y="5054527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D7784DFA-9B79-4733-B823-F26582D21337}"/>
              </a:ext>
            </a:extLst>
          </p:cNvPr>
          <p:cNvSpPr txBox="1"/>
          <p:nvPr/>
        </p:nvSpPr>
        <p:spPr>
          <a:xfrm>
            <a:off x="6058785" y="5275847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Пётр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построил город            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Петра</a:t>
            </a:r>
          </a:p>
        </p:txBody>
      </p: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BFE46A64-12D6-40E5-A107-BB4C6102397E}"/>
              </a:ext>
            </a:extLst>
          </p:cNvPr>
          <p:cNvCxnSpPr/>
          <p:nvPr/>
        </p:nvCxnSpPr>
        <p:spPr>
          <a:xfrm>
            <a:off x="8314661" y="5468119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4C12E9C-5755-4B9A-8CEC-D2319F5DBD8F}"/>
              </a:ext>
            </a:extLst>
          </p:cNvPr>
          <p:cNvSpPr txBox="1"/>
          <p:nvPr/>
        </p:nvSpPr>
        <p:spPr>
          <a:xfrm>
            <a:off x="6978502" y="5725471"/>
            <a:ext cx="4967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охотник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владеет собакой (хозяин собаки)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собака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охотника</a:t>
            </a:r>
          </a:p>
        </p:txBody>
      </p: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CD3E1856-3A0D-497A-B7EE-8DF624B669E0}"/>
              </a:ext>
            </a:extLst>
          </p:cNvPr>
          <p:cNvCxnSpPr/>
          <p:nvPr/>
        </p:nvCxnSpPr>
        <p:spPr>
          <a:xfrm>
            <a:off x="9668540" y="6204099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75FCC412-092F-45E9-9750-AEA65F97B897}"/>
              </a:ext>
            </a:extLst>
          </p:cNvPr>
          <p:cNvCxnSpPr/>
          <p:nvPr/>
        </p:nvCxnSpPr>
        <p:spPr>
          <a:xfrm flipV="1">
            <a:off x="1977656" y="4664885"/>
            <a:ext cx="2371060" cy="9609"/>
          </a:xfrm>
          <a:prstGeom prst="line">
            <a:avLst/>
          </a:prstGeom>
          <a:ln w="793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01DFADB0-C2DB-421F-88D6-402976751BF3}"/>
              </a:ext>
            </a:extLst>
          </p:cNvPr>
          <p:cNvCxnSpPr/>
          <p:nvPr/>
        </p:nvCxnSpPr>
        <p:spPr>
          <a:xfrm>
            <a:off x="4711994" y="2763459"/>
            <a:ext cx="2407263" cy="0"/>
          </a:xfrm>
          <a:prstGeom prst="line">
            <a:avLst/>
          </a:prstGeom>
          <a:ln w="193675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418D0D51-FFFF-4924-B108-80C19B386D08}"/>
              </a:ext>
            </a:extLst>
          </p:cNvPr>
          <p:cNvCxnSpPr/>
          <p:nvPr/>
        </p:nvCxnSpPr>
        <p:spPr>
          <a:xfrm>
            <a:off x="4807838" y="4428720"/>
            <a:ext cx="2407263" cy="0"/>
          </a:xfrm>
          <a:prstGeom prst="line">
            <a:avLst/>
          </a:prstGeom>
          <a:ln w="193675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9AF7A032-116B-4700-BF24-C59770BE25A4}"/>
              </a:ext>
            </a:extLst>
          </p:cNvPr>
          <p:cNvCxnSpPr>
            <a:stCxn id="9" idx="3"/>
          </p:cNvCxnSpPr>
          <p:nvPr/>
        </p:nvCxnSpPr>
        <p:spPr>
          <a:xfrm>
            <a:off x="7689110" y="4233871"/>
            <a:ext cx="1272010" cy="0"/>
          </a:xfrm>
          <a:prstGeom prst="line">
            <a:avLst/>
          </a:prstGeom>
          <a:ln w="1079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71750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20774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предмета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которому принадлежит его часть: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глава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романа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параграф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статьи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дверца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шкафа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руль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машины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хвост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собаки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отношению к другим предметам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преподаватель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университета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сотрудник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фирмы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член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команды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представитель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таможни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командующий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войсками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8AB992C-5EB6-405B-9F47-4F98B7F0572C}"/>
              </a:ext>
            </a:extLst>
          </p:cNvPr>
          <p:cNvSpPr/>
          <p:nvPr/>
        </p:nvSpPr>
        <p:spPr>
          <a:xfrm>
            <a:off x="1227909" y="2116183"/>
            <a:ext cx="5120640" cy="3161211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EDA20AE-78A8-45D7-A564-4620A5FE672D}"/>
              </a:ext>
            </a:extLst>
          </p:cNvPr>
          <p:cNvSpPr/>
          <p:nvPr/>
        </p:nvSpPr>
        <p:spPr>
          <a:xfrm>
            <a:off x="3788229" y="4376057"/>
            <a:ext cx="875211" cy="9013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8F819E-02DE-4C38-93CE-E7527DF9D068}"/>
              </a:ext>
            </a:extLst>
          </p:cNvPr>
          <p:cNvSpPr txBox="1"/>
          <p:nvPr/>
        </p:nvSpPr>
        <p:spPr>
          <a:xfrm>
            <a:off x="6805749" y="2116183"/>
            <a:ext cx="5120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университет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состоит из факультетов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= факультет — часть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университета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факультет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университета</a:t>
            </a: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C957847D-0569-41AF-AE92-6A63BF5EDAE2}"/>
              </a:ext>
            </a:extLst>
          </p:cNvPr>
          <p:cNvCxnSpPr/>
          <p:nvPr/>
        </p:nvCxnSpPr>
        <p:spPr>
          <a:xfrm>
            <a:off x="8903705" y="2846903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171DA9D0-EB08-4269-A333-D13BDA016C03}"/>
              </a:ext>
            </a:extLst>
          </p:cNvPr>
          <p:cNvCxnSpPr>
            <a:cxnSpLocks/>
          </p:cNvCxnSpPr>
          <p:nvPr/>
        </p:nvCxnSpPr>
        <p:spPr>
          <a:xfrm flipH="1">
            <a:off x="6362979" y="2418415"/>
            <a:ext cx="904325" cy="54148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78F9C4FC-5D23-4AC2-A335-5362E0EBE779}"/>
              </a:ext>
            </a:extLst>
          </p:cNvPr>
          <p:cNvCxnSpPr/>
          <p:nvPr/>
        </p:nvCxnSpPr>
        <p:spPr>
          <a:xfrm flipH="1">
            <a:off x="4641670" y="2962803"/>
            <a:ext cx="5773783" cy="21252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14AD358-62A0-49E9-BD22-60E6AF0C5582}"/>
              </a:ext>
            </a:extLst>
          </p:cNvPr>
          <p:cNvSpPr txBox="1"/>
          <p:nvPr/>
        </p:nvSpPr>
        <p:spPr>
          <a:xfrm>
            <a:off x="2481943" y="2233749"/>
            <a:ext cx="3370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УНИВЕРСИТЕТ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215C79-59F1-464F-BB97-E2DA24345F01}"/>
              </a:ext>
            </a:extLst>
          </p:cNvPr>
          <p:cNvSpPr txBox="1"/>
          <p:nvPr/>
        </p:nvSpPr>
        <p:spPr>
          <a:xfrm>
            <a:off x="3722915" y="4376057"/>
            <a:ext cx="1166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факультет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02DE835-9413-440B-AEF4-A0E5FD9CC289}"/>
              </a:ext>
            </a:extLst>
          </p:cNvPr>
          <p:cNvSpPr/>
          <p:nvPr/>
        </p:nvSpPr>
        <p:spPr>
          <a:xfrm>
            <a:off x="2975065" y="4376053"/>
            <a:ext cx="837107" cy="901337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238017F-7FA6-45CC-8D19-F339E2ACDCAE}"/>
              </a:ext>
            </a:extLst>
          </p:cNvPr>
          <p:cNvSpPr/>
          <p:nvPr/>
        </p:nvSpPr>
        <p:spPr>
          <a:xfrm>
            <a:off x="2122712" y="4376053"/>
            <a:ext cx="875211" cy="901337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DA20059-5C84-4CE1-8BAE-821E5D958EF3}"/>
              </a:ext>
            </a:extLst>
          </p:cNvPr>
          <p:cNvSpPr/>
          <p:nvPr/>
        </p:nvSpPr>
        <p:spPr>
          <a:xfrm>
            <a:off x="1237705" y="4376053"/>
            <a:ext cx="875211" cy="901337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29B1FC8-9F89-490E-98FB-935093443921}"/>
              </a:ext>
            </a:extLst>
          </p:cNvPr>
          <p:cNvSpPr/>
          <p:nvPr/>
        </p:nvSpPr>
        <p:spPr>
          <a:xfrm>
            <a:off x="4659089" y="4376052"/>
            <a:ext cx="875211" cy="901337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463BAC7-BC3A-4BC7-A7A8-2AEB4DCBABB3}"/>
              </a:ext>
            </a:extLst>
          </p:cNvPr>
          <p:cNvSpPr/>
          <p:nvPr/>
        </p:nvSpPr>
        <p:spPr>
          <a:xfrm>
            <a:off x="5509258" y="4376047"/>
            <a:ext cx="839292" cy="901337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A128C8-4EBE-4718-A4B8-970B6216FED3}"/>
              </a:ext>
            </a:extLst>
          </p:cNvPr>
          <p:cNvSpPr txBox="1"/>
          <p:nvPr/>
        </p:nvSpPr>
        <p:spPr>
          <a:xfrm>
            <a:off x="6805749" y="3239589"/>
            <a:ext cx="4689565" cy="1107996"/>
          </a:xfrm>
          <a:prstGeom prst="rect">
            <a:avLst/>
          </a:prstGeom>
          <a:gradFill flip="none" rotWithShape="1">
            <a:gsLst>
              <a:gs pos="72000">
                <a:srgbClr val="FF8282"/>
              </a:gs>
              <a:gs pos="5000">
                <a:srgbClr val="4472C4"/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часть</a:t>
            </a:r>
            <a:r>
              <a:rPr kumimoji="0" lang="ru-RU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66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целого</a:t>
            </a:r>
          </a:p>
        </p:txBody>
      </p:sp>
    </p:spTree>
    <p:extLst>
      <p:ext uri="{BB962C8B-B14F-4D97-AF65-F5344CB8AC3E}">
        <p14:creationId xmlns:p14="http://schemas.microsoft.com/office/powerpoint/2010/main" val="28331737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9FA128C8-4EBE-4718-A4B8-970B6216FED3}"/>
              </a:ext>
            </a:extLst>
          </p:cNvPr>
          <p:cNvSpPr txBox="1"/>
          <p:nvPr/>
        </p:nvSpPr>
        <p:spPr>
          <a:xfrm>
            <a:off x="7781383" y="1152376"/>
            <a:ext cx="3857348" cy="830997"/>
          </a:xfrm>
          <a:prstGeom prst="rect">
            <a:avLst/>
          </a:prstGeom>
          <a:gradFill flip="none" rotWithShape="1">
            <a:gsLst>
              <a:gs pos="72000">
                <a:srgbClr val="FF8282">
                  <a:lumMod val="99000"/>
                  <a:lumOff val="1000"/>
                  <a:alpha val="15000"/>
                </a:srgbClr>
              </a:gs>
              <a:gs pos="5000">
                <a:srgbClr val="4472C4"/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часть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целого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предмета, которому принадлежит его часть: 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глава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романа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параграф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статьи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дверца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шкафа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руль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машины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хвост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собаки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по отношению к другим предметам: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преподаватель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университета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сотрудник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фирмы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член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команды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представитель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таможни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командующий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войсками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8AB992C-5EB6-405B-9F47-4F98B7F0572C}"/>
              </a:ext>
            </a:extLst>
          </p:cNvPr>
          <p:cNvSpPr/>
          <p:nvPr/>
        </p:nvSpPr>
        <p:spPr>
          <a:xfrm>
            <a:off x="0" y="1829485"/>
            <a:ext cx="2820463" cy="18971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EDA20AE-78A8-45D7-A564-4620A5FE672D}"/>
              </a:ext>
            </a:extLst>
          </p:cNvPr>
          <p:cNvSpPr/>
          <p:nvPr/>
        </p:nvSpPr>
        <p:spPr>
          <a:xfrm>
            <a:off x="98297" y="1865807"/>
            <a:ext cx="875211" cy="901337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8F819E-02DE-4C38-93CE-E7527DF9D068}"/>
              </a:ext>
            </a:extLst>
          </p:cNvPr>
          <p:cNvSpPr txBox="1"/>
          <p:nvPr/>
        </p:nvSpPr>
        <p:spPr>
          <a:xfrm>
            <a:off x="6805749" y="1865807"/>
            <a:ext cx="5120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университет состоит из факультетов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= факультет — часть университета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факультет университета</a:t>
            </a: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C957847D-0569-41AF-AE92-6A63BF5EDAE2}"/>
              </a:ext>
            </a:extLst>
          </p:cNvPr>
          <p:cNvCxnSpPr/>
          <p:nvPr/>
        </p:nvCxnSpPr>
        <p:spPr>
          <a:xfrm>
            <a:off x="8903705" y="2596527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14AD358-62A0-49E9-BD22-60E6AF0C5582}"/>
              </a:ext>
            </a:extLst>
          </p:cNvPr>
          <p:cNvSpPr txBox="1"/>
          <p:nvPr/>
        </p:nvSpPr>
        <p:spPr>
          <a:xfrm>
            <a:off x="1040401" y="1526503"/>
            <a:ext cx="3370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Группа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215C79-59F1-464F-BB97-E2DA24345F01}"/>
              </a:ext>
            </a:extLst>
          </p:cNvPr>
          <p:cNvSpPr txBox="1"/>
          <p:nvPr/>
        </p:nvSpPr>
        <p:spPr>
          <a:xfrm>
            <a:off x="105891" y="1829485"/>
            <a:ext cx="1166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студент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E4B701D-51A4-48EA-9EA9-3E274F1219AE}"/>
              </a:ext>
            </a:extLst>
          </p:cNvPr>
          <p:cNvSpPr txBox="1"/>
          <p:nvPr/>
        </p:nvSpPr>
        <p:spPr>
          <a:xfrm>
            <a:off x="6298751" y="2404141"/>
            <a:ext cx="1482632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!!!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vs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0163B69-449B-45D8-A929-9DA1E0F3126C}"/>
              </a:ext>
            </a:extLst>
          </p:cNvPr>
          <p:cNvSpPr txBox="1"/>
          <p:nvPr/>
        </p:nvSpPr>
        <p:spPr>
          <a:xfrm>
            <a:off x="98297" y="5434005"/>
            <a:ext cx="12192000" cy="1421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составляющих группу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единиц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содержимое, заполнитель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объёма):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группа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студентов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отряд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партизан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хор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школьников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стакан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воды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целая стена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фотографий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наличию предмета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памятников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страна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регион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вечной мерзлоты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2B4242B-722E-431E-B271-D3B33EEAAB30}"/>
              </a:ext>
            </a:extLst>
          </p:cNvPr>
          <p:cNvSpPr txBox="1"/>
          <p:nvPr/>
        </p:nvSpPr>
        <p:spPr>
          <a:xfrm flipH="1">
            <a:off x="6372492" y="3534010"/>
            <a:ext cx="5833654" cy="1754326"/>
          </a:xfrm>
          <a:prstGeom prst="rect">
            <a:avLst/>
          </a:prstGeom>
          <a:gradFill flip="none" rotWithShape="1">
            <a:gsLst>
              <a:gs pos="72000">
                <a:srgbClr val="FF8282"/>
              </a:gs>
              <a:gs pos="5000">
                <a:srgbClr val="4472C4"/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единица </a:t>
            </a: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группы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наполнение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целого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2E9B9619-32D6-4E68-A3BE-4899B644B5DC}"/>
              </a:ext>
            </a:extLst>
          </p:cNvPr>
          <p:cNvSpPr/>
          <p:nvPr/>
        </p:nvSpPr>
        <p:spPr>
          <a:xfrm>
            <a:off x="981102" y="1865806"/>
            <a:ext cx="875211" cy="901337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6D96817-CBF2-43D7-98CF-B2099067B8A8}"/>
              </a:ext>
            </a:extLst>
          </p:cNvPr>
          <p:cNvSpPr txBox="1"/>
          <p:nvPr/>
        </p:nvSpPr>
        <p:spPr>
          <a:xfrm>
            <a:off x="950349" y="1833126"/>
            <a:ext cx="1166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студент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BC39EBA4-210B-4927-9FAC-B86D8B6297C0}"/>
              </a:ext>
            </a:extLst>
          </p:cNvPr>
          <p:cNvSpPr/>
          <p:nvPr/>
        </p:nvSpPr>
        <p:spPr>
          <a:xfrm>
            <a:off x="105891" y="2758084"/>
            <a:ext cx="875211" cy="901337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572C94C-545E-40E6-A91B-05B41CD2D2A7}"/>
              </a:ext>
            </a:extLst>
          </p:cNvPr>
          <p:cNvSpPr txBox="1"/>
          <p:nvPr/>
        </p:nvSpPr>
        <p:spPr>
          <a:xfrm>
            <a:off x="105891" y="2809942"/>
            <a:ext cx="1166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студент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AA98D1E2-1F6B-4560-969F-661AD0C110ED}"/>
              </a:ext>
            </a:extLst>
          </p:cNvPr>
          <p:cNvSpPr/>
          <p:nvPr/>
        </p:nvSpPr>
        <p:spPr>
          <a:xfrm>
            <a:off x="997709" y="2767143"/>
            <a:ext cx="875211" cy="901337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9F74EB4F-1C3A-442C-9DC3-AC602FF3EBB1}"/>
              </a:ext>
            </a:extLst>
          </p:cNvPr>
          <p:cNvSpPr/>
          <p:nvPr/>
        </p:nvSpPr>
        <p:spPr>
          <a:xfrm>
            <a:off x="1872920" y="1881966"/>
            <a:ext cx="875211" cy="901337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1519B223-A220-4E0C-93B2-5D6F29A2955D}"/>
              </a:ext>
            </a:extLst>
          </p:cNvPr>
          <p:cNvSpPr/>
          <p:nvPr/>
        </p:nvSpPr>
        <p:spPr>
          <a:xfrm>
            <a:off x="1880348" y="2767143"/>
            <a:ext cx="875211" cy="901337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8F57FC0-9D53-495A-A9BE-4B269AC0B609}"/>
              </a:ext>
            </a:extLst>
          </p:cNvPr>
          <p:cNvSpPr txBox="1"/>
          <p:nvPr/>
        </p:nvSpPr>
        <p:spPr>
          <a:xfrm>
            <a:off x="967397" y="2823320"/>
            <a:ext cx="1166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студент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4CAC413-AFD6-4270-B1AE-77CD51B8FFC9}"/>
              </a:ext>
            </a:extLst>
          </p:cNvPr>
          <p:cNvSpPr txBox="1"/>
          <p:nvPr/>
        </p:nvSpPr>
        <p:spPr>
          <a:xfrm>
            <a:off x="1884786" y="2809942"/>
            <a:ext cx="1166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студент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9453570-86DB-4DFE-B373-CB5739CDF95A}"/>
              </a:ext>
            </a:extLst>
          </p:cNvPr>
          <p:cNvSpPr txBox="1"/>
          <p:nvPr/>
        </p:nvSpPr>
        <p:spPr>
          <a:xfrm>
            <a:off x="1888569" y="1833126"/>
            <a:ext cx="1166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студент</a:t>
            </a:r>
          </a:p>
        </p:txBody>
      </p:sp>
      <p:sp>
        <p:nvSpPr>
          <p:cNvPr id="8" name="Блок-схема: ручное управление 7">
            <a:extLst>
              <a:ext uri="{FF2B5EF4-FFF2-40B4-BE49-F238E27FC236}">
                <a16:creationId xmlns:a16="http://schemas.microsoft.com/office/drawing/2014/main" id="{10285930-D161-4AE5-B257-9A824D74A25B}"/>
              </a:ext>
            </a:extLst>
          </p:cNvPr>
          <p:cNvSpPr/>
          <p:nvPr/>
        </p:nvSpPr>
        <p:spPr>
          <a:xfrm>
            <a:off x="3384603" y="1801062"/>
            <a:ext cx="1933303" cy="1897169"/>
          </a:xfrm>
          <a:prstGeom prst="flowChartManualOpe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F761A53-9154-4E5F-9DC7-91C325EDC9F2}"/>
              </a:ext>
            </a:extLst>
          </p:cNvPr>
          <p:cNvSpPr txBox="1"/>
          <p:nvPr/>
        </p:nvSpPr>
        <p:spPr>
          <a:xfrm>
            <a:off x="3192075" y="1514007"/>
            <a:ext cx="945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Стакан</a:t>
            </a:r>
          </a:p>
        </p:txBody>
      </p:sp>
      <p:sp>
        <p:nvSpPr>
          <p:cNvPr id="31" name="Блок-схема: ручное управление 30">
            <a:extLst>
              <a:ext uri="{FF2B5EF4-FFF2-40B4-BE49-F238E27FC236}">
                <a16:creationId xmlns:a16="http://schemas.microsoft.com/office/drawing/2014/main" id="{E91AC65D-6D8A-4DA7-A692-17058A99B931}"/>
              </a:ext>
            </a:extLst>
          </p:cNvPr>
          <p:cNvSpPr/>
          <p:nvPr/>
        </p:nvSpPr>
        <p:spPr>
          <a:xfrm>
            <a:off x="3444579" y="1983373"/>
            <a:ext cx="1799106" cy="1664349"/>
          </a:xfrm>
          <a:prstGeom prst="flowChartManualOperation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B2FBCEE-FE62-4153-8D6C-DA9916F1F54D}"/>
              </a:ext>
            </a:extLst>
          </p:cNvPr>
          <p:cNvSpPr txBox="1"/>
          <p:nvPr/>
        </p:nvSpPr>
        <p:spPr>
          <a:xfrm>
            <a:off x="3672515" y="2109965"/>
            <a:ext cx="1166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вода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2C68988C-1541-4E3C-A4C9-EDF71E6806DF}"/>
              </a:ext>
            </a:extLst>
          </p:cNvPr>
          <p:cNvSpPr/>
          <p:nvPr/>
        </p:nvSpPr>
        <p:spPr>
          <a:xfrm>
            <a:off x="1247187" y="3782831"/>
            <a:ext cx="2820463" cy="150550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D34C8D9-65E5-4DD8-8114-144F47B7310D}"/>
              </a:ext>
            </a:extLst>
          </p:cNvPr>
          <p:cNvSpPr txBox="1"/>
          <p:nvPr/>
        </p:nvSpPr>
        <p:spPr>
          <a:xfrm>
            <a:off x="3937772" y="3928500"/>
            <a:ext cx="945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Город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165BE88D-9B4F-4716-A464-357C3F1255BA}"/>
              </a:ext>
            </a:extLst>
          </p:cNvPr>
          <p:cNvSpPr/>
          <p:nvPr/>
        </p:nvSpPr>
        <p:spPr>
          <a:xfrm>
            <a:off x="1712324" y="4147533"/>
            <a:ext cx="404975" cy="901337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0E92D49A-5755-4B01-8281-EF1FE3C84D36}"/>
              </a:ext>
            </a:extLst>
          </p:cNvPr>
          <p:cNvSpPr/>
          <p:nvPr/>
        </p:nvSpPr>
        <p:spPr>
          <a:xfrm>
            <a:off x="2429667" y="4337031"/>
            <a:ext cx="404975" cy="901337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E0D201B4-F1FC-4E51-8F22-A53FCD1A659A}"/>
              </a:ext>
            </a:extLst>
          </p:cNvPr>
          <p:cNvSpPr/>
          <p:nvPr/>
        </p:nvSpPr>
        <p:spPr>
          <a:xfrm>
            <a:off x="3023960" y="3928500"/>
            <a:ext cx="404975" cy="901337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B2C0C28-84F7-46AF-913D-4D0EF0D74EF5}"/>
              </a:ext>
            </a:extLst>
          </p:cNvPr>
          <p:cNvSpPr txBox="1"/>
          <p:nvPr/>
        </p:nvSpPr>
        <p:spPr>
          <a:xfrm>
            <a:off x="1602592" y="4033182"/>
            <a:ext cx="1166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памятник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CF77E05-7F3F-4B22-B5C1-B33CBB611A81}"/>
              </a:ext>
            </a:extLst>
          </p:cNvPr>
          <p:cNvSpPr txBox="1"/>
          <p:nvPr/>
        </p:nvSpPr>
        <p:spPr>
          <a:xfrm>
            <a:off x="2251167" y="4877904"/>
            <a:ext cx="1166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памятник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F08CB66-D886-41A8-888A-431103C8E56A}"/>
              </a:ext>
            </a:extLst>
          </p:cNvPr>
          <p:cNvSpPr txBox="1"/>
          <p:nvPr/>
        </p:nvSpPr>
        <p:spPr>
          <a:xfrm>
            <a:off x="2958255" y="4222183"/>
            <a:ext cx="1166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памятник</a:t>
            </a:r>
          </a:p>
        </p:txBody>
      </p:sp>
    </p:spTree>
    <p:extLst>
      <p:ext uri="{BB962C8B-B14F-4D97-AF65-F5344CB8AC3E}">
        <p14:creationId xmlns:p14="http://schemas.microsoft.com/office/powerpoint/2010/main" val="28538810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2985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назначению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календарь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игр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фестиваль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мод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конкурс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песни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режим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ожидания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школа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пилотов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клуб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моряков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причине: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чувство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радости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состояние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невесомости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счастье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материнства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периода времени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хроника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послевоенных лет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период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Реформации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Москва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двадцатых годов двадцатого века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11B589-3BAA-46C1-950A-03197ACC4743}"/>
              </a:ext>
            </a:extLst>
          </p:cNvPr>
          <p:cNvSpPr txBox="1"/>
          <p:nvPr/>
        </p:nvSpPr>
        <p:spPr>
          <a:xfrm>
            <a:off x="117566" y="3250476"/>
            <a:ext cx="5251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 для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фестиваль для показа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F518DD-2412-468C-96D6-63CC981D3D7F}"/>
              </a:ext>
            </a:extLst>
          </p:cNvPr>
          <p:cNvSpPr txBox="1"/>
          <p:nvPr/>
        </p:nvSpPr>
        <p:spPr>
          <a:xfrm>
            <a:off x="117565" y="4045388"/>
            <a:ext cx="7772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Чувство, возникшее от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радости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состояние, возникшее из-за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невесомости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F2D6EF-08EF-4B0C-A8E0-FA3FAAA44D27}"/>
              </a:ext>
            </a:extLst>
          </p:cNvPr>
          <p:cNvSpPr txBox="1"/>
          <p:nvPr/>
        </p:nvSpPr>
        <p:spPr>
          <a:xfrm>
            <a:off x="4990011" y="3179574"/>
            <a:ext cx="37490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 ЧЕГО? ДЛЯ КОГО?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DDE340-1645-4657-AC18-B8C9262F79EB}"/>
              </a:ext>
            </a:extLst>
          </p:cNvPr>
          <p:cNvSpPr txBox="1"/>
          <p:nvPr/>
        </p:nvSpPr>
        <p:spPr>
          <a:xfrm>
            <a:off x="7624354" y="3961696"/>
            <a:ext cx="37490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ИЗ-ЗА ЧЕГО? ПОЧЕМУ?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FD8111-73DF-4A63-BF1F-DFB29F862BA0}"/>
              </a:ext>
            </a:extLst>
          </p:cNvPr>
          <p:cNvSpPr txBox="1"/>
          <p:nvPr/>
        </p:nvSpPr>
        <p:spPr>
          <a:xfrm>
            <a:off x="117565" y="4981398"/>
            <a:ext cx="11456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Хроника, снятая 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послевоенные годы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 войны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Москва, какой она была 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двадцатых годах двадцатого века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25A5432-F499-4279-9BD3-7F9C6C5C11FA}"/>
              </a:ext>
            </a:extLst>
          </p:cNvPr>
          <p:cNvSpPr txBox="1"/>
          <p:nvPr/>
        </p:nvSpPr>
        <p:spPr>
          <a:xfrm>
            <a:off x="3648890" y="5303232"/>
            <a:ext cx="74503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КОГДА? В КАКОЕ ВРЕМЯ? КАКОГО ВРЕМЕНИ?</a:t>
            </a:r>
          </a:p>
        </p:txBody>
      </p:sp>
    </p:spTree>
    <p:extLst>
      <p:ext uri="{BB962C8B-B14F-4D97-AF65-F5344CB8AC3E}">
        <p14:creationId xmlns:p14="http://schemas.microsoft.com/office/powerpoint/2010/main" val="4279604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79DF47DF-A5EA-4952-97DF-32865A721D58}"/>
              </a:ext>
            </a:extLst>
          </p:cNvPr>
          <p:cNvSpPr/>
          <p:nvPr/>
        </p:nvSpPr>
        <p:spPr>
          <a:xfrm>
            <a:off x="770709" y="2273690"/>
            <a:ext cx="3344091" cy="646331"/>
          </a:xfrm>
          <a:prstGeom prst="round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22082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разными характеристиками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оценками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предмета с обязательной согласуемой формой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прилагательного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здания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новой конструкции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компьютеры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третьего поколения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кассы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северного направления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люди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среднего возраста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высокого роста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шар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синего цвета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7873DD-0EEE-4768-917A-31898F9CDA2F}"/>
              </a:ext>
            </a:extLst>
          </p:cNvPr>
          <p:cNvSpPr txBox="1"/>
          <p:nvPr/>
        </p:nvSpPr>
        <p:spPr>
          <a:xfrm>
            <a:off x="901337" y="2365130"/>
            <a:ext cx="39841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wavyHeavy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НОВАЯ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конструкция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B6A02D-5A00-412E-BF2C-5294F8E0D1D3}"/>
              </a:ext>
            </a:extLst>
          </p:cNvPr>
          <p:cNvSpPr txBox="1"/>
          <p:nvPr/>
        </p:nvSpPr>
        <p:spPr>
          <a:xfrm>
            <a:off x="5904411" y="2051621"/>
            <a:ext cx="19071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ЗДАНИЯ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19DC99-C040-45B2-8C69-2E0B3C45E650}"/>
              </a:ext>
            </a:extLst>
          </p:cNvPr>
          <p:cNvSpPr txBox="1"/>
          <p:nvPr/>
        </p:nvSpPr>
        <p:spPr>
          <a:xfrm>
            <a:off x="391886" y="3194031"/>
            <a:ext cx="11469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Здания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КАКИЕ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 с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новой конструкцией            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здания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новой конструкции </a:t>
            </a: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26A0CC65-6E86-4BFC-A07C-2D46322287AB}"/>
              </a:ext>
            </a:extLst>
          </p:cNvPr>
          <p:cNvCxnSpPr/>
          <p:nvPr/>
        </p:nvCxnSpPr>
        <p:spPr>
          <a:xfrm>
            <a:off x="6447887" y="3461610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FC94F0B-82DB-4C07-9406-9C2EA7CD49DC}"/>
              </a:ext>
            </a:extLst>
          </p:cNvPr>
          <p:cNvSpPr txBox="1"/>
          <p:nvPr/>
        </p:nvSpPr>
        <p:spPr>
          <a:xfrm>
            <a:off x="1776539" y="3729190"/>
            <a:ext cx="34355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905D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*здания конструкции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9B7D1AFC-42E2-438A-8A67-F250C37D3376}"/>
              </a:ext>
            </a:extLst>
          </p:cNvPr>
          <p:cNvCxnSpPr>
            <a:cxnSpLocks/>
          </p:cNvCxnSpPr>
          <p:nvPr/>
        </p:nvCxnSpPr>
        <p:spPr>
          <a:xfrm>
            <a:off x="1998608" y="3717251"/>
            <a:ext cx="3030583" cy="535159"/>
          </a:xfrm>
          <a:prstGeom prst="line">
            <a:avLst/>
          </a:prstGeom>
          <a:ln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7A0AA9FC-3612-4CC6-895B-98322F575EF9}"/>
              </a:ext>
            </a:extLst>
          </p:cNvPr>
          <p:cNvCxnSpPr>
            <a:cxnSpLocks/>
          </p:cNvCxnSpPr>
          <p:nvPr/>
        </p:nvCxnSpPr>
        <p:spPr>
          <a:xfrm flipV="1">
            <a:off x="1835322" y="3714769"/>
            <a:ext cx="3030583" cy="535159"/>
          </a:xfrm>
          <a:prstGeom prst="line">
            <a:avLst/>
          </a:prstGeom>
          <a:ln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4E2886A7-8F86-4E6A-B361-27194DB63FB8}"/>
              </a:ext>
            </a:extLst>
          </p:cNvPr>
          <p:cNvSpPr txBox="1"/>
          <p:nvPr/>
        </p:nvSpPr>
        <p:spPr>
          <a:xfrm>
            <a:off x="5120631" y="3630685"/>
            <a:ext cx="64922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 конструкция есть у любого здания, здания без конструкции не существует, можно сказать только КАКАЯ она.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0C7F0837-367B-4CF9-A23D-22DE582C75F5}"/>
              </a:ext>
            </a:extLst>
          </p:cNvPr>
          <p:cNvSpPr/>
          <p:nvPr/>
        </p:nvSpPr>
        <p:spPr>
          <a:xfrm>
            <a:off x="779416" y="4749772"/>
            <a:ext cx="2773681" cy="646331"/>
          </a:xfrm>
          <a:prstGeom prst="round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38D8D17-B6E0-4154-AF35-4C16F5535722}"/>
              </a:ext>
            </a:extLst>
          </p:cNvPr>
          <p:cNvSpPr txBox="1"/>
          <p:nvPr/>
        </p:nvSpPr>
        <p:spPr>
          <a:xfrm>
            <a:off x="910044" y="4841212"/>
            <a:ext cx="26430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wavyHeavy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ВЫСОКИЙ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РОСТ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49B0204-F6FE-4AAF-8768-EDEBCF5A9353}"/>
              </a:ext>
            </a:extLst>
          </p:cNvPr>
          <p:cNvSpPr txBox="1"/>
          <p:nvPr/>
        </p:nvSpPr>
        <p:spPr>
          <a:xfrm>
            <a:off x="5913117" y="4527703"/>
            <a:ext cx="23948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ЧЕЛОВЕК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C7F396-6BA3-47FA-B599-757140281D90}"/>
              </a:ext>
            </a:extLst>
          </p:cNvPr>
          <p:cNvSpPr txBox="1"/>
          <p:nvPr/>
        </p:nvSpPr>
        <p:spPr>
          <a:xfrm>
            <a:off x="400593" y="5670113"/>
            <a:ext cx="11469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Человек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высокий            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человек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высокого роста</a:t>
            </a:r>
          </a:p>
        </p:txBody>
      </p: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1E902B6B-424D-4939-BCA7-40C85E3C3529}"/>
              </a:ext>
            </a:extLst>
          </p:cNvPr>
          <p:cNvCxnSpPr/>
          <p:nvPr/>
        </p:nvCxnSpPr>
        <p:spPr>
          <a:xfrm>
            <a:off x="4661506" y="5950755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96C3CCA-86E4-4EF0-9ACF-E2FC4F93114C}"/>
              </a:ext>
            </a:extLst>
          </p:cNvPr>
          <p:cNvSpPr txBox="1"/>
          <p:nvPr/>
        </p:nvSpPr>
        <p:spPr>
          <a:xfrm>
            <a:off x="1785246" y="6205272"/>
            <a:ext cx="25777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905D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*человек роста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CA0B7D85-3522-4CE7-8364-48D7548492CF}"/>
              </a:ext>
            </a:extLst>
          </p:cNvPr>
          <p:cNvCxnSpPr>
            <a:cxnSpLocks/>
          </p:cNvCxnSpPr>
          <p:nvPr/>
        </p:nvCxnSpPr>
        <p:spPr>
          <a:xfrm>
            <a:off x="1537051" y="6193333"/>
            <a:ext cx="3030583" cy="535159"/>
          </a:xfrm>
          <a:prstGeom prst="line">
            <a:avLst/>
          </a:prstGeom>
          <a:ln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6B89BF2A-49EF-4838-9ED6-F68194FDB0DC}"/>
              </a:ext>
            </a:extLst>
          </p:cNvPr>
          <p:cNvCxnSpPr>
            <a:cxnSpLocks/>
          </p:cNvCxnSpPr>
          <p:nvPr/>
        </p:nvCxnSpPr>
        <p:spPr>
          <a:xfrm flipV="1">
            <a:off x="1595832" y="6190851"/>
            <a:ext cx="3030583" cy="535159"/>
          </a:xfrm>
          <a:prstGeom prst="line">
            <a:avLst/>
          </a:prstGeom>
          <a:ln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C3191C7-6673-4EEA-936B-CFFB805606C3}"/>
              </a:ext>
            </a:extLst>
          </p:cNvPr>
          <p:cNvSpPr txBox="1"/>
          <p:nvPr/>
        </p:nvSpPr>
        <p:spPr>
          <a:xfrm>
            <a:off x="5129338" y="6190851"/>
            <a:ext cx="64922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Рост — неотъемлемый показатель любого человека, человека без роста не существует, можно сказать только КАКОЙ он.</a:t>
            </a:r>
          </a:p>
        </p:txBody>
      </p:sp>
    </p:spTree>
    <p:extLst>
      <p:ext uri="{BB962C8B-B14F-4D97-AF65-F5344CB8AC3E}">
        <p14:creationId xmlns:p14="http://schemas.microsoft.com/office/powerpoint/2010/main" val="29211320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8508C23-BA45-47A6-9D38-211D9CEBBD65}"/>
              </a:ext>
            </a:extLst>
          </p:cNvPr>
          <p:cNvSpPr txBox="1"/>
          <p:nvPr/>
        </p:nvSpPr>
        <p:spPr>
          <a:xfrm>
            <a:off x="441961" y="1244325"/>
            <a:ext cx="117500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 сочетаниях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имени кого/чего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памяти кого/чего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школа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имени Шостаковича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концерт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памяти Окуджавы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297684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94F8416-E493-47B4-96CD-E7B7D41FB1A6}"/>
              </a:ext>
            </a:extLst>
          </p:cNvPr>
          <p:cNvSpPr txBox="1"/>
          <p:nvPr/>
        </p:nvSpPr>
        <p:spPr>
          <a:xfrm>
            <a:off x="198918" y="904896"/>
            <a:ext cx="11794164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Несогласованные определения, выраженные падежными формами существительного</a:t>
            </a:r>
            <a:b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</a:b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с предлогами</a:t>
            </a:r>
          </a:p>
        </p:txBody>
      </p:sp>
    </p:spTree>
    <p:extLst>
      <p:ext uri="{BB962C8B-B14F-4D97-AF65-F5344CB8AC3E}">
        <p14:creationId xmlns:p14="http://schemas.microsoft.com/office/powerpoint/2010/main" val="15527771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0B73847-0C1E-472A-8231-BCBB8A4843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6842"/>
          <a:stretch/>
        </p:blipFill>
        <p:spPr>
          <a:xfrm>
            <a:off x="1" y="-1"/>
            <a:ext cx="6095999" cy="469927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3E12342-08C2-40BD-9067-A8086695FE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1028"/>
          <a:stretch/>
        </p:blipFill>
        <p:spPr>
          <a:xfrm>
            <a:off x="6089733" y="3955312"/>
            <a:ext cx="6102268" cy="2902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7467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106326"/>
            <a:ext cx="12192000" cy="64694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Определение: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наличию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сопровождающего предмета, детали, компонента, причины: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а)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+ Т. п.: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мороженое с шоколадом, пирог с мясом, дом с колоннами, книга с иллюстрациями, человек с добрым сердцем, заявление с просьбой, шкаф с книгами, специалист со знанием иностранных языков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6)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+ Т. п.: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театр/оркестр под руководством, рыба под соусом, кресло под чехлом, поле под пшеницей; роман под названием «Отцы и дети»;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отсутствию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а)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без + Р. п.: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работа без ошибок, человек без чувства юмора, суп без мяса, кофе без молока, книга без картинок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б)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из-под + Р. п.: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бутылка из-под молока, коробка из-под обуви, банка из-под пива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материалу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+ Р. п.: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бусы из янтаря, кольцо из серебра, мебель из дуба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характеристике однородных компонентов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4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400" b="1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+ Р. п.: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салат из помидоров, квартира из пяти комнат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количественной характеристике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размеру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а)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 + Р. п.: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шторы до пола, ёлка до потолка, юбка до колена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б)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на, в, с + В. п.: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стадион на пять тысяч мест, дом в двадцать этажей, дочь с маму ростом, мужичок с ноготок, мальчик с пальчик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внешнему признаку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а) наличие на поверхности предмета другого предмета —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+ П. п.: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человек в очках и в шляпе, лицо в веснушках, книга в кожаном переплёте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б) внешность человека — глаза, причёска, волосы; внешний вид одежды —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+ Т. п.: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девочка с голубыми глазами; молодой человек с высоким лбом, приятной улыбкой; старик с седыми волосами; летняя рубашка с короткими рукавами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в) об одежде человека, о внешнем оформлении книги, альбома —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+ П. п.: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молодой человек в куртке и джинсах; детские книги в мягкой обложк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г) наличие геометрического рисунка на ткани, на листе бумаги —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+ В. п.: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ткань в клетку/в полоску/в горошек, тетрадь в клетку/в линейку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Давайте уточним значения некоторых форм. Какая разница между конструкциями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кувшин с молоком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кувшин молока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Кувшин с молоком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это характеристика предмета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наличию сопровождающего фактора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кувшин с молоком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кувшин с чистой водой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Кувшин молока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это характеристика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количеству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где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кувшин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это мера или количество молока. Следовательно, если вы говорите: (1)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выпил кувшин с молоком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значит, вы выпили предмет — кувшин, в котором было молоко. А если вы говорите: (2)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выпил кувшин молока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значит, вы выпили молоко, количество которого определялось размером кувшина. Так как, (1) невозможно выполнить, следовательно, вы сказали не то, что хотели сказать. А (2) соответствует действительности.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Если же вы хотите взять на пикник предмет, который называется кувшин и у вас есть один кувшин с напитком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молоко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а другой кувшин с напитком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компот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вам нужен второй напиток, то вы скажете: (3) </a:t>
            </a:r>
            <a:r>
              <a:rPr kumimoji="0" lang="ru-RU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Кувшин с компотом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поставь в багажник, мы возьмём его с собой на пикник, а </a:t>
            </a:r>
            <a:r>
              <a:rPr kumimoji="0" lang="ru-RU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кувшин с молоком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поставь в холодильник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08819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106326"/>
            <a:ext cx="12192000" cy="672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Определение: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наличию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сопровождающего предмета, детали, компонента, причины: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а)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+ Т. п.: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мороженое с шоколадом, пирог с мясом, дом с колоннами, книга с иллюстрациями, человек с добрым сердцем, заявление с просьбой, шкаф с книгами, специалист со знанием иностранных языков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6)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+ Т. п.: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театр/оркестр под руководством, рыба под соусом, кресло под чехлом, поле под пшеницей; роман под названием «Отцы и дети»;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отсутствию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а)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без + Р. п.: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работа без ошибок, человек без чувства юмора, суп без мяса, кофе без молока, книга без картинок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б)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из-под + Р. п.: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бутылка из-под молока, коробка из-под обуви, банка из-под пива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94461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106326"/>
            <a:ext cx="12192000" cy="51768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Определение: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материалу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+ Р. п.: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бусы из янтаря, кольцо из серебра, мебель из дуба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характеристике однородных компонентов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800" b="1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+ Р. п.: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салат из помидоров, квартира из пяти комнат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количественной характеристике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размеру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а)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 + Р. п.: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шторы до пола, ёлка до потолка, юбка до колена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б)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на, в, с + В. п.: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стадион на пять тысяч мест, дом в двадцать этажей, дочь с маму ростом, мужичок с ноготок, мальчик с пальчик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7700253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106326"/>
            <a:ext cx="12192000" cy="61462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Определение: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внешнему признаку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а)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наличие на поверхности предмета другого предмета —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+ П. п.:</a:t>
            </a:r>
            <a:b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человек в очках и в шляпе, лицо в веснушках, книга в кожаном переплёте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б)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внешность человека — глаза, причёска, волосы; внешний вид одежды —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+ Т. п.: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девочка с голубыми глазами; молодой человек с высоким лбом, приятной улыбкой; старик с седыми волосами; летняя рубашка с короткими рукавами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в)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об одежде человека, о внешнем оформлении книги, альбома —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+ П. п.: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молодой человек в куртке и джинсах; детские книги в мягкой обложк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г)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наличие геометрического рисунка на ткани, на листе бумаги —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+ В. п.: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ткань в клетку/в полоску/в горошек, тетрадь в клетку/в линейку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647484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70788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Какая разница между конструкциями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кувшин с молоком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кувшин молока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?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Кувшин с молоком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это характеристика предмета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наличию сопровождающего фактора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кувшин с молоком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кувшин с чистой водой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Кувшин молока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это характеристика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количеству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где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кувшин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это мера или количество молока.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Следовательно, если вы говорите: (1)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выпил кувшин с молоком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значит, вы выпили предмет — кувшин, в котором было молоко.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 если вы говорите: (2)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выпил кувшин молока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значит, вы выпили молоко, количество которого определялось размером кувшина.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Так как, (1) невозможно выполнить, следовательно, вы сказали не то, что хотели сказать. А (2) соответствует действительности.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Если же вы хотите взять на пикник предмет, который называется кувшин и у вас есть один кувшин с напитком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молоко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а другой кувшин с напитком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компот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вам нужен второй напиток, то вы скажете: (3)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Кувшин с компотом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поставь в багажник, мы возьмём его с собой на пикник, а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кувшин с молоком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поставь в холодильник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9872149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7756938" cy="1042340"/>
          </a:xfrm>
        </p:spPr>
        <p:txBody>
          <a:bodyPr/>
          <a:lstStyle/>
          <a:p>
            <a:pPr algn="ctr"/>
            <a:r>
              <a:rPr lang="ru-RU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Упр. 24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044786" cy="5607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2.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3.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4.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5.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6.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7.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8.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9.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10.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C11648D-0EB6-434D-9374-A683D99C3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498303"/>
            <a:ext cx="6095999" cy="50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54951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7756938" cy="1042340"/>
          </a:xfrm>
        </p:spPr>
        <p:txBody>
          <a:bodyPr/>
          <a:lstStyle/>
          <a:p>
            <a:pPr algn="ctr"/>
            <a:r>
              <a:rPr lang="ru-RU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Упр. 24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044786" cy="5607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1. Смольного института, Эрмитажного театра,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 Манежа;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2.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3.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4.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5.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6.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7.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8.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9.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10.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C11648D-0EB6-434D-9374-A683D99C3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498303"/>
            <a:ext cx="6095999" cy="50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14870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7756938" cy="1042340"/>
          </a:xfrm>
        </p:spPr>
        <p:txBody>
          <a:bodyPr/>
          <a:lstStyle/>
          <a:p>
            <a:pPr algn="ctr"/>
            <a:r>
              <a:rPr lang="ru-RU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Упр. 24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044786" cy="5607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1. Смольного института, Эрмитажного театра,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Манежа; архитектора Джакомо Кваренги.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2.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3.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4.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5.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6.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7.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8.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9.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10.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C11648D-0EB6-434D-9374-A683D99C3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498303"/>
            <a:ext cx="6095999" cy="50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94232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7756938" cy="1042340"/>
          </a:xfrm>
        </p:spPr>
        <p:txBody>
          <a:bodyPr/>
          <a:lstStyle/>
          <a:p>
            <a:pPr algn="ctr"/>
            <a:r>
              <a:rPr lang="ru-RU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Упр. 24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044786" cy="5607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1. Смольного института, Эрмитажного театра,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Манежа; архитектора Джакомо Кваренги.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2. старинных часов.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3.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4.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5.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6.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7.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8.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9.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10.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C11648D-0EB6-434D-9374-A683D99C3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498303"/>
            <a:ext cx="6095999" cy="50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57401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7756938" cy="1042340"/>
          </a:xfrm>
        </p:spPr>
        <p:txBody>
          <a:bodyPr/>
          <a:lstStyle/>
          <a:p>
            <a:pPr algn="ctr"/>
            <a:r>
              <a:rPr lang="ru-RU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Упр. 24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044786" cy="5607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1. Смольного института, Эрмитажного театра,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Манежа; архитектора Джакомо Кваренги.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2. старинных часов.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3. местной городской газеты.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4.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5.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6.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7.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8.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9.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10.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C11648D-0EB6-434D-9374-A683D99C3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498303"/>
            <a:ext cx="6095999" cy="50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33953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7756938" cy="1042340"/>
          </a:xfrm>
        </p:spPr>
        <p:txBody>
          <a:bodyPr/>
          <a:lstStyle/>
          <a:p>
            <a:pPr algn="ctr"/>
            <a:r>
              <a:rPr lang="ru-RU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Упр. 24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044786" cy="5607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1. Смольного института, Эрмитажного театра,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Манежа; архитектора Джакомо Кваренги.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2. старинных часов.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3. местной городской газеты.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4. тёплой земли, первых лесных цветов,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 молодой зелени.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5.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6.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7.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8.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9.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10.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C11648D-0EB6-434D-9374-A683D99C3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498303"/>
            <a:ext cx="6095999" cy="50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09072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7756938" cy="1042340"/>
          </a:xfrm>
        </p:spPr>
        <p:txBody>
          <a:bodyPr/>
          <a:lstStyle/>
          <a:p>
            <a:pPr algn="ctr"/>
            <a:r>
              <a:rPr lang="ru-RU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Упр. 24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044786" cy="5607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1. Смольного института, Эрмитажного театра,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Манежа; архитектора Джакомо Кваренги.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2. старинных часов.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3. местной городской газеты.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4. тёплой земли, первых лесных цветов,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 молодой зелени.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5. музыкального фестиваля;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6.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7.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8.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9.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10.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C11648D-0EB6-434D-9374-A683D99C3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498303"/>
            <a:ext cx="6095999" cy="50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60595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7756938" cy="1042340"/>
          </a:xfrm>
        </p:spPr>
        <p:txBody>
          <a:bodyPr/>
          <a:lstStyle/>
          <a:p>
            <a:pPr algn="ctr"/>
            <a:r>
              <a:rPr lang="ru-RU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Упр. 24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044786" cy="5607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1. Смольного института, Эрмитажного театра,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Манежа; архитектора Джакомо Кваренги.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2. старинных часов.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3. местной городской газеты.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4. тёплой земли, первых лесных цветов,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 молодой зелени.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5. музыкального фестиваля; многих школ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и университетов нашего 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6.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7.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8.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9.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10.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C11648D-0EB6-434D-9374-A683D99C3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498303"/>
            <a:ext cx="6095999" cy="50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84743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7756938" cy="1042340"/>
          </a:xfrm>
        </p:spPr>
        <p:txBody>
          <a:bodyPr/>
          <a:lstStyle/>
          <a:p>
            <a:pPr algn="ctr"/>
            <a:r>
              <a:rPr lang="ru-RU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Упр. 24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044786" cy="5607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1. Смольного института, Эрмитажного театра,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Манежа; архитектора Джакомо Кваренги.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2. старинных часов.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3. местной городской газеты.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4. тёплой земли, первых лесных цветов,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 молодой зелени.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5. музыкального фестиваля; многих школ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и университетов нашего 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6. этой далёкой сибирской реки.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7.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8.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9.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10.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C11648D-0EB6-434D-9374-A683D99C3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498303"/>
            <a:ext cx="6095999" cy="50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88983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7756938" cy="1042340"/>
          </a:xfrm>
        </p:spPr>
        <p:txBody>
          <a:bodyPr/>
          <a:lstStyle/>
          <a:p>
            <a:pPr algn="ctr"/>
            <a:r>
              <a:rPr lang="ru-RU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Упр. 24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044786" cy="5607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1. Смольного института, Эрмитажного театра,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Манежа; архитектора Джакомо Кваренги.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2. старинных часов.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3. местной городской газеты.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4. тёплой земли, первых лесных цветов,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 молодой зелени.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5. музыкального фестиваля; многих школ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и университетов нашего 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6. этой далёкой сибирской реки.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7. Восемнадцатых летних Олимпийских игр;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8.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9.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10.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C11648D-0EB6-434D-9374-A683D99C3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498303"/>
            <a:ext cx="6095999" cy="50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21891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7756938" cy="1042340"/>
          </a:xfrm>
        </p:spPr>
        <p:txBody>
          <a:bodyPr/>
          <a:lstStyle/>
          <a:p>
            <a:pPr algn="ctr"/>
            <a:r>
              <a:rPr lang="ru-RU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Упр. 24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044786" cy="5607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1. Смольного института, Эрмитажного театра,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Манежа; архитектора Джакомо Кваренги.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2. старинных часов.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3. местной городской газеты.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4. тёплой земли, первых лесных цветов,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 молодой зелени.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5. музыкального фестиваля; многих школ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и университетов нашего 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6. этой далёкой сибирской реки.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7. Восемнадцатых летних Олимпийских игр;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 Южной Кореи.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8.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9.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10.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C11648D-0EB6-434D-9374-A683D99C3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498303"/>
            <a:ext cx="6095999" cy="50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86827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7756938" cy="1042340"/>
          </a:xfrm>
        </p:spPr>
        <p:txBody>
          <a:bodyPr/>
          <a:lstStyle/>
          <a:p>
            <a:pPr algn="ctr"/>
            <a:r>
              <a:rPr lang="ru-RU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Упр. 24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044786" cy="5607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1. Смольного института, Эрмитажного театра,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Манежа; архитектора Джакомо Кваренги.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2. старинных часов.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3. местной городской газеты.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4. тёплой земли, первых лесных цветов,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 молодой зелени.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5. музыкального фестиваля; многих школ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и университетов нашего 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6. этой далёкой сибирской реки.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7. Восемнадцатых летних Олимпийских игр;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 Южной Кореи.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8. летних отпусков сотрудников фирмы;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9.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10.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C11648D-0EB6-434D-9374-A683D99C3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498303"/>
            <a:ext cx="6095999" cy="50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01933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7756938" cy="1042340"/>
          </a:xfrm>
        </p:spPr>
        <p:txBody>
          <a:bodyPr/>
          <a:lstStyle/>
          <a:p>
            <a:pPr algn="ctr"/>
            <a:r>
              <a:rPr lang="ru-RU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Упр. 24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044786" cy="5607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1. Смольного института, Эрмитажного театра,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Манежа; архитектора Джакомо Кваренги.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2. старинных часов.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3. местной городской газеты.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4. тёплой земли, первых лесных цветов,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 молодой зелени.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5. музыкального фестиваля; многих школ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и университетов нашего 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6. этой далёкой сибирской реки.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7. Восемнадцатых летних Олимпийских игр;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 Южной Кореи.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8. летних отпусков сотрудников фирмы; совета директоров компании.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9.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10.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C11648D-0EB6-434D-9374-A683D99C3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498303"/>
            <a:ext cx="6095999" cy="50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35825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7756938" cy="1042340"/>
          </a:xfrm>
        </p:spPr>
        <p:txBody>
          <a:bodyPr/>
          <a:lstStyle/>
          <a:p>
            <a:pPr algn="ctr"/>
            <a:r>
              <a:rPr lang="ru-RU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Упр. 24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044786" cy="5607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1. Смольного института, Эрмитажного театра,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Манежа; архитектора Джакомо Кваренги.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2. старинных часов.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3. местной городской газеты.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4. тёплой земли, первых лесных цветов,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 молодой зелени.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5. музыкального фестиваля; многих школ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и университетов нашего 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6. этой далёкой сибирской реки.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7. Восемнадцатых летних Олимпийских игр;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 Южной Кореи.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8. летних отпусков сотрудников фирмы; совета директоров компании.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9. категории С.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10.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C11648D-0EB6-434D-9374-A683D99C3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498303"/>
            <a:ext cx="6095999" cy="50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9892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7756938" cy="1042340"/>
          </a:xfrm>
        </p:spPr>
        <p:txBody>
          <a:bodyPr/>
          <a:lstStyle/>
          <a:p>
            <a:pPr algn="ctr"/>
            <a:r>
              <a:rPr lang="ru-RU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Упр. 24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044786" cy="5607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1. Смольного института, Эрмитажного театра,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Манежа; архитектора Джакомо Кваренги.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2. старинных часов.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3. местной городской газеты.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4. тёплой земли, первых лесных цветов,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 молодой зелени.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5. музыкального фестиваля; многих школ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и университетов нашего 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6. этой далёкой сибирской реки.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7. Восемнадцатых летних Олимпийских игр;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 Южной Кореи.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8. летних отпусков сотрудников фирмы; совета директоров компании.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9. категории С.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10. тысяч долларов.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C11648D-0EB6-434D-9374-A683D99C3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498303"/>
            <a:ext cx="6095999" cy="50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72262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E7B2780-C719-4F74-A15D-C113F88238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4643"/>
            <a:ext cx="5785211" cy="5932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24512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F61A46-C524-4C4B-A3D0-4AC61EE2DAE4}"/>
              </a:ext>
            </a:extLst>
          </p:cNvPr>
          <p:cNvSpPr txBox="1"/>
          <p:nvPr/>
        </p:nvSpPr>
        <p:spPr>
          <a:xfrm>
            <a:off x="5918268" y="3244334"/>
            <a:ext cx="4789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чая </a:t>
            </a:r>
            <a:r>
              <a:rPr kumimoji="0" lang="ru-RU" sz="1800" b="0" i="0" u="none" strike="sng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 с чаем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E9E2EF4-3E0E-4DB2-B9C5-03E110358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4643"/>
            <a:ext cx="5785211" cy="5932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4270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F61A46-C524-4C4B-A3D0-4AC61EE2DAE4}"/>
              </a:ext>
            </a:extLst>
          </p:cNvPr>
          <p:cNvSpPr txBox="1"/>
          <p:nvPr/>
        </p:nvSpPr>
        <p:spPr>
          <a:xfrm>
            <a:off x="5918268" y="3244334"/>
            <a:ext cx="47894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чая</a:t>
            </a:r>
            <a:endParaRPr kumimoji="0" lang="ru-RU" sz="1800" b="0" i="0" u="none" strike="sng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кефира; сметаны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E9E2EF4-3E0E-4DB2-B9C5-03E110358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4643"/>
            <a:ext cx="5785211" cy="5932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24570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F61A46-C524-4C4B-A3D0-4AC61EE2DAE4}"/>
              </a:ext>
            </a:extLst>
          </p:cNvPr>
          <p:cNvSpPr txBox="1"/>
          <p:nvPr/>
        </p:nvSpPr>
        <p:spPr>
          <a:xfrm>
            <a:off x="5918268" y="3244334"/>
            <a:ext cx="57852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чая</a:t>
            </a:r>
            <a:endParaRPr kumimoji="0" lang="ru-RU" sz="1800" b="0" i="0" u="none" strike="sng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кефира; сметаны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нужными документами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E9E2EF4-3E0E-4DB2-B9C5-03E110358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4643"/>
            <a:ext cx="5785211" cy="5932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89015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F61A46-C524-4C4B-A3D0-4AC61EE2DAE4}"/>
              </a:ext>
            </a:extLst>
          </p:cNvPr>
          <p:cNvSpPr txBox="1"/>
          <p:nvPr/>
        </p:nvSpPr>
        <p:spPr>
          <a:xfrm>
            <a:off x="5918268" y="3244334"/>
            <a:ext cx="578521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чая</a:t>
            </a:r>
            <a:endParaRPr kumimoji="0" lang="ru-RU" sz="1800" b="0" i="0" u="none" strike="sng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кефира; сметаны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нужными документами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 спортивной обувью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E9E2EF4-3E0E-4DB2-B9C5-03E110358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4643"/>
            <a:ext cx="5785211" cy="5932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21513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F61A46-C524-4C4B-A3D0-4AC61EE2DAE4}"/>
              </a:ext>
            </a:extLst>
          </p:cNvPr>
          <p:cNvSpPr txBox="1"/>
          <p:nvPr/>
        </p:nvSpPr>
        <p:spPr>
          <a:xfrm>
            <a:off x="5918268" y="3244334"/>
            <a:ext cx="578521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чая</a:t>
            </a:r>
            <a:endParaRPr kumimoji="0" lang="ru-RU" sz="1800" b="0" i="0" u="none" strike="sng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кефира; сметаны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нужными документами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 спортивной обувью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сахара (с сахаром)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E9E2EF4-3E0E-4DB2-B9C5-03E110358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4643"/>
            <a:ext cx="5785211" cy="5932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14589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F61A46-C524-4C4B-A3D0-4AC61EE2DAE4}"/>
              </a:ext>
            </a:extLst>
          </p:cNvPr>
          <p:cNvSpPr txBox="1"/>
          <p:nvPr/>
        </p:nvSpPr>
        <p:spPr>
          <a:xfrm>
            <a:off x="5918268" y="3244334"/>
            <a:ext cx="578521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чая</a:t>
            </a:r>
            <a:endParaRPr kumimoji="0" lang="ru-RU" sz="1800" b="0" i="0" u="none" strike="sng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кефира; сметаны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нужными документами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 спортивной обувью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сахара (с сахаром)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детских вещей (с детскими вещами)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E9E2EF4-3E0E-4DB2-B9C5-03E110358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4643"/>
            <a:ext cx="5785211" cy="5932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59372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F61A46-C524-4C4B-A3D0-4AC61EE2DAE4}"/>
              </a:ext>
            </a:extLst>
          </p:cNvPr>
          <p:cNvSpPr txBox="1"/>
          <p:nvPr/>
        </p:nvSpPr>
        <p:spPr>
          <a:xfrm>
            <a:off x="5918268" y="3244334"/>
            <a:ext cx="578521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чая</a:t>
            </a:r>
            <a:endParaRPr kumimoji="0" lang="ru-RU" sz="1800" b="0" i="0" u="none" strike="sng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кефира; сметаны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нужными документами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 спортивной обувью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сахара (с сахаром)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детских вещей (с детскими вещами)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её игрушками / (её игрушек)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E9E2EF4-3E0E-4DB2-B9C5-03E110358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4643"/>
            <a:ext cx="5785211" cy="5932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00224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F61A46-C524-4C4B-A3D0-4AC61EE2DAE4}"/>
              </a:ext>
            </a:extLst>
          </p:cNvPr>
          <p:cNvSpPr txBox="1"/>
          <p:nvPr/>
        </p:nvSpPr>
        <p:spPr>
          <a:xfrm>
            <a:off x="5918268" y="3244334"/>
            <a:ext cx="5785211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чая</a:t>
            </a:r>
            <a:endParaRPr kumimoji="0" lang="ru-RU" sz="1800" b="0" i="0" u="none" strike="sng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кефира; сметаны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нужными документами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 спортивной обувью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сахара (с сахаром)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детских вещей (с детскими вещами)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её игрушками / (её игрушек)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конфет / с конфетами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E9E2EF4-3E0E-4DB2-B9C5-03E110358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4643"/>
            <a:ext cx="5785211" cy="5932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8771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F61A46-C524-4C4B-A3D0-4AC61EE2DAE4}"/>
              </a:ext>
            </a:extLst>
          </p:cNvPr>
          <p:cNvSpPr txBox="1"/>
          <p:nvPr/>
        </p:nvSpPr>
        <p:spPr>
          <a:xfrm>
            <a:off x="5918268" y="3244334"/>
            <a:ext cx="5785211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чая</a:t>
            </a:r>
            <a:endParaRPr kumimoji="0" lang="ru-RU" sz="1800" b="0" i="0" u="none" strike="sng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кефира; сметаны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нужными документами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 спортивной обувью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сахара (с сахаром)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детских вещей (с детскими вещами)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её игрушками / (её игрушек)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конфет / с конфетами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 скрепками / скрепок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E9E2EF4-3E0E-4DB2-B9C5-03E110358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4643"/>
            <a:ext cx="5785211" cy="5932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41861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F61A46-C524-4C4B-A3D0-4AC61EE2DAE4}"/>
              </a:ext>
            </a:extLst>
          </p:cNvPr>
          <p:cNvSpPr txBox="1"/>
          <p:nvPr/>
        </p:nvSpPr>
        <p:spPr>
          <a:xfrm>
            <a:off x="5918268" y="3244334"/>
            <a:ext cx="5785211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чая</a:t>
            </a:r>
            <a:endParaRPr kumimoji="0" lang="ru-RU" sz="1800" b="0" i="0" u="none" strike="sng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кефира; сметаны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нужными документами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 спортивной обувью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сахара (с сахаром)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детских вещей (с детскими вещами)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её игрушками / (её игрушек)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конфет / с конфетами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 скрепками / скрепок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плотной бумаги / с плотной бумагой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E9E2EF4-3E0E-4DB2-B9C5-03E110358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4643"/>
            <a:ext cx="5785211" cy="5932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89302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3CBDC9-53EC-4F56-8EC3-D8416A380B15}"/>
              </a:ext>
            </a:extLst>
          </p:cNvPr>
          <p:cNvSpPr txBox="1"/>
          <p:nvPr/>
        </p:nvSpPr>
        <p:spPr>
          <a:xfrm>
            <a:off x="147145" y="230832"/>
            <a:ext cx="11929241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в предложениях несогласованные определения.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Много лет его любимым романом был роман Генри-Бёлля под названием «Дом без хозяина».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На эту работу принимают юношей и девушек с высшим образованием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со знанием иностранных языков.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Была без радости любовь — разлука будет без печали.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Известная балерина получила много писем и телеграмм с поздравлениями по случаю дня рождения.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После рок-фестиваля на громадной площади осталось много бутылок из-под пива, пакетов из-под разных соков и пачек от сигарет.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Завтра ожидается погода с сильным снегопадом и северным ветром со скоростью 10-12 метров в секунду.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Он заказал салат и мясо под соусом бешамель. </a:t>
            </a:r>
          </a:p>
        </p:txBody>
      </p:sp>
    </p:spTree>
    <p:extLst>
      <p:ext uri="{BB962C8B-B14F-4D97-AF65-F5344CB8AC3E}">
        <p14:creationId xmlns:p14="http://schemas.microsoft.com/office/powerpoint/2010/main" val="274140945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3CBDC9-53EC-4F56-8EC3-D8416A380B15}"/>
              </a:ext>
            </a:extLst>
          </p:cNvPr>
          <p:cNvSpPr txBox="1"/>
          <p:nvPr/>
        </p:nvSpPr>
        <p:spPr>
          <a:xfrm>
            <a:off x="147145" y="230832"/>
            <a:ext cx="11929241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в предложениях несогласованные определения.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Много лет его любимым романом был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роман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Генри-Бёлля под названием «Дом без хозяина»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На эту работу принимают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юношей и девушек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высшим образованием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 </a:t>
            </a:r>
            <a:r>
              <a:rPr kumimoji="0" lang="ru-RU" sz="2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знанием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иностранных языков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Была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без радости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любовь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разлука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будет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без печали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Известная балерина получила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много писем и телеграмм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</a:t>
            </a:r>
            <a:r>
              <a:rPr kumimoji="0" lang="ru-RU" sz="2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поздравлениями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 </a:t>
            </a:r>
            <a:r>
              <a:rPr kumimoji="0" lang="ru-RU" sz="2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случаю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дня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рождения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После рок-фестиваля на громадной площади осталось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много бутылок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из-под пива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пакетов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из-под разных соков 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пачек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 сигарет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Завтра ожидается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погода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сильным снегопадом 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северным </a:t>
            </a:r>
            <a:r>
              <a:rPr kumimoji="0" lang="ru-RU" sz="2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ветром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со </a:t>
            </a:r>
            <a:r>
              <a:rPr kumimoji="0" lang="ru-RU" sz="2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скоростью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10-12 метров в секунду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Он заказал салат и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мясо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</a:t>
            </a:r>
            <a:r>
              <a:rPr kumimoji="0" lang="ru-RU" sz="2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соусом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бешамель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62792152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3CBDC9-53EC-4F56-8EC3-D8416A380B15}"/>
              </a:ext>
            </a:extLst>
          </p:cNvPr>
          <p:cNvSpPr txBox="1"/>
          <p:nvPr/>
        </p:nvSpPr>
        <p:spPr>
          <a:xfrm>
            <a:off x="147145" y="230832"/>
            <a:ext cx="11571889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в предложениях несогласованные определения.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Мне нравятся люди со слабостями, не люблю идеальных людей </a:t>
            </a:r>
            <a:r>
              <a:rPr kumimoji="0" lang="ru-RU" sz="25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(Из интервью)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После урагана в районе осталось много домов без крыши, электрических столбов без проводов.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Хозяин отвёл им огромную комнату с дубовым шкафом и старинной кроватью под пологом </a:t>
            </a:r>
            <a:r>
              <a:rPr kumimoji="0" lang="ru-RU" sz="25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(Чаянов)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На этот военный завод вход без пропусков запрещён.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На столе стоял кофейник с горячим кофе, молочник со сливками и тарелка с бутербродами.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Перед ними стоял высокий дом под ярко-красной черепичной крышей.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На первой полосе газеты была опубликована подборка статей под общим названием: «Нет международному терроризму!».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Он прекрасно учился в университете и получил диплом с отличием.</a:t>
            </a:r>
          </a:p>
        </p:txBody>
      </p:sp>
    </p:spTree>
    <p:extLst>
      <p:ext uri="{BB962C8B-B14F-4D97-AF65-F5344CB8AC3E}">
        <p14:creationId xmlns:p14="http://schemas.microsoft.com/office/powerpoint/2010/main" val="300935854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3CBDC9-53EC-4F56-8EC3-D8416A380B15}"/>
              </a:ext>
            </a:extLst>
          </p:cNvPr>
          <p:cNvSpPr txBox="1"/>
          <p:nvPr/>
        </p:nvSpPr>
        <p:spPr>
          <a:xfrm>
            <a:off x="147145" y="230832"/>
            <a:ext cx="11571889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в предложениях несогласованные определения.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Мне нравятся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люди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 слабостями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не люблю идеальных людей </a:t>
            </a:r>
            <a:r>
              <a:rPr kumimoji="0" lang="ru-RU" sz="25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(Из интервью)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После урагана в районе осталось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много домов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без крыши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электрических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столбов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без проводов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Хозяин отвёл им огромную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комнату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дубовым шкафом 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старинной </a:t>
            </a:r>
            <a:r>
              <a:rPr kumimoji="0" lang="ru-RU" sz="2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кроватью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под пологом </a:t>
            </a:r>
            <a:r>
              <a:rPr kumimoji="0" lang="ru-RU" sz="25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(Чаянов)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На этот военный завод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вход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без пропусков 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запрещён.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На столе стоял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кофейник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горячим кофе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молочник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 сливками 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тарелка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бутербродами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Перед ними стоял высокий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ярко-красной черепичной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крышей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На первой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полосе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газеты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была опубликована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подборка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статей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общим названием: «Нет международному терроризму!».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Он прекрасно учился в университете и получил </a:t>
            </a:r>
            <a:r>
              <a:rPr kumimoji="0" lang="ru-RU" sz="2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диплом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отличием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7874989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3968954" cy="1042340"/>
          </a:xfrm>
        </p:spPr>
        <p:txBody>
          <a:bodyPr/>
          <a:lstStyle/>
          <a:p>
            <a:pPr algn="ctr"/>
            <a:r>
              <a:rPr lang="ru-RU" dirty="0"/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35B578B-864D-B273-BD95-79C6AFDDFA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8856" y="388816"/>
            <a:ext cx="7849713" cy="104233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C9202A1-00FA-97BB-A487-2041BCC65C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1" y="1980686"/>
            <a:ext cx="7976725" cy="323746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B1A08B2-6404-DD23-AACB-BEC4798DFA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01" y="5220929"/>
            <a:ext cx="7398881" cy="1161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24190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3968954" cy="1042340"/>
          </a:xfrm>
        </p:spPr>
        <p:txBody>
          <a:bodyPr/>
          <a:lstStyle/>
          <a:p>
            <a:pPr algn="ctr"/>
            <a:r>
              <a:rPr lang="ru-RU" dirty="0"/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35B578B-864D-B273-BD95-79C6AFDDFA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8856" y="388816"/>
            <a:ext cx="7849713" cy="104233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C9202A1-00FA-97BB-A487-2041BCC65C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1" y="1980686"/>
            <a:ext cx="7976725" cy="323746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B1A08B2-6404-DD23-AACB-BEC4798DFA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01" y="5220929"/>
            <a:ext cx="7398881" cy="11615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BB3607A-BDFD-B322-D80B-7040382DDE64}"/>
              </a:ext>
            </a:extLst>
          </p:cNvPr>
          <p:cNvSpPr txBox="1"/>
          <p:nvPr/>
        </p:nvSpPr>
        <p:spPr>
          <a:xfrm>
            <a:off x="8303342" y="2920181"/>
            <a:ext cx="3362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открытым небом</a:t>
            </a:r>
          </a:p>
        </p:txBody>
      </p:sp>
    </p:spTree>
    <p:extLst>
      <p:ext uri="{BB962C8B-B14F-4D97-AF65-F5344CB8AC3E}">
        <p14:creationId xmlns:p14="http://schemas.microsoft.com/office/powerpoint/2010/main" val="271934354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3968954" cy="1042340"/>
          </a:xfrm>
        </p:spPr>
        <p:txBody>
          <a:bodyPr/>
          <a:lstStyle/>
          <a:p>
            <a:pPr algn="ctr"/>
            <a:r>
              <a:rPr lang="ru-RU" dirty="0"/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35B578B-864D-B273-BD95-79C6AFDDFA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8856" y="388816"/>
            <a:ext cx="7849713" cy="104233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C9202A1-00FA-97BB-A487-2041BCC65C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1" y="1980686"/>
            <a:ext cx="7976725" cy="323746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B1A08B2-6404-DD23-AACB-BEC4798DFA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01" y="5220929"/>
            <a:ext cx="7398881" cy="11615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BB3607A-BDFD-B322-D80B-7040382DDE64}"/>
              </a:ext>
            </a:extLst>
          </p:cNvPr>
          <p:cNvSpPr txBox="1"/>
          <p:nvPr/>
        </p:nvSpPr>
        <p:spPr>
          <a:xfrm>
            <a:off x="8303342" y="2920181"/>
            <a:ext cx="3362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открытым небом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8C75DB-9D61-6323-91EA-424A8962632F}"/>
              </a:ext>
            </a:extLst>
          </p:cNvPr>
          <p:cNvSpPr txBox="1"/>
          <p:nvPr/>
        </p:nvSpPr>
        <p:spPr>
          <a:xfrm>
            <a:off x="8303342" y="3780503"/>
            <a:ext cx="33626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из-под яблочного и виноградного сока</a:t>
            </a:r>
          </a:p>
        </p:txBody>
      </p:sp>
    </p:spTree>
    <p:extLst>
      <p:ext uri="{BB962C8B-B14F-4D97-AF65-F5344CB8AC3E}">
        <p14:creationId xmlns:p14="http://schemas.microsoft.com/office/powerpoint/2010/main" val="60218294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3968954" cy="1042340"/>
          </a:xfrm>
        </p:spPr>
        <p:txBody>
          <a:bodyPr/>
          <a:lstStyle/>
          <a:p>
            <a:pPr algn="ctr"/>
            <a:r>
              <a:rPr lang="ru-RU" dirty="0"/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35B578B-864D-B273-BD95-79C6AFDDFA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8856" y="388816"/>
            <a:ext cx="7849713" cy="104233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C9202A1-00FA-97BB-A487-2041BCC65C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1" y="1980686"/>
            <a:ext cx="7976725" cy="323746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B1A08B2-6404-DD23-AACB-BEC4798DFA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01" y="5220929"/>
            <a:ext cx="7398881" cy="11615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BB3607A-BDFD-B322-D80B-7040382DDE64}"/>
              </a:ext>
            </a:extLst>
          </p:cNvPr>
          <p:cNvSpPr txBox="1"/>
          <p:nvPr/>
        </p:nvSpPr>
        <p:spPr>
          <a:xfrm>
            <a:off x="8303342" y="2920181"/>
            <a:ext cx="3362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открытым небом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8C75DB-9D61-6323-91EA-424A8962632F}"/>
              </a:ext>
            </a:extLst>
          </p:cNvPr>
          <p:cNvSpPr txBox="1"/>
          <p:nvPr/>
        </p:nvSpPr>
        <p:spPr>
          <a:xfrm>
            <a:off x="8303342" y="3780503"/>
            <a:ext cx="33626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из-под яблочного и виноградного сока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556C80-658B-B831-FF64-C7DE62B0DDCE}"/>
              </a:ext>
            </a:extLst>
          </p:cNvPr>
          <p:cNvSpPr txBox="1"/>
          <p:nvPr/>
        </p:nvSpPr>
        <p:spPr>
          <a:xfrm>
            <a:off x="8425937" y="5218153"/>
            <a:ext cx="33626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сильным ветром /без сильного ветра</a:t>
            </a:r>
          </a:p>
        </p:txBody>
      </p:sp>
    </p:spTree>
    <p:extLst>
      <p:ext uri="{BB962C8B-B14F-4D97-AF65-F5344CB8AC3E}">
        <p14:creationId xmlns:p14="http://schemas.microsoft.com/office/powerpoint/2010/main" val="421256378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3968954" cy="1042340"/>
          </a:xfrm>
        </p:spPr>
        <p:txBody>
          <a:bodyPr/>
          <a:lstStyle/>
          <a:p>
            <a:pPr algn="ctr"/>
            <a:r>
              <a:rPr lang="ru-RU" dirty="0"/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35B578B-864D-B273-BD95-79C6AFDDFA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8856" y="388816"/>
            <a:ext cx="7849713" cy="104233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C9202A1-00FA-97BB-A487-2041BCC65C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1" y="1980686"/>
            <a:ext cx="7976725" cy="323746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B1A08B2-6404-DD23-AACB-BEC4798DFA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01" y="5220929"/>
            <a:ext cx="7398881" cy="11615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BB3607A-BDFD-B322-D80B-7040382DDE64}"/>
              </a:ext>
            </a:extLst>
          </p:cNvPr>
          <p:cNvSpPr txBox="1"/>
          <p:nvPr/>
        </p:nvSpPr>
        <p:spPr>
          <a:xfrm>
            <a:off x="8303342" y="2920181"/>
            <a:ext cx="3362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открытым небом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8C75DB-9D61-6323-91EA-424A8962632F}"/>
              </a:ext>
            </a:extLst>
          </p:cNvPr>
          <p:cNvSpPr txBox="1"/>
          <p:nvPr/>
        </p:nvSpPr>
        <p:spPr>
          <a:xfrm>
            <a:off x="8303342" y="3780503"/>
            <a:ext cx="33626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из-под яблочного и виноградного сока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556C80-658B-B831-FF64-C7DE62B0DDCE}"/>
              </a:ext>
            </a:extLst>
          </p:cNvPr>
          <p:cNvSpPr txBox="1"/>
          <p:nvPr/>
        </p:nvSpPr>
        <p:spPr>
          <a:xfrm>
            <a:off x="8425937" y="5218153"/>
            <a:ext cx="33626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сильным ветром/без сильного ветра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6293453-2F68-85D4-858C-66D0E095C0B2}"/>
              </a:ext>
            </a:extLst>
          </p:cNvPr>
          <p:cNvSpPr txBox="1"/>
          <p:nvPr/>
        </p:nvSpPr>
        <p:spPr>
          <a:xfrm>
            <a:off x="8425937" y="5920863"/>
            <a:ext cx="3362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без дождя</a:t>
            </a:r>
          </a:p>
        </p:txBody>
      </p:sp>
    </p:spTree>
    <p:extLst>
      <p:ext uri="{BB962C8B-B14F-4D97-AF65-F5344CB8AC3E}">
        <p14:creationId xmlns:p14="http://schemas.microsoft.com/office/powerpoint/2010/main" val="227404174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3968954" cy="1042340"/>
          </a:xfrm>
        </p:spPr>
        <p:txBody>
          <a:bodyPr/>
          <a:lstStyle/>
          <a:p>
            <a:pPr algn="ctr"/>
            <a:r>
              <a:rPr lang="ru-RU" dirty="0"/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35B578B-864D-B273-BD95-79C6AFDDFA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8856" y="388816"/>
            <a:ext cx="7849713" cy="104233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2696862-B728-5BE7-0576-16E45BD12B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795" y="1842838"/>
            <a:ext cx="7755520" cy="4605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26684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3968954" cy="1042340"/>
          </a:xfrm>
        </p:spPr>
        <p:txBody>
          <a:bodyPr/>
          <a:lstStyle/>
          <a:p>
            <a:pPr algn="ctr"/>
            <a:r>
              <a:rPr lang="ru-RU" dirty="0"/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35B578B-864D-B273-BD95-79C6AFDDFA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8856" y="388816"/>
            <a:ext cx="7849713" cy="104233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BB3607A-BDFD-B322-D80B-7040382DDE64}"/>
              </a:ext>
            </a:extLst>
          </p:cNvPr>
          <p:cNvSpPr txBox="1"/>
          <p:nvPr/>
        </p:nvSpPr>
        <p:spPr>
          <a:xfrm>
            <a:off x="8303342" y="2471140"/>
            <a:ext cx="3362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названием «…»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2696862-B728-5BE7-0576-16E45BD12B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795" y="1842838"/>
            <a:ext cx="7755520" cy="4605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7151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3968954" cy="1042340"/>
          </a:xfrm>
        </p:spPr>
        <p:txBody>
          <a:bodyPr/>
          <a:lstStyle/>
          <a:p>
            <a:pPr algn="ctr"/>
            <a:r>
              <a:rPr lang="ru-RU" dirty="0"/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35B578B-864D-B273-BD95-79C6AFDDFA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8856" y="388816"/>
            <a:ext cx="7849713" cy="104233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BB3607A-BDFD-B322-D80B-7040382DDE64}"/>
              </a:ext>
            </a:extLst>
          </p:cNvPr>
          <p:cNvSpPr txBox="1"/>
          <p:nvPr/>
        </p:nvSpPr>
        <p:spPr>
          <a:xfrm>
            <a:off x="8303342" y="2471140"/>
            <a:ext cx="3362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названием «…»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8C75DB-9D61-6323-91EA-424A8962632F}"/>
              </a:ext>
            </a:extLst>
          </p:cNvPr>
          <p:cNvSpPr txBox="1"/>
          <p:nvPr/>
        </p:nvSpPr>
        <p:spPr>
          <a:xfrm>
            <a:off x="8303342" y="3844646"/>
            <a:ext cx="3362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без чувства юмора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2696862-B728-5BE7-0576-16E45BD12B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795" y="1842838"/>
            <a:ext cx="7755520" cy="4605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90678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35B578B-864D-B273-BD95-79C6AFDDFA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8856" y="388816"/>
            <a:ext cx="7849713" cy="104233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BB3607A-BDFD-B322-D80B-7040382DDE64}"/>
              </a:ext>
            </a:extLst>
          </p:cNvPr>
          <p:cNvSpPr txBox="1"/>
          <p:nvPr/>
        </p:nvSpPr>
        <p:spPr>
          <a:xfrm>
            <a:off x="8303342" y="2471140"/>
            <a:ext cx="3362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названием «…»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8C75DB-9D61-6323-91EA-424A8962632F}"/>
              </a:ext>
            </a:extLst>
          </p:cNvPr>
          <p:cNvSpPr txBox="1"/>
          <p:nvPr/>
        </p:nvSpPr>
        <p:spPr>
          <a:xfrm>
            <a:off x="8303342" y="4145446"/>
            <a:ext cx="3362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лёгким характером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2696862-B728-5BE7-0576-16E45BD12B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795" y="1842838"/>
            <a:ext cx="7755520" cy="460521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009DF6C-37BA-2D5B-3E57-99083EF58B3F}"/>
              </a:ext>
            </a:extLst>
          </p:cNvPr>
          <p:cNvSpPr txBox="1"/>
          <p:nvPr/>
        </p:nvSpPr>
        <p:spPr>
          <a:xfrm>
            <a:off x="8303342" y="3741957"/>
            <a:ext cx="3362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без чувства юмора</a:t>
            </a:r>
          </a:p>
        </p:txBody>
      </p:sp>
    </p:spTree>
    <p:extLst>
      <p:ext uri="{BB962C8B-B14F-4D97-AF65-F5344CB8AC3E}">
        <p14:creationId xmlns:p14="http://schemas.microsoft.com/office/powerpoint/2010/main" val="75510549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3968954" cy="1042340"/>
          </a:xfrm>
        </p:spPr>
        <p:txBody>
          <a:bodyPr/>
          <a:lstStyle/>
          <a:p>
            <a:pPr algn="ctr"/>
            <a:r>
              <a:rPr lang="ru-RU" dirty="0"/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35B578B-864D-B273-BD95-79C6AFDDFA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8856" y="388816"/>
            <a:ext cx="7849713" cy="104233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BB3607A-BDFD-B322-D80B-7040382DDE64}"/>
              </a:ext>
            </a:extLst>
          </p:cNvPr>
          <p:cNvSpPr txBox="1"/>
          <p:nvPr/>
        </p:nvSpPr>
        <p:spPr>
          <a:xfrm>
            <a:off x="8303342" y="2471140"/>
            <a:ext cx="3362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названием «…»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8C75DB-9D61-6323-91EA-424A8962632F}"/>
              </a:ext>
            </a:extLst>
          </p:cNvPr>
          <p:cNvSpPr txBox="1"/>
          <p:nvPr/>
        </p:nvSpPr>
        <p:spPr>
          <a:xfrm>
            <a:off x="8303342" y="3844646"/>
            <a:ext cx="33626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без чувства юмора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лёгким характером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2696862-B728-5BE7-0576-16E45BD12B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795" y="1842838"/>
            <a:ext cx="7755520" cy="460521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BE97018-86E8-6D1F-BAAE-F2AB7D536150}"/>
              </a:ext>
            </a:extLst>
          </p:cNvPr>
          <p:cNvSpPr txBox="1"/>
          <p:nvPr/>
        </p:nvSpPr>
        <p:spPr>
          <a:xfrm>
            <a:off x="8303342" y="4867201"/>
            <a:ext cx="3362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из-под хлеба</a:t>
            </a:r>
          </a:p>
        </p:txBody>
      </p:sp>
    </p:spTree>
    <p:extLst>
      <p:ext uri="{BB962C8B-B14F-4D97-AF65-F5344CB8AC3E}">
        <p14:creationId xmlns:p14="http://schemas.microsoft.com/office/powerpoint/2010/main" val="8357438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35B578B-864D-B273-BD95-79C6AFDDFA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8856" y="388816"/>
            <a:ext cx="7849713" cy="104233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BB3607A-BDFD-B322-D80B-7040382DDE64}"/>
              </a:ext>
            </a:extLst>
          </p:cNvPr>
          <p:cNvSpPr txBox="1"/>
          <p:nvPr/>
        </p:nvSpPr>
        <p:spPr>
          <a:xfrm>
            <a:off x="8303342" y="2471140"/>
            <a:ext cx="3362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названием «…»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8C75DB-9D61-6323-91EA-424A8962632F}"/>
              </a:ext>
            </a:extLst>
          </p:cNvPr>
          <p:cNvSpPr txBox="1"/>
          <p:nvPr/>
        </p:nvSpPr>
        <p:spPr>
          <a:xfrm>
            <a:off x="8303342" y="3844646"/>
            <a:ext cx="33626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без чувства юмора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лёгким характером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2696862-B728-5BE7-0576-16E45BD12B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795" y="1842838"/>
            <a:ext cx="7755520" cy="460521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BE97018-86E8-6D1F-BAAE-F2AB7D536150}"/>
              </a:ext>
            </a:extLst>
          </p:cNvPr>
          <p:cNvSpPr txBox="1"/>
          <p:nvPr/>
        </p:nvSpPr>
        <p:spPr>
          <a:xfrm>
            <a:off x="8303342" y="4867201"/>
            <a:ext cx="3362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из-под хлеба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48D53A-4641-DF21-6771-667EF5861A61}"/>
              </a:ext>
            </a:extLst>
          </p:cNvPr>
          <p:cNvSpPr txBox="1"/>
          <p:nvPr/>
        </p:nvSpPr>
        <p:spPr>
          <a:xfrm>
            <a:off x="8303342" y="5587484"/>
            <a:ext cx="3362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охраной милиции</a:t>
            </a:r>
          </a:p>
        </p:txBody>
      </p:sp>
    </p:spTree>
    <p:extLst>
      <p:ext uri="{BB962C8B-B14F-4D97-AF65-F5344CB8AC3E}">
        <p14:creationId xmlns:p14="http://schemas.microsoft.com/office/powerpoint/2010/main" val="245903372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BF72B93-A28A-3C7D-6576-3E0647E36F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42"/>
          <a:stretch/>
        </p:blipFill>
        <p:spPr>
          <a:xfrm>
            <a:off x="1962300" y="407880"/>
            <a:ext cx="7756938" cy="406406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79058BC-0E92-9DDE-6C44-4DC06295D5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7049" y="4471945"/>
            <a:ext cx="7756938" cy="2152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8919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BF72B93-A28A-3C7D-6576-3E0647E36F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42"/>
          <a:stretch/>
        </p:blipFill>
        <p:spPr>
          <a:xfrm>
            <a:off x="1962300" y="407880"/>
            <a:ext cx="7756938" cy="406406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79058BC-0E92-9DDE-6C44-4DC06295D5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7049" y="4471945"/>
            <a:ext cx="7756938" cy="21527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21B621C-5E74-F599-8875-A89ED31B7758}"/>
              </a:ext>
            </a:extLst>
          </p:cNvPr>
          <p:cNvSpPr txBox="1"/>
          <p:nvPr/>
        </p:nvSpPr>
        <p:spPr>
          <a:xfrm>
            <a:off x="9950824" y="2366682"/>
            <a:ext cx="2017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клетчатые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898169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BF72B93-A28A-3C7D-6576-3E0647E36F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42"/>
          <a:stretch/>
        </p:blipFill>
        <p:spPr>
          <a:xfrm>
            <a:off x="1962300" y="407880"/>
            <a:ext cx="7756938" cy="406406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79058BC-0E92-9DDE-6C44-4DC06295D5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7049" y="4471945"/>
            <a:ext cx="7756938" cy="21527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21B621C-5E74-F599-8875-A89ED31B7758}"/>
              </a:ext>
            </a:extLst>
          </p:cNvPr>
          <p:cNvSpPr txBox="1"/>
          <p:nvPr/>
        </p:nvSpPr>
        <p:spPr>
          <a:xfrm>
            <a:off x="9950824" y="2366682"/>
            <a:ext cx="201705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клетчатые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полосатые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174882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BF72B93-A28A-3C7D-6576-3E0647E36F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42"/>
          <a:stretch/>
        </p:blipFill>
        <p:spPr>
          <a:xfrm>
            <a:off x="1962300" y="407880"/>
            <a:ext cx="7756938" cy="406406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79058BC-0E92-9DDE-6C44-4DC06295D5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7049" y="4471945"/>
            <a:ext cx="7756938" cy="21527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21B621C-5E74-F599-8875-A89ED31B7758}"/>
              </a:ext>
            </a:extLst>
          </p:cNvPr>
          <p:cNvSpPr txBox="1"/>
          <p:nvPr/>
        </p:nvSpPr>
        <p:spPr>
          <a:xfrm>
            <a:off x="9950824" y="2366682"/>
            <a:ext cx="201705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клетчатые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полосатые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полосатые скатерти</a:t>
            </a:r>
          </a:p>
        </p:txBody>
      </p:sp>
    </p:spTree>
    <p:extLst>
      <p:ext uri="{BB962C8B-B14F-4D97-AF65-F5344CB8AC3E}">
        <p14:creationId xmlns:p14="http://schemas.microsoft.com/office/powerpoint/2010/main" val="356815601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BF72B93-A28A-3C7D-6576-3E0647E36F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42"/>
          <a:stretch/>
        </p:blipFill>
        <p:spPr>
          <a:xfrm>
            <a:off x="1962300" y="407880"/>
            <a:ext cx="7756938" cy="406406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79058BC-0E92-9DDE-6C44-4DC06295D5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7049" y="4471945"/>
            <a:ext cx="7756938" cy="21527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21B621C-5E74-F599-8875-A89ED31B7758}"/>
              </a:ext>
            </a:extLst>
          </p:cNvPr>
          <p:cNvSpPr txBox="1"/>
          <p:nvPr/>
        </p:nvSpPr>
        <p:spPr>
          <a:xfrm>
            <a:off x="9950824" y="2366682"/>
            <a:ext cx="201705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клетчатые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полосатые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полосатые скатерти клетчатые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697788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BF72B93-A28A-3C7D-6576-3E0647E36F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42"/>
          <a:stretch/>
        </p:blipFill>
        <p:spPr>
          <a:xfrm>
            <a:off x="1962300" y="407880"/>
            <a:ext cx="7756938" cy="406406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79058BC-0E92-9DDE-6C44-4DC06295D5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7049" y="4471945"/>
            <a:ext cx="7756938" cy="21527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21B621C-5E74-F599-8875-A89ED31B7758}"/>
              </a:ext>
            </a:extLst>
          </p:cNvPr>
          <p:cNvSpPr txBox="1"/>
          <p:nvPr/>
        </p:nvSpPr>
        <p:spPr>
          <a:xfrm>
            <a:off x="9950824" y="2366682"/>
            <a:ext cx="201705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клетчатые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полосатые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полосатые скатерти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клетчатые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клетчатые</a:t>
            </a:r>
          </a:p>
        </p:txBody>
      </p:sp>
    </p:spTree>
    <p:extLst>
      <p:ext uri="{BB962C8B-B14F-4D97-AF65-F5344CB8AC3E}">
        <p14:creationId xmlns:p14="http://schemas.microsoft.com/office/powerpoint/2010/main" val="250534188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BF72B93-A28A-3C7D-6576-3E0647E36F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42"/>
          <a:stretch/>
        </p:blipFill>
        <p:spPr>
          <a:xfrm>
            <a:off x="1962300" y="407880"/>
            <a:ext cx="7756938" cy="406406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79058BC-0E92-9DDE-6C44-4DC06295D5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7049" y="4471945"/>
            <a:ext cx="7756938" cy="21527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21B621C-5E74-F599-8875-A89ED31B7758}"/>
              </a:ext>
            </a:extLst>
          </p:cNvPr>
          <p:cNvSpPr txBox="1"/>
          <p:nvPr/>
        </p:nvSpPr>
        <p:spPr>
          <a:xfrm>
            <a:off x="9950824" y="2366682"/>
            <a:ext cx="201705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клетчатые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полосатые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полосатые скатерти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клетчатые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клетчатые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полосатые</a:t>
            </a:r>
          </a:p>
        </p:txBody>
      </p:sp>
    </p:spTree>
    <p:extLst>
      <p:ext uri="{BB962C8B-B14F-4D97-AF65-F5344CB8AC3E}">
        <p14:creationId xmlns:p14="http://schemas.microsoft.com/office/powerpoint/2010/main" val="234518255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C75521-F630-878E-4C97-D3D3D80F4A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DDA748BF-42B7-549F-7C3D-11C48B9C039B}"/>
              </a:ext>
            </a:extLst>
          </p:cNvPr>
          <p:cNvSpPr txBox="1">
            <a:spLocks/>
          </p:cNvSpPr>
          <p:nvPr/>
        </p:nvSpPr>
        <p:spPr>
          <a:xfrm>
            <a:off x="116284" y="199002"/>
            <a:ext cx="11959432" cy="757098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10 апреля 2025 г.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E019C0-D204-2CBD-C3EC-FBDF50A9EB53}"/>
              </a:ext>
            </a:extLst>
          </p:cNvPr>
          <p:cNvSpPr txBox="1"/>
          <p:nvPr/>
        </p:nvSpPr>
        <p:spPr>
          <a:xfrm>
            <a:off x="260350" y="1343024"/>
            <a:ext cx="11726863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Стихотворения Тютчева читать и  учить наизусть.</a:t>
            </a:r>
          </a:p>
          <a:p>
            <a:pPr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Упражнения 18, 19 и 22 на странице 16 учебника «Практический синтаксис» (см. на странице «Грамматика»).</a:t>
            </a:r>
            <a:endParaRPr lang="ru-RU" sz="3200" dirty="0"/>
          </a:p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ru-RU" sz="4000" b="0" i="1" u="none" strike="noStrike" kern="1200" cap="none" spc="0" normalizeH="0" baseline="0" noProof="0" dirty="0">
              <a:ln>
                <a:noFill/>
              </a:ln>
              <a:solidFill>
                <a:srgbClr val="749BF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66312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15404</TotalTime>
  <Words>6544</Words>
  <Application>Microsoft Office PowerPoint</Application>
  <PresentationFormat>Широкоэкранный</PresentationFormat>
  <Paragraphs>1074</Paragraphs>
  <Slides>91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91</vt:i4>
      </vt:variant>
    </vt:vector>
  </HeadingPairs>
  <TitlesOfParts>
    <vt:vector size="98" baseType="lpstr">
      <vt:lpstr>Arial</vt:lpstr>
      <vt:lpstr>Book Antiqua</vt:lpstr>
      <vt:lpstr>Calibri</vt:lpstr>
      <vt:lpstr>Calibri Light</vt:lpstr>
      <vt:lpstr>Roboto</vt:lpstr>
      <vt:lpstr>Times New Roman</vt:lpstr>
      <vt:lpstr>Тема Office</vt:lpstr>
      <vt:lpstr>1 курс (психологи 24 г/п)</vt:lpstr>
      <vt:lpstr>Презентация PowerPoint</vt:lpstr>
      <vt:lpstr>Фонетика</vt:lpstr>
      <vt:lpstr>Презентация PowerPoint</vt:lpstr>
      <vt:lpstr>Презентация PowerPoint</vt:lpstr>
      <vt:lpstr>ДЗ</vt:lpstr>
      <vt:lpstr>ДЗ</vt:lpstr>
      <vt:lpstr>ДЗ</vt:lpstr>
      <vt:lpstr>ДЗ</vt:lpstr>
      <vt:lpstr>ДЗ</vt:lpstr>
      <vt:lpstr>ДЗ</vt:lpstr>
      <vt:lpstr>ДЗ</vt:lpstr>
      <vt:lpstr>ДЗ</vt:lpstr>
      <vt:lpstr>ДЗ</vt:lpstr>
      <vt:lpstr>ДЗ</vt:lpstr>
      <vt:lpstr>ДЗ</vt:lpstr>
      <vt:lpstr>ДЗ</vt:lpstr>
      <vt:lpstr>ДЗ</vt:lpstr>
      <vt:lpstr>ДЗ</vt:lpstr>
      <vt:lpstr>ДЗ</vt:lpstr>
      <vt:lpstr>ДЗ</vt:lpstr>
      <vt:lpstr>ДЗ</vt:lpstr>
      <vt:lpstr>ДЗ</vt:lpstr>
      <vt:lpstr>ДЗ</vt:lpstr>
      <vt:lpstr>ДЗ</vt:lpstr>
      <vt:lpstr>ДЗ</vt:lpstr>
      <vt:lpstr>ДЗ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271</cp:revision>
  <dcterms:created xsi:type="dcterms:W3CDTF">2024-09-01T20:30:35Z</dcterms:created>
  <dcterms:modified xsi:type="dcterms:W3CDTF">2025-04-08T17:57:29Z</dcterms:modified>
</cp:coreProperties>
</file>