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3"/>
  </p:notesMasterIdLst>
  <p:sldIdLst>
    <p:sldId id="256" r:id="rId2"/>
    <p:sldId id="1939" r:id="rId3"/>
    <p:sldId id="1337" r:id="rId4"/>
    <p:sldId id="760" r:id="rId5"/>
    <p:sldId id="1338" r:id="rId6"/>
    <p:sldId id="954" r:id="rId7"/>
    <p:sldId id="979" r:id="rId8"/>
    <p:sldId id="1339" r:id="rId9"/>
    <p:sldId id="1262" r:id="rId10"/>
    <p:sldId id="1253" r:id="rId11"/>
    <p:sldId id="1254" r:id="rId12"/>
    <p:sldId id="953" r:id="rId13"/>
    <p:sldId id="1256" r:id="rId14"/>
    <p:sldId id="1257" r:id="rId15"/>
    <p:sldId id="1255" r:id="rId16"/>
    <p:sldId id="1263" r:id="rId17"/>
    <p:sldId id="1264" r:id="rId18"/>
    <p:sldId id="1265" r:id="rId19"/>
    <p:sldId id="1266" r:id="rId20"/>
    <p:sldId id="1267" r:id="rId21"/>
    <p:sldId id="1268" r:id="rId22"/>
    <p:sldId id="1269" r:id="rId23"/>
    <p:sldId id="1270" r:id="rId24"/>
    <p:sldId id="1271" r:id="rId25"/>
    <p:sldId id="1272" r:id="rId26"/>
    <p:sldId id="1273" r:id="rId27"/>
    <p:sldId id="1274" r:id="rId28"/>
    <p:sldId id="1276" r:id="rId29"/>
    <p:sldId id="994" r:id="rId30"/>
    <p:sldId id="840" r:id="rId31"/>
    <p:sldId id="842" r:id="rId32"/>
    <p:sldId id="863" r:id="rId33"/>
    <p:sldId id="1345" r:id="rId34"/>
    <p:sldId id="864" r:id="rId35"/>
    <p:sldId id="877" r:id="rId36"/>
    <p:sldId id="867" r:id="rId37"/>
    <p:sldId id="868" r:id="rId38"/>
    <p:sldId id="869" r:id="rId39"/>
    <p:sldId id="870" r:id="rId40"/>
    <p:sldId id="871" r:id="rId41"/>
    <p:sldId id="872" r:id="rId42"/>
    <p:sldId id="873" r:id="rId43"/>
    <p:sldId id="874" r:id="rId44"/>
    <p:sldId id="875" r:id="rId45"/>
    <p:sldId id="876" r:id="rId46"/>
    <p:sldId id="878" r:id="rId47"/>
    <p:sldId id="865" r:id="rId48"/>
    <p:sldId id="879" r:id="rId49"/>
    <p:sldId id="882" r:id="rId50"/>
    <p:sldId id="883" r:id="rId51"/>
    <p:sldId id="884" r:id="rId52"/>
    <p:sldId id="885" r:id="rId53"/>
    <p:sldId id="886" r:id="rId54"/>
    <p:sldId id="866" r:id="rId55"/>
    <p:sldId id="889" r:id="rId56"/>
    <p:sldId id="887" r:id="rId57"/>
    <p:sldId id="888" r:id="rId58"/>
    <p:sldId id="890" r:id="rId59"/>
    <p:sldId id="891" r:id="rId60"/>
    <p:sldId id="892" r:id="rId61"/>
    <p:sldId id="893" r:id="rId62"/>
    <p:sldId id="894" r:id="rId63"/>
    <p:sldId id="895" r:id="rId64"/>
    <p:sldId id="897" r:id="rId65"/>
    <p:sldId id="896" r:id="rId66"/>
    <p:sldId id="843" r:id="rId67"/>
    <p:sldId id="844" r:id="rId68"/>
    <p:sldId id="859" r:id="rId69"/>
    <p:sldId id="845" r:id="rId70"/>
    <p:sldId id="860" r:id="rId71"/>
    <p:sldId id="846" r:id="rId72"/>
    <p:sldId id="861" r:id="rId73"/>
    <p:sldId id="847" r:id="rId74"/>
    <p:sldId id="862" r:id="rId75"/>
    <p:sldId id="848" r:id="rId76"/>
    <p:sldId id="899" r:id="rId77"/>
    <p:sldId id="849" r:id="rId78"/>
    <p:sldId id="900" r:id="rId79"/>
    <p:sldId id="850" r:id="rId80"/>
    <p:sldId id="901" r:id="rId81"/>
    <p:sldId id="851" r:id="rId82"/>
    <p:sldId id="852" r:id="rId83"/>
    <p:sldId id="904" r:id="rId84"/>
    <p:sldId id="903" r:id="rId85"/>
    <p:sldId id="853" r:id="rId86"/>
    <p:sldId id="905" r:id="rId87"/>
    <p:sldId id="854" r:id="rId88"/>
    <p:sldId id="906" r:id="rId89"/>
    <p:sldId id="855" r:id="rId90"/>
    <p:sldId id="907" r:id="rId91"/>
    <p:sldId id="856" r:id="rId92"/>
    <p:sldId id="908" r:id="rId93"/>
    <p:sldId id="857" r:id="rId94"/>
    <p:sldId id="909" r:id="rId95"/>
    <p:sldId id="858" r:id="rId96"/>
    <p:sldId id="910" r:id="rId97"/>
    <p:sldId id="1944" r:id="rId98"/>
    <p:sldId id="1945" r:id="rId99"/>
    <p:sldId id="1946" r:id="rId100"/>
    <p:sldId id="1947" r:id="rId101"/>
    <p:sldId id="1948" r:id="rId102"/>
    <p:sldId id="1949" r:id="rId103"/>
    <p:sldId id="1950" r:id="rId104"/>
    <p:sldId id="1951" r:id="rId105"/>
    <p:sldId id="1952" r:id="rId106"/>
    <p:sldId id="1953" r:id="rId107"/>
    <p:sldId id="1954" r:id="rId108"/>
    <p:sldId id="1955" r:id="rId109"/>
    <p:sldId id="1956" r:id="rId110"/>
    <p:sldId id="1957" r:id="rId111"/>
    <p:sldId id="1943" r:id="rId1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749BFC"/>
    <a:srgbClr val="B4A3E5"/>
    <a:srgbClr val="7F7F7F"/>
    <a:srgbClr val="A6A6A6"/>
    <a:srgbClr val="BFCFEA"/>
    <a:srgbClr val="D6E7AE"/>
    <a:srgbClr val="C8F8F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 апреля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942643"/>
              </p:ext>
            </p:extLst>
          </p:nvPr>
        </p:nvGraphicFramePr>
        <p:xfrm>
          <a:off x="70669" y="1691797"/>
          <a:ext cx="12050661" cy="5082934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3082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0184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9487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68200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239842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617558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58839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84277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172720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208189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528411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491067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Тютчев Зима…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Тютчев Вес воды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несогл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+3\\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+1*\\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+2\\\\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2099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3E27D-82EA-62FE-5053-C516C7D8B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6890913-5284-9055-D228-5108890746FB}"/>
              </a:ext>
            </a:extLst>
          </p:cNvPr>
          <p:cNvSpPr txBox="1">
            <a:spLocks/>
          </p:cNvSpPr>
          <p:nvPr/>
        </p:nvSpPr>
        <p:spPr>
          <a:xfrm>
            <a:off x="232568" y="204186"/>
            <a:ext cx="11726863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86CA4-685D-1661-CAF1-4662D3572EF6}"/>
              </a:ext>
            </a:extLst>
          </p:cNvPr>
          <p:cNvSpPr txBox="1"/>
          <p:nvPr/>
        </p:nvSpPr>
        <p:spPr>
          <a:xfrm>
            <a:off x="260350" y="1343024"/>
            <a:ext cx="11726863" cy="3459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</a:t>
            </a:r>
            <a:r>
              <a:rPr lang="ru-RU" sz="4000" dirty="0">
                <a:latin typeface="Calibri" panose="020F0502020204030204"/>
              </a:rPr>
              <a:t>Тютчева читать и 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 наизусть.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4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 Тест «Определения в простом предложении».</a:t>
            </a:r>
          </a:p>
          <a:p>
            <a:pPr marL="742950" indent="-74295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4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 «Причастия».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i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                                   Ссылки на тесты см. на сайте.</a:t>
            </a:r>
            <a:endParaRPr lang="ru-RU" sz="4000" i="1" dirty="0">
              <a:solidFill>
                <a:srgbClr val="749B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28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520059" y="1335807"/>
            <a:ext cx="32125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неда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Прошла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её пора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окно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стучи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со двора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засуети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воронки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бе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дняли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трезво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ещё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хлопо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на Весну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Та ей в глаза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шуми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32C85-4EDF-4E5B-AB1F-A8B119901D50}"/>
              </a:ext>
            </a:extLst>
          </p:cNvPr>
          <p:cNvSpPr txBox="1"/>
          <p:nvPr/>
        </p:nvSpPr>
        <p:spPr>
          <a:xfrm>
            <a:off x="2182480" y="1029643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1836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065653" y="996055"/>
            <a:ext cx="321257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Взбеси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дьма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захватя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Пусти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убега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прекра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дитя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Умы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снегу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Напереко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врагу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B663BB-5551-453A-9AD2-1D9A99024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8" t="27430" r="8760" b="9386"/>
          <a:stretch/>
        </p:blipFill>
        <p:spPr>
          <a:xfrm>
            <a:off x="7369894" y="4027317"/>
            <a:ext cx="3959847" cy="22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520059" y="1335807"/>
            <a:ext cx="32125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неда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Прошла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её пора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окно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стучи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тся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со двора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D5E7BB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засуети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воронки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бе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дняли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трезво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D5E7BB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Зима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ещё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хлопо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на Весну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ворчи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Та ей в глаза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хохо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чет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шуми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32C85-4EDF-4E5B-AB1F-A8B119901D50}"/>
              </a:ext>
            </a:extLst>
          </p:cNvPr>
          <p:cNvSpPr txBox="1"/>
          <p:nvPr/>
        </p:nvSpPr>
        <p:spPr>
          <a:xfrm>
            <a:off x="2182480" y="1029643"/>
            <a:ext cx="1054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1836 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065653" y="996055"/>
            <a:ext cx="321257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Взбеси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дьма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зла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захватя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Пусти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убега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прекра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сное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дитя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D5E7BB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Весне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Умы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 снегу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И лишь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ста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Напереко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врагу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D5E7BB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B663BB-5551-453A-9AD2-1D9A99024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8" t="27430" r="8760" b="9386"/>
          <a:stretch/>
        </p:blipFill>
        <p:spPr>
          <a:xfrm>
            <a:off x="7369894" y="4027317"/>
            <a:ext cx="3959847" cy="22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6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639328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661307" y="1074197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0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28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24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вслух стихотворения, обращая внимание на редукцию гласных и согласных.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44028" y="1104974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Весе́нние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во́ды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ерёд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424816" y="1135752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Весе́нняя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ак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͝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7A52C-2888-4DCF-92C8-6DE83C2EBC58}"/>
              </a:ext>
            </a:extLst>
          </p:cNvPr>
          <p:cNvSpPr txBox="1"/>
          <p:nvPr/>
        </p:nvSpPr>
        <p:spPr>
          <a:xfrm>
            <a:off x="3714940" y="1115874"/>
            <a:ext cx="3600260" cy="5632311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Обратите внимание, что в стихотворном тексте легко определяются ударные гласные. Достаточно определить ритм (чередование ударных и безударных гласных) стихотворения по первым строчкам: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[j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ищ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фпал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Ах 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авО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дыУш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иснО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</a:t>
            </a:r>
            <a:r>
              <a:rPr kumimoji="0" lang="ru-RU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шум</a:t>
            </a: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</a:t>
            </a:r>
            <a:r>
              <a:rPr kumimoji="0" lang="ru-RU" sz="1800" b="0" i="0" u="none" strike="noStrike" kern="1200" cap="none" spc="1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Иногда слова бывают длиннее, чем группа с одним ударным, тогда в слове остаётся одно ударение, но ритм от этого не меняется.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D6C857-BA34-4941-B593-64EC72A68DB7}"/>
              </a:ext>
            </a:extLst>
          </p:cNvPr>
          <p:cNvSpPr txBox="1"/>
          <p:nvPr/>
        </p:nvSpPr>
        <p:spPr>
          <a:xfrm>
            <a:off x="10548953" y="1764122"/>
            <a:ext cx="1643047" cy="1508105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─│─│─͝│─│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58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28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24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вслух стихотворения, обращая внимание на редукцию гласных и согласных.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44028" y="1104974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се́нни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во́ды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щё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рё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424816" y="1135752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се́нняя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FF8E9-43EB-4F1D-B510-5602C3C9D6C1}"/>
              </a:ext>
            </a:extLst>
          </p:cNvPr>
          <p:cNvSpPr txBox="1"/>
          <p:nvPr/>
        </p:nvSpPr>
        <p:spPr>
          <a:xfrm>
            <a:off x="3080657" y="1135752"/>
            <a:ext cx="31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58DC6-BDE9-496B-AAC3-EB3E4F5BF44D}"/>
              </a:ext>
            </a:extLst>
          </p:cNvPr>
          <p:cNvSpPr txBox="1"/>
          <p:nvPr/>
        </p:nvSpPr>
        <p:spPr>
          <a:xfrm>
            <a:off x="9867451" y="1163472"/>
            <a:ext cx="195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иъ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A95152-D685-4E81-8DE7-BFD6623091F7}"/>
              </a:ext>
            </a:extLst>
          </p:cNvPr>
          <p:cNvSpPr txBox="1"/>
          <p:nvPr/>
        </p:nvSpPr>
        <p:spPr>
          <a:xfrm>
            <a:off x="3895245" y="6032430"/>
            <a:ext cx="19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лп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27DC54-7C3F-4998-AD21-7F1CA90A12EE}"/>
              </a:ext>
            </a:extLst>
          </p:cNvPr>
          <p:cNvSpPr/>
          <p:nvPr/>
        </p:nvSpPr>
        <p:spPr>
          <a:xfrm>
            <a:off x="4943061" y="4484568"/>
            <a:ext cx="304800" cy="14273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E0628E-58D6-4E1B-8A25-4EBE0BCDD7B6}"/>
              </a:ext>
            </a:extLst>
          </p:cNvPr>
          <p:cNvSpPr txBox="1"/>
          <p:nvPr/>
        </p:nvSpPr>
        <p:spPr>
          <a:xfrm>
            <a:off x="3925935" y="4430696"/>
            <a:ext cx="1749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04FE0F-F685-4342-BB63-D20AFCD63EDB}"/>
              </a:ext>
            </a:extLst>
          </p:cNvPr>
          <p:cNvSpPr txBox="1"/>
          <p:nvPr/>
        </p:nvSpPr>
        <p:spPr>
          <a:xfrm>
            <a:off x="3995266" y="5489978"/>
            <a:ext cx="1610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ъ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8F14B2-2BBE-4B11-AA42-6C6E53D24FE8}"/>
              </a:ext>
            </a:extLst>
          </p:cNvPr>
          <p:cNvSpPr txBox="1"/>
          <p:nvPr/>
        </p:nvSpPr>
        <p:spPr>
          <a:xfrm>
            <a:off x="11023897" y="4484568"/>
            <a:ext cx="104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ъ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6D6FD-C85B-409D-A4F3-CD935BBA2DE0}"/>
              </a:ext>
            </a:extLst>
          </p:cNvPr>
          <p:cNvSpPr txBox="1"/>
          <p:nvPr/>
        </p:nvSpPr>
        <p:spPr>
          <a:xfrm>
            <a:off x="11131718" y="4892361"/>
            <a:ext cx="96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7A52C-2888-4DCF-92C8-6DE83C2EBC58}"/>
              </a:ext>
            </a:extLst>
          </p:cNvPr>
          <p:cNvSpPr txBox="1"/>
          <p:nvPr/>
        </p:nvSpPr>
        <p:spPr>
          <a:xfrm>
            <a:off x="3646701" y="1659912"/>
            <a:ext cx="1440749" cy="369332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898E8-427C-41FF-88EA-31FF0C61AD35}"/>
              </a:ext>
            </a:extLst>
          </p:cNvPr>
          <p:cNvSpPr txBox="1"/>
          <p:nvPr/>
        </p:nvSpPr>
        <p:spPr>
          <a:xfrm>
            <a:off x="10476139" y="1726836"/>
            <a:ext cx="1587904" cy="748923"/>
          </a:xfrm>
          <a:prstGeom prst="rect">
            <a:avLst/>
          </a:prstGeom>
          <a:solidFill>
            <a:srgbClr val="FFCFCF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─│─│─│─│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42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93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320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54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241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585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329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71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71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186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542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789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586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570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15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204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57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18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831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4" y="210054"/>
            <a:ext cx="11064871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в стихотворениях согласованные определения.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689807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тёплых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A43-7D45-432B-8B46-854998CA1485}"/>
              </a:ext>
            </a:extLst>
          </p:cNvPr>
          <p:cNvSpPr txBox="1"/>
          <p:nvPr/>
        </p:nvSpPr>
        <p:spPr>
          <a:xfrm>
            <a:off x="6773412" y="1085651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wavyHeavy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872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0" y="12682"/>
            <a:ext cx="12192000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BF60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Именительный, родительный и дательный определительные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(беспредложные конструкции)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3067318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5AADD-ED4C-B4C6-6298-8A6591D9D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239" y="122782"/>
            <a:ext cx="8165535" cy="33062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28F7A4-7059-593D-144D-4225FE4D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389" y="3309937"/>
            <a:ext cx="8052049" cy="332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27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16A5A3-B511-4F1B-89B8-6D98E1ED4D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924"/>
          <a:stretch/>
        </p:blipFill>
        <p:spPr>
          <a:xfrm>
            <a:off x="5564450" y="485933"/>
            <a:ext cx="6627550" cy="35225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00FB7-F18A-455E-8A19-51D478113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63"/>
          <a:stretch/>
        </p:blipFill>
        <p:spPr>
          <a:xfrm>
            <a:off x="-2" y="60689"/>
            <a:ext cx="6724985" cy="4827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457806-4683-4E5C-A935-95E704BE3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076"/>
          <a:stretch/>
        </p:blipFill>
        <p:spPr>
          <a:xfrm>
            <a:off x="-1" y="5441023"/>
            <a:ext cx="6379536" cy="11087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A78D76-F556-4988-80A7-F8E10865EB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312"/>
          <a:stretch/>
        </p:blipFill>
        <p:spPr>
          <a:xfrm>
            <a:off x="5951205" y="6153867"/>
            <a:ext cx="6240796" cy="6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13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6717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существительного со значением: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415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69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существительного со значением: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7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Улыбающееся лицо 21">
            <a:extLst>
              <a:ext uri="{FF2B5EF4-FFF2-40B4-BE49-F238E27FC236}">
                <a16:creationId xmlns:a16="http://schemas.microsoft.com/office/drawing/2014/main" id="{95F73595-F55E-49D3-A33D-625ECC97A9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16AC22F-317E-4A8F-901F-024735F861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нак умножения 23">
            <a:extLst>
              <a:ext uri="{FF2B5EF4-FFF2-40B4-BE49-F238E27FC236}">
                <a16:creationId xmlns:a16="http://schemas.microsoft.com/office/drawing/2014/main" id="{194DD1B1-18C5-4AAD-A404-5563202218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6AF212-C862-424C-A350-72980E7455C5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644102-C0BF-4DF0-871E-8C3411DE482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DDD8A3-7629-46C8-AA01-0FAAFB3FC91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6B98A86-C7C1-4C81-A825-31F29768EA35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1FE5811-41FC-4F84-9ED8-D9E71FEF16C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FF5A451-6E17-4445-A71E-94E31921A229}"/>
              </a:ext>
            </a:extLst>
          </p:cNvPr>
          <p:cNvCxnSpPr>
            <a:stCxn id="2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761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кричит 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Улыбающееся лицо 21">
            <a:extLst>
              <a:ext uri="{FF2B5EF4-FFF2-40B4-BE49-F238E27FC236}">
                <a16:creationId xmlns:a16="http://schemas.microsoft.com/office/drawing/2014/main" id="{95F73595-F55E-49D3-A33D-625ECC97A9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16AC22F-317E-4A8F-901F-024735F861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нак умножения 23">
            <a:extLst>
              <a:ext uri="{FF2B5EF4-FFF2-40B4-BE49-F238E27FC236}">
                <a16:creationId xmlns:a16="http://schemas.microsoft.com/office/drawing/2014/main" id="{194DD1B1-18C5-4AAD-A404-5563202218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6AF212-C862-424C-A350-72980E7455C5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644102-C0BF-4DF0-871E-8C3411DE482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DDD8A3-7629-46C8-AA01-0FAAFB3FC91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6B98A86-C7C1-4C81-A825-31F29768EA35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1FE5811-41FC-4F84-9ED8-D9E71FEF16C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FF5A451-6E17-4445-A71E-94E31921A229}"/>
              </a:ext>
            </a:extLst>
          </p:cNvPr>
          <p:cNvCxnSpPr>
            <a:stCxn id="2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648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Улыбающееся лицо 10">
            <a:extLst>
              <a:ext uri="{FF2B5EF4-FFF2-40B4-BE49-F238E27FC236}">
                <a16:creationId xmlns:a16="http://schemas.microsoft.com/office/drawing/2014/main" id="{0F02870C-DE3E-4971-9BD0-D282D4E6DE25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82ACA83-F5D2-4B2D-9A36-CDF919FA2E5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нак умножения 13">
            <a:extLst>
              <a:ext uri="{FF2B5EF4-FFF2-40B4-BE49-F238E27FC236}">
                <a16:creationId xmlns:a16="http://schemas.microsoft.com/office/drawing/2014/main" id="{37713F82-89EC-4EE9-AEC9-CE28AC5785B1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23345-6EC4-4C32-91E9-80BE52439E5B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A8633-6039-41B8-AEFE-1A644C99EA39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AFBB60A-EB09-4551-B939-6FAE91D6CE4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E5ADEB7-C1F5-45C2-8981-F108C80F4BAB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4C53DE4F-D222-4A99-8025-26955E02108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591A66F-958C-4C09-B0F2-0186FC881471}"/>
              </a:ext>
            </a:extLst>
          </p:cNvPr>
          <p:cNvCxnSpPr>
            <a:stCxn id="1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090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 звучит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289005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0ECB3912-8DCA-4B69-B515-25F1D7266844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811F144-0A8F-4037-94B0-78154C22CE8F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нак умножения 15">
            <a:extLst>
              <a:ext uri="{FF2B5EF4-FFF2-40B4-BE49-F238E27FC236}">
                <a16:creationId xmlns:a16="http://schemas.microsoft.com/office/drawing/2014/main" id="{2483350C-B9BB-4B7A-AF72-B7BBD21053CF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D8BA8E-CDC2-4B45-A166-C81D1FC4E05A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317CAA-1869-4E92-BD53-0B806EF1AB29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E7F0BF8-7F82-4318-AF5F-CB9F8C7595FA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BBC538-DD61-41E3-A215-0596494BF246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55FD0AB-B826-48C8-BEB8-0C03AA015005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BE697C3-6E90-4953-B073-5451400274E6}"/>
              </a:ext>
            </a:extLst>
          </p:cNvPr>
          <p:cNvCxnSpPr>
            <a:stCxn id="18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480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329D04A-FA5C-4F74-B2E7-ED85CCED81E2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E06E0EA-23CC-4203-88A6-A6544663C2BD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нак умножения 15">
            <a:extLst>
              <a:ext uri="{FF2B5EF4-FFF2-40B4-BE49-F238E27FC236}">
                <a16:creationId xmlns:a16="http://schemas.microsoft.com/office/drawing/2014/main" id="{CF6ACAD3-B623-46A7-AF99-B24B0CC923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9C55AA-CCA2-4AFD-AD16-3F118350C019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8BA8E8-747D-4A5F-B44D-0B6FD20505C0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3596C57-5CB8-46A4-95D4-67A7C1046A22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BA8A322-4DCC-417E-A29E-5B4F71AEF6C8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C01BC59-CA57-40D2-86F2-7BF4D1267FFE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4F70BC5-96B9-49DF-90EE-B9D2E11E87FA}"/>
              </a:ext>
            </a:extLst>
          </p:cNvPr>
          <p:cNvCxnSpPr>
            <a:stCxn id="18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630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32A1483E-E2EF-4CD1-937E-81526EEC06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90F5921-AE9E-4705-8534-2EB6043B15EE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нак умножения 17">
            <a:extLst>
              <a:ext uri="{FF2B5EF4-FFF2-40B4-BE49-F238E27FC236}">
                <a16:creationId xmlns:a16="http://schemas.microsoft.com/office/drawing/2014/main" id="{1B005BC6-44BF-42C1-86F6-BF4768288B00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572DF-16AC-454D-B260-F41D89A732D7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968BA0-BD1D-43B2-9362-9565D7260713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047655B-D532-49FF-8CA0-45DF89EAB69D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BE78B3E-38AE-4511-B1CF-6856721291D7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1395ACC-BF5E-4233-8D6A-D5F11A636A49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24F9364-641C-4502-9E09-9DE959FFA470}"/>
              </a:ext>
            </a:extLst>
          </p:cNvPr>
          <p:cNvCxnSpPr>
            <a:stCxn id="20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084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0A887E2C-2F76-47F7-8AF5-E568C808010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E17D82A0-BD3C-4887-8BF3-C17D0F930EA6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нак умножения 17">
            <a:extLst>
              <a:ext uri="{FF2B5EF4-FFF2-40B4-BE49-F238E27FC236}">
                <a16:creationId xmlns:a16="http://schemas.microsoft.com/office/drawing/2014/main" id="{CC6C88B0-E61E-4919-A393-029A8D12CEF7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313CB3-4034-4CE1-8354-E2A0F9DA32E7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B5FB9C-6470-4490-9962-02658C6F6A4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44BB733-5019-466F-BAAD-24781E6C1CC5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404368B-DD39-4673-B9DE-7A32F46416CF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BD55273-E169-476B-A60E-C6D563B84677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233BFBF-B95D-420D-88BF-91F589A28AAD}"/>
              </a:ext>
            </a:extLst>
          </p:cNvPr>
          <p:cNvCxnSpPr>
            <a:stCxn id="20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783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E1EC9643-3C16-4AE3-9939-A46A1DCF186A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7365363-8251-4FE4-AC32-7DD8769A173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нак умножения 19">
            <a:extLst>
              <a:ext uri="{FF2B5EF4-FFF2-40B4-BE49-F238E27FC236}">
                <a16:creationId xmlns:a16="http://schemas.microsoft.com/office/drawing/2014/main" id="{DE804B40-284D-4847-93E4-9201E71C4750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DFF6B3-4ABB-492D-A2AA-3A28D8A4E1BA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364D80-3215-492D-8AEC-5D7D0768FE16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C624A78-5B56-4BC6-9CEE-CDAF7F3A3191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92F40C2-D032-4C5A-98EB-D500D2360072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F1EC291-7670-45ED-B6A9-1C8E45B6319F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D05C7D1-1AEA-4904-806C-CF68887585A3}"/>
              </a:ext>
            </a:extLst>
          </p:cNvPr>
          <p:cNvCxnSpPr>
            <a:stCxn id="22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1148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FF6AE085-4FA0-4101-A734-C65196AC633B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CCEEE23-B293-4DAE-B7D9-B75B0A7DD718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нак умножения 19">
            <a:extLst>
              <a:ext uri="{FF2B5EF4-FFF2-40B4-BE49-F238E27FC236}">
                <a16:creationId xmlns:a16="http://schemas.microsoft.com/office/drawing/2014/main" id="{EA51A6DE-AB63-4563-972D-9E8A5AB3D319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B1C52F-E622-4091-93B4-3F9AF8DCA513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4E24D5-72E7-40CB-8621-0A149B2FD757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9DE6AF2-4F25-482E-8B2B-DE8DEC67BCD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84D69A2-1E04-430E-BCFE-85482CD5756C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45A3C8F-6980-4501-AD8C-1E7C2D36A654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02E34F5-692E-4A1E-8153-820800115A15}"/>
              </a:ext>
            </a:extLst>
          </p:cNvPr>
          <p:cNvCxnSpPr>
            <a:stCxn id="22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6111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78D14E5D-7E94-42AE-A2DB-1199461F454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F681144E-F716-4BC7-80EC-CFD7B5A30EDC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0B546AF7-95CD-474E-8399-661B4EBC14E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AAD837-C6C8-4FE3-8B99-BE8DEF8FCE7B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84C74-EB20-4157-A00D-90D2AB17FA7F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9087D5F-D230-4153-A194-3477A10A7434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1769156-AA57-4B49-B1AA-AADA04293180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E326652-3415-4325-A178-DA0539D34E4E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2073B30-C116-4AF1-89CA-12062975B4D3}"/>
              </a:ext>
            </a:extLst>
          </p:cNvPr>
          <p:cNvCxnSpPr>
            <a:stCxn id="24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193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DE9FC14F-9B44-4E5A-9B7C-256CEAC0409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334EE79-8906-484D-AF63-8B76B0CA63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66888208-3487-4709-96D8-7140F1180FD6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271F77-9930-44EB-B082-C038B2C62908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FE7A0D-2B16-49AC-891E-B1D7C4A81FAC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692407C-5886-4713-AAF5-56F96CB00C1D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1142037-9A65-4EC8-85DB-9ACC6453CDD7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144F1EB-B5E1-4E90-AD7B-2CB4D6AEFEC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3094522-108D-406E-86F0-1D807E21C853}"/>
              </a:ext>
            </a:extLst>
          </p:cNvPr>
          <p:cNvCxnSpPr>
            <a:stCxn id="24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5077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138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199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730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состоит из страниц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страница — часть книги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913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страниц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страница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страница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книги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9700540" y="2886092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48549" y="2974198"/>
            <a:ext cx="5081451" cy="20371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вся книга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49041" y="4376057"/>
            <a:ext cx="1166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одна страница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77005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136480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</p:spTree>
    <p:extLst>
      <p:ext uri="{BB962C8B-B14F-4D97-AF65-F5344CB8AC3E}">
        <p14:creationId xmlns:p14="http://schemas.microsoft.com/office/powerpoint/2010/main" val="1026898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229692" y="5546918"/>
            <a:ext cx="235784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0545DC-F359-4C1C-A3D6-B2635ADD5BF1}"/>
              </a:ext>
            </a:extLst>
          </p:cNvPr>
          <p:cNvSpPr txBox="1"/>
          <p:nvPr/>
        </p:nvSpPr>
        <p:spPr>
          <a:xfrm>
            <a:off x="2654084" y="5477470"/>
            <a:ext cx="9128613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52736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7781383" y="1402752"/>
            <a:ext cx="3857348" cy="830997"/>
          </a:xfrm>
          <a:prstGeom prst="rect">
            <a:avLst/>
          </a:prstGeom>
          <a:gradFill flip="none" rotWithShape="1">
            <a:gsLst>
              <a:gs pos="72000">
                <a:srgbClr val="FF8282">
                  <a:lumMod val="99000"/>
                  <a:lumOff val="1000"/>
                  <a:alpha val="15000"/>
                </a:srgbClr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предмета,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по отношению к другим предметам: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0" y="2079861"/>
            <a:ext cx="2820463" cy="18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98297" y="211618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1040401" y="177687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Группа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105891" y="2079861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229692" y="5546918"/>
            <a:ext cx="235784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63B69-449B-45D8-A929-9DA1E0F3126C}"/>
              </a:ext>
            </a:extLst>
          </p:cNvPr>
          <p:cNvSpPr txBox="1"/>
          <p:nvPr/>
        </p:nvSpPr>
        <p:spPr>
          <a:xfrm>
            <a:off x="2654084" y="5477470"/>
            <a:ext cx="9128613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B4242B-722E-431E-B271-D3B33EEAAB30}"/>
              </a:ext>
            </a:extLst>
          </p:cNvPr>
          <p:cNvSpPr txBox="1"/>
          <p:nvPr/>
        </p:nvSpPr>
        <p:spPr>
          <a:xfrm flipH="1">
            <a:off x="6372492" y="3784386"/>
            <a:ext cx="5833654" cy="175432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единица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наполнение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целого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9B9619-32D6-4E68-A3BE-4899B644B5DC}"/>
              </a:ext>
            </a:extLst>
          </p:cNvPr>
          <p:cNvSpPr/>
          <p:nvPr/>
        </p:nvSpPr>
        <p:spPr>
          <a:xfrm>
            <a:off x="981102" y="2116182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D96817-CBF2-43D7-98CF-B2099067B8A8}"/>
              </a:ext>
            </a:extLst>
          </p:cNvPr>
          <p:cNvSpPr txBox="1"/>
          <p:nvPr/>
        </p:nvSpPr>
        <p:spPr>
          <a:xfrm>
            <a:off x="950349" y="208350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39EBA4-210B-4927-9FAC-B86D8B6297C0}"/>
              </a:ext>
            </a:extLst>
          </p:cNvPr>
          <p:cNvSpPr/>
          <p:nvPr/>
        </p:nvSpPr>
        <p:spPr>
          <a:xfrm>
            <a:off x="105891" y="3008460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2C94C-545E-40E6-A91B-05B41CD2D2A7}"/>
              </a:ext>
            </a:extLst>
          </p:cNvPr>
          <p:cNvSpPr txBox="1"/>
          <p:nvPr/>
        </p:nvSpPr>
        <p:spPr>
          <a:xfrm>
            <a:off x="105891" y="306031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A98D1E2-1F6B-4560-969F-661AD0C110ED}"/>
              </a:ext>
            </a:extLst>
          </p:cNvPr>
          <p:cNvSpPr/>
          <p:nvPr/>
        </p:nvSpPr>
        <p:spPr>
          <a:xfrm>
            <a:off x="997709" y="3017519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74EB4F-1C3A-442C-9DC3-AC602FF3EBB1}"/>
              </a:ext>
            </a:extLst>
          </p:cNvPr>
          <p:cNvSpPr/>
          <p:nvPr/>
        </p:nvSpPr>
        <p:spPr>
          <a:xfrm>
            <a:off x="1872920" y="2132342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519B223-A220-4E0C-93B2-5D6F29A2955D}"/>
              </a:ext>
            </a:extLst>
          </p:cNvPr>
          <p:cNvSpPr/>
          <p:nvPr/>
        </p:nvSpPr>
        <p:spPr>
          <a:xfrm>
            <a:off x="1880348" y="3017519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57FC0-9D53-495A-A9BE-4B269AC0B609}"/>
              </a:ext>
            </a:extLst>
          </p:cNvPr>
          <p:cNvSpPr txBox="1"/>
          <p:nvPr/>
        </p:nvSpPr>
        <p:spPr>
          <a:xfrm>
            <a:off x="967397" y="307369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AC413-AFD6-4270-B1AE-77CD51B8FFC9}"/>
              </a:ext>
            </a:extLst>
          </p:cNvPr>
          <p:cNvSpPr txBox="1"/>
          <p:nvPr/>
        </p:nvSpPr>
        <p:spPr>
          <a:xfrm>
            <a:off x="1884786" y="306031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453570-86DB-4DFE-B373-CB5739CDF95A}"/>
              </a:ext>
            </a:extLst>
          </p:cNvPr>
          <p:cNvSpPr txBox="1"/>
          <p:nvPr/>
        </p:nvSpPr>
        <p:spPr>
          <a:xfrm>
            <a:off x="1888569" y="208350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8" name="Блок-схема: ручное управление 7">
            <a:extLst>
              <a:ext uri="{FF2B5EF4-FFF2-40B4-BE49-F238E27FC236}">
                <a16:creationId xmlns:a16="http://schemas.microsoft.com/office/drawing/2014/main" id="{10285930-D161-4AE5-B257-9A824D74A25B}"/>
              </a:ext>
            </a:extLst>
          </p:cNvPr>
          <p:cNvSpPr/>
          <p:nvPr/>
        </p:nvSpPr>
        <p:spPr>
          <a:xfrm>
            <a:off x="3384603" y="2051438"/>
            <a:ext cx="1933303" cy="1897169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761A53-9154-4E5F-9DC7-91C325EDC9F2}"/>
              </a:ext>
            </a:extLst>
          </p:cNvPr>
          <p:cNvSpPr txBox="1"/>
          <p:nvPr/>
        </p:nvSpPr>
        <p:spPr>
          <a:xfrm>
            <a:off x="3192075" y="1764383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Стакан</a:t>
            </a:r>
          </a:p>
        </p:txBody>
      </p:sp>
      <p:sp>
        <p:nvSpPr>
          <p:cNvPr id="31" name="Блок-схема: ручное управление 30">
            <a:extLst>
              <a:ext uri="{FF2B5EF4-FFF2-40B4-BE49-F238E27FC236}">
                <a16:creationId xmlns:a16="http://schemas.microsoft.com/office/drawing/2014/main" id="{E91AC65D-6D8A-4DA7-A692-17058A99B931}"/>
              </a:ext>
            </a:extLst>
          </p:cNvPr>
          <p:cNvSpPr/>
          <p:nvPr/>
        </p:nvSpPr>
        <p:spPr>
          <a:xfrm>
            <a:off x="3444579" y="2233749"/>
            <a:ext cx="1799106" cy="1664349"/>
          </a:xfrm>
          <a:prstGeom prst="flowChartManualOperati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FBCEE-FE62-4153-8D6C-DA9916F1F54D}"/>
              </a:ext>
            </a:extLst>
          </p:cNvPr>
          <p:cNvSpPr txBox="1"/>
          <p:nvPr/>
        </p:nvSpPr>
        <p:spPr>
          <a:xfrm>
            <a:off x="3672515" y="2360341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вода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C68988C-1541-4E3C-A4C9-EDF71E6806DF}"/>
              </a:ext>
            </a:extLst>
          </p:cNvPr>
          <p:cNvSpPr/>
          <p:nvPr/>
        </p:nvSpPr>
        <p:spPr>
          <a:xfrm>
            <a:off x="1247187" y="4033207"/>
            <a:ext cx="2820463" cy="1505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34C8D9-65E5-4DD8-8114-144F47B7310D}"/>
              </a:ext>
            </a:extLst>
          </p:cNvPr>
          <p:cNvSpPr txBox="1"/>
          <p:nvPr/>
        </p:nvSpPr>
        <p:spPr>
          <a:xfrm>
            <a:off x="3937772" y="4178876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65BE88D-9B4F-4716-A464-357C3F1255BA}"/>
              </a:ext>
            </a:extLst>
          </p:cNvPr>
          <p:cNvSpPr/>
          <p:nvPr/>
        </p:nvSpPr>
        <p:spPr>
          <a:xfrm>
            <a:off x="1712324" y="4397909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92D49A-5755-4B01-8281-EF1FE3C84D36}"/>
              </a:ext>
            </a:extLst>
          </p:cNvPr>
          <p:cNvSpPr/>
          <p:nvPr/>
        </p:nvSpPr>
        <p:spPr>
          <a:xfrm>
            <a:off x="2429667" y="4587407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0D201B4-F1FC-4E51-8F22-A53FCD1A659A}"/>
              </a:ext>
            </a:extLst>
          </p:cNvPr>
          <p:cNvSpPr/>
          <p:nvPr/>
        </p:nvSpPr>
        <p:spPr>
          <a:xfrm>
            <a:off x="3023960" y="4178876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2C0C28-84F7-46AF-913D-4D0EF0D74EF5}"/>
              </a:ext>
            </a:extLst>
          </p:cNvPr>
          <p:cNvSpPr txBox="1"/>
          <p:nvPr/>
        </p:nvSpPr>
        <p:spPr>
          <a:xfrm>
            <a:off x="1602592" y="428355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F77E05-7F3F-4B22-B5C1-B33CBB611A81}"/>
              </a:ext>
            </a:extLst>
          </p:cNvPr>
          <p:cNvSpPr txBox="1"/>
          <p:nvPr/>
        </p:nvSpPr>
        <p:spPr>
          <a:xfrm>
            <a:off x="2251167" y="5128280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08CB66-D886-41A8-888A-431103C8E56A}"/>
              </a:ext>
            </a:extLst>
          </p:cNvPr>
          <p:cNvSpPr txBox="1"/>
          <p:nvPr/>
        </p:nvSpPr>
        <p:spPr>
          <a:xfrm>
            <a:off x="2958255" y="4472559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</p:spTree>
    <p:extLst>
      <p:ext uri="{BB962C8B-B14F-4D97-AF65-F5344CB8AC3E}">
        <p14:creationId xmlns:p14="http://schemas.microsoft.com/office/powerpoint/2010/main" val="2134732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минута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грусти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029297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минута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встреч; фестиваль для показа мод…</a:t>
            </a:r>
          </a:p>
        </p:txBody>
      </p:sp>
    </p:spTree>
    <p:extLst>
      <p:ext uri="{BB962C8B-B14F-4D97-AF65-F5344CB8AC3E}">
        <p14:creationId xmlns:p14="http://schemas.microsoft.com/office/powerpoint/2010/main" val="1922146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минута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5829ED-74A1-4035-921A-FCC734B1A0E1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</p:spTree>
    <p:extLst>
      <p:ext uri="{BB962C8B-B14F-4D97-AF65-F5344CB8AC3E}">
        <p14:creationId xmlns:p14="http://schemas.microsoft.com/office/powerpoint/2010/main" val="22813141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8731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радости; состояние, возникшее из-за 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</p:spTree>
    <p:extLst>
      <p:ext uri="{BB962C8B-B14F-4D97-AF65-F5344CB8AC3E}">
        <p14:creationId xmlns:p14="http://schemas.microsoft.com/office/powerpoint/2010/main" val="1170202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</p:spTree>
    <p:extLst>
      <p:ext uri="{BB962C8B-B14F-4D97-AF65-F5344CB8AC3E}">
        <p14:creationId xmlns:p14="http://schemas.microsoft.com/office/powerpoint/2010/main" val="14454232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3925482"/>
            <a:ext cx="11456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послевоенные годы, после войны;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Москва, какой она была в двадцатых годах двадцатого века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3187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3925482"/>
            <a:ext cx="1145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послевоенные годы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войны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Москва, какой она была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годах двадцатого века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5A5432-F499-4279-9BD3-7F9C6C5C11FA}"/>
              </a:ext>
            </a:extLst>
          </p:cNvPr>
          <p:cNvSpPr txBox="1"/>
          <p:nvPr/>
        </p:nvSpPr>
        <p:spPr>
          <a:xfrm>
            <a:off x="3648891" y="4247316"/>
            <a:ext cx="6122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КОГДА? В КАКОЕ ВРЕМЯ? КАКОГО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30841920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</p:spTree>
    <p:extLst>
      <p:ext uri="{BB962C8B-B14F-4D97-AF65-F5344CB8AC3E}">
        <p14:creationId xmlns:p14="http://schemas.microsoft.com/office/powerpoint/2010/main" val="32468638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новой конструкцией</a:t>
            </a:r>
          </a:p>
        </p:txBody>
      </p:sp>
    </p:spTree>
    <p:extLst>
      <p:ext uri="{BB962C8B-B14F-4D97-AF65-F5344CB8AC3E}">
        <p14:creationId xmlns:p14="http://schemas.microsoft.com/office/powerpoint/2010/main" val="11410806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C94F0B-82DB-4C07-9406-9C2EA7CD49DC}"/>
              </a:ext>
            </a:extLst>
          </p:cNvPr>
          <p:cNvSpPr txBox="1"/>
          <p:nvPr/>
        </p:nvSpPr>
        <p:spPr>
          <a:xfrm>
            <a:off x="1776539" y="4055009"/>
            <a:ext cx="3435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*здания конструкции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B7D1AFC-42E2-438A-8A67-F250C37D3376}"/>
              </a:ext>
            </a:extLst>
          </p:cNvPr>
          <p:cNvCxnSpPr>
            <a:cxnSpLocks/>
          </p:cNvCxnSpPr>
          <p:nvPr/>
        </p:nvCxnSpPr>
        <p:spPr>
          <a:xfrm>
            <a:off x="1998608" y="4043070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A0AA9FC-3612-4CC6-895B-98322F575EF9}"/>
              </a:ext>
            </a:extLst>
          </p:cNvPr>
          <p:cNvCxnSpPr>
            <a:cxnSpLocks/>
          </p:cNvCxnSpPr>
          <p:nvPr/>
        </p:nvCxnSpPr>
        <p:spPr>
          <a:xfrm flipV="1">
            <a:off x="1835322" y="4040588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E2886A7-8F86-4E6A-B361-27194DB63FB8}"/>
              </a:ext>
            </a:extLst>
          </p:cNvPr>
          <p:cNvSpPr txBox="1"/>
          <p:nvPr/>
        </p:nvSpPr>
        <p:spPr>
          <a:xfrm>
            <a:off x="5120631" y="4040588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 конструкция есть у любого здания, здания без конструкции не существует, можно сказать только КАКАЯ она.</a:t>
            </a:r>
          </a:p>
        </p:txBody>
      </p:sp>
    </p:spTree>
    <p:extLst>
      <p:ext uri="{BB962C8B-B14F-4D97-AF65-F5344CB8AC3E}">
        <p14:creationId xmlns:p14="http://schemas.microsoft.com/office/powerpoint/2010/main" val="17952395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7E05756-CC2C-4473-BB7C-B13C4D952C74}"/>
              </a:ext>
            </a:extLst>
          </p:cNvPr>
          <p:cNvSpPr/>
          <p:nvPr/>
        </p:nvSpPr>
        <p:spPr>
          <a:xfrm>
            <a:off x="779416" y="4423955"/>
            <a:ext cx="277368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E95516-448D-4E1D-8B71-15DDF71147E4}"/>
              </a:ext>
            </a:extLst>
          </p:cNvPr>
          <p:cNvSpPr txBox="1"/>
          <p:nvPr/>
        </p:nvSpPr>
        <p:spPr>
          <a:xfrm>
            <a:off x="910044" y="4515395"/>
            <a:ext cx="264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ВЫСОКИЙ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012297-2C7A-4DF7-90B1-9E9C8DB6C88D}"/>
              </a:ext>
            </a:extLst>
          </p:cNvPr>
          <p:cNvSpPr txBox="1"/>
          <p:nvPr/>
        </p:nvSpPr>
        <p:spPr>
          <a:xfrm>
            <a:off x="5913117" y="4201886"/>
            <a:ext cx="239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8DBBDA-8C17-49AD-8320-278BDBA399A0}"/>
              </a:ext>
            </a:extLst>
          </p:cNvPr>
          <p:cNvSpPr txBox="1"/>
          <p:nvPr/>
        </p:nvSpPr>
        <p:spPr>
          <a:xfrm>
            <a:off x="400593" y="5344296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EEA9417-2005-4B96-98A2-F2CCEB250FDC}"/>
              </a:ext>
            </a:extLst>
          </p:cNvPr>
          <p:cNvCxnSpPr/>
          <p:nvPr/>
        </p:nvCxnSpPr>
        <p:spPr>
          <a:xfrm>
            <a:off x="4661506" y="562493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E8310F2-A381-40E9-ADAA-0B6676686C1A}"/>
              </a:ext>
            </a:extLst>
          </p:cNvPr>
          <p:cNvSpPr txBox="1"/>
          <p:nvPr/>
        </p:nvSpPr>
        <p:spPr>
          <a:xfrm>
            <a:off x="1785246" y="5879455"/>
            <a:ext cx="2577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*человек роста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68C500B-210D-4B98-AEE4-454759EF09C9}"/>
              </a:ext>
            </a:extLst>
          </p:cNvPr>
          <p:cNvCxnSpPr>
            <a:cxnSpLocks/>
          </p:cNvCxnSpPr>
          <p:nvPr/>
        </p:nvCxnSpPr>
        <p:spPr>
          <a:xfrm>
            <a:off x="1537051" y="5867516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8D0CD7B-BF01-4E07-A998-3AF1773B4E3F}"/>
              </a:ext>
            </a:extLst>
          </p:cNvPr>
          <p:cNvCxnSpPr>
            <a:cxnSpLocks/>
          </p:cNvCxnSpPr>
          <p:nvPr/>
        </p:nvCxnSpPr>
        <p:spPr>
          <a:xfrm flipV="1">
            <a:off x="1595832" y="5865034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1D492CE-FEFD-4B21-AA6E-D7FB81DBB984}"/>
              </a:ext>
            </a:extLst>
          </p:cNvPr>
          <p:cNvSpPr txBox="1"/>
          <p:nvPr/>
        </p:nvSpPr>
        <p:spPr>
          <a:xfrm>
            <a:off x="5129338" y="5865034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 — неотъемлемый показатель любого человека, человека без роста не существует, можно сказать только КАКОЙ он.</a:t>
            </a:r>
          </a:p>
        </p:txBody>
      </p:sp>
    </p:spTree>
    <p:extLst>
      <p:ext uri="{BB962C8B-B14F-4D97-AF65-F5344CB8AC3E}">
        <p14:creationId xmlns:p14="http://schemas.microsoft.com/office/powerpoint/2010/main" val="11234653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508C23-BA45-47A6-9D38-211D9CEBBD65}"/>
              </a:ext>
            </a:extLst>
          </p:cNvPr>
          <p:cNvSpPr txBox="1"/>
          <p:nvPr/>
        </p:nvSpPr>
        <p:spPr>
          <a:xfrm>
            <a:off x="220980" y="5385401"/>
            <a:ext cx="11750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80DEC6-CBA8-4EE0-A2CA-43101EC28932}"/>
              </a:ext>
            </a:extLst>
          </p:cNvPr>
          <p:cNvSpPr txBox="1"/>
          <p:nvPr/>
        </p:nvSpPr>
        <p:spPr>
          <a:xfrm>
            <a:off x="391886" y="404307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3F3EA6-5E6F-42C8-AE8F-8255AB239D07}"/>
              </a:ext>
            </a:extLst>
          </p:cNvPr>
          <p:cNvCxnSpPr/>
          <p:nvPr/>
        </p:nvCxnSpPr>
        <p:spPr>
          <a:xfrm>
            <a:off x="4732298" y="4273400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688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горы, и чувство восторга и гордости за себя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6160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49381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причина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20151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1376790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Принадлежность; Субъект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7820277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4068369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 времени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3812715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3720954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Принадлежность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126927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8800620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D1EF4-A035-4C6B-802A-D54480B2D785}"/>
              </a:ext>
            </a:extLst>
          </p:cNvPr>
          <p:cNvSpPr txBox="1"/>
          <p:nvPr/>
        </p:nvSpPr>
        <p:spPr>
          <a:xfrm>
            <a:off x="6254044" y="1986844"/>
            <a:ext cx="5768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четверть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века;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 (+ продолжение + конец);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войн и революций.</a:t>
            </a:r>
          </a:p>
        </p:txBody>
      </p:sp>
    </p:spTree>
    <p:extLst>
      <p:ext uri="{BB962C8B-B14F-4D97-AF65-F5344CB8AC3E}">
        <p14:creationId xmlns:p14="http://schemas.microsoft.com/office/powerpoint/2010/main" val="9849163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133085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7" y="140901"/>
            <a:ext cx="12163515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с именем прилагательным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8293792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9357071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2240909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12548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Цель, назначение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74694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4612221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A448A-0206-4BEA-B70F-D4501D247247}"/>
              </a:ext>
            </a:extLst>
          </p:cNvPr>
          <p:cNvSpPr txBox="1"/>
          <p:nvPr/>
        </p:nvSpPr>
        <p:spPr>
          <a:xfrm>
            <a:off x="6742968" y="4107209"/>
            <a:ext cx="5449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составляющие группы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учащиеся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КАКИЕ?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КАКИЕ?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73472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9312172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A448A-0206-4BEA-B70F-D4501D247247}"/>
              </a:ext>
            </a:extLst>
          </p:cNvPr>
          <p:cNvSpPr txBox="1"/>
          <p:nvPr/>
        </p:nvSpPr>
        <p:spPr>
          <a:xfrm>
            <a:off x="5603631" y="4435366"/>
            <a:ext cx="701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КАКАЯ?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принадлежность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КАКАЯ?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 количества.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072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210979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23C0C-F00A-4AA2-BF9B-EC3680F10AFB}"/>
              </a:ext>
            </a:extLst>
          </p:cNvPr>
          <p:cNvSpPr txBox="1"/>
          <p:nvPr/>
        </p:nvSpPr>
        <p:spPr>
          <a:xfrm>
            <a:off x="8177049" y="4193628"/>
            <a:ext cx="4088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назначение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памяти…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3694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4684952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 количества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0509168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9778213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Назначение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33456232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423775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с именем прилагательным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7817761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706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марта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улице была температура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 17 градусов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2700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7337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марта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улице была температура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 17 градусов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менительный количества, размера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2673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7162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9F6C3-0160-E928-ED4C-8C1CD2A4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451F17-282D-568A-5B7B-F06F23E300AF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0170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D87C1-0A3B-59A2-A0BE-22F4EC96D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252590-33A4-1EB7-A81A-7C9705D294E7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5543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B1B98-CD60-FD03-C767-ADE0BFDA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333F948-86C4-6827-D127-66E77BC578FE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1859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8CDF6-2F1E-19B8-A029-88EFDD6D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16DCDA-AFE3-B24E-8F1E-ACE0A7C1A58B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0549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F664D-CB34-C9EB-A288-56C3EF109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0FBB6E-D896-9F03-9272-26CE9FF4908F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8335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58DD8-D28D-7325-843A-FA97C4C69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89E944-3802-661E-A9D4-990C4134BAA7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54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46F2-EAE8-9D68-1333-64D80FBEA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06D4D4-4500-59F7-5F73-18CDFC6DD315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директор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детской библиотеки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4323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834E32-0972-5F2B-91E3-2821A26BB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859E5C-F8D3-00C7-104E-BF6134886703}"/>
              </a:ext>
            </a:extLst>
          </p:cNvPr>
          <p:cNvSpPr txBox="1"/>
          <p:nvPr/>
        </p:nvSpPr>
        <p:spPr>
          <a:xfrm>
            <a:off x="99236" y="0"/>
            <a:ext cx="1209276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директор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детской библиотеки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между Москвой и Петербургом расстояние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почти 700 километров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3050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06CFD-0E1F-F195-C86E-00D8C79C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B4DE52-5A4B-A61E-1BBE-B914D7E6BA10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C906A-25C7-85E7-36B0-80C5800BF9A4}"/>
              </a:ext>
            </a:extLst>
          </p:cNvPr>
          <p:cNvSpPr txBox="1"/>
          <p:nvPr/>
        </p:nvSpPr>
        <p:spPr>
          <a:xfrm>
            <a:off x="552893" y="2100505"/>
            <a:ext cx="118659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691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FA9F02-6BAA-A8C8-66D6-E82596FB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B12DE2-9E97-CE86-A96D-4D5CC8B7F435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87498-FD0E-095E-1F35-4F521CF7723F}"/>
              </a:ext>
            </a:extLst>
          </p:cNvPr>
          <p:cNvSpPr txBox="1"/>
          <p:nvPr/>
        </p:nvSpPr>
        <p:spPr>
          <a:xfrm>
            <a:off x="552893" y="2100505"/>
            <a:ext cx="118659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2215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0DC5A-BEE5-C63A-F544-0A7579BB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EEB4475-3D57-4244-59B1-1B60C619276D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A3D06-A089-621A-428F-C53142C7DFCB}"/>
              </a:ext>
            </a:extLst>
          </p:cNvPr>
          <p:cNvSpPr txBox="1"/>
          <p:nvPr/>
        </p:nvSpPr>
        <p:spPr>
          <a:xfrm>
            <a:off x="552893" y="2100505"/>
            <a:ext cx="118659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8417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76546B-E3DE-AAB5-DBBA-AD3A7E3A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EBE83A-FABC-C893-EDAE-5E18B054BC79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1241B-9859-4370-F605-7E12E05B45FE}"/>
              </a:ext>
            </a:extLst>
          </p:cNvPr>
          <p:cNvSpPr txBox="1"/>
          <p:nvPr/>
        </p:nvSpPr>
        <p:spPr>
          <a:xfrm>
            <a:off x="552893" y="2100505"/>
            <a:ext cx="118659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поэта 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102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219FD6-74CD-8E58-1A5B-3A3F0032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A52DE9-EAFE-9AFC-A91A-86E19366835E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3DA11E-02B7-63BA-93A3-406713EA1423}"/>
              </a:ext>
            </a:extLst>
          </p:cNvPr>
          <p:cNvSpPr txBox="1"/>
          <p:nvPr/>
        </p:nvSpPr>
        <p:spPr>
          <a:xfrm>
            <a:off x="552893" y="2100505"/>
            <a:ext cx="118659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поэта 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7782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8/10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60350" y="1343024"/>
            <a:ext cx="1172686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Стихотворения Тютчева читать и  учить наизусть.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DE699BA9-EA15-4CCB-0A41-F8D88148A170}"/>
              </a:ext>
            </a:extLst>
          </p:cNvPr>
          <p:cNvSpPr txBox="1">
            <a:spLocks/>
          </p:cNvSpPr>
          <p:nvPr/>
        </p:nvSpPr>
        <p:spPr>
          <a:xfrm>
            <a:off x="846845" y="2265715"/>
            <a:ext cx="11084805" cy="41614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словосочетания из данных слов.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: балет, Пётр Ильич Чайковский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балет Петра Ильича Чайковского.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7F1DD78-F7CE-4EB4-D93A-AEF26FE63D3C}"/>
              </a:ext>
            </a:extLst>
          </p:cNvPr>
          <p:cNvSpPr txBox="1">
            <a:spLocks/>
          </p:cNvSpPr>
          <p:nvPr/>
        </p:nvSpPr>
        <p:spPr>
          <a:xfrm>
            <a:off x="446192" y="3330386"/>
            <a:ext cx="11745808" cy="3527614"/>
          </a:xfrm>
          <a:prstGeom prst="rect">
            <a:avLst/>
          </a:prstGeom>
          <a:noFill/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,  </a:t>
            </a:r>
            <a:b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  Петербургский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       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6666312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15212</TotalTime>
  <Words>15022</Words>
  <Application>Microsoft Office PowerPoint</Application>
  <PresentationFormat>Широкоэкранный</PresentationFormat>
  <Paragraphs>1921</Paragraphs>
  <Slides>111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111</vt:i4>
      </vt:variant>
    </vt:vector>
  </HeadingPairs>
  <TitlesOfParts>
    <vt:vector size="118" baseType="lpstr">
      <vt:lpstr>Arial</vt:lpstr>
      <vt:lpstr>Book Antiqua</vt:lpstr>
      <vt:lpstr>Calibri</vt:lpstr>
      <vt:lpstr>Calibri Light</vt:lpstr>
      <vt:lpstr>Roboto</vt:lpstr>
      <vt:lpstr>Times New Roman</vt:lpstr>
      <vt:lpstr>Тема Office</vt:lpstr>
      <vt:lpstr>1 курс (психологи 24 г/п)</vt:lpstr>
      <vt:lpstr>Презентация PowerPoint</vt:lpstr>
      <vt:lpstr>Фонетика</vt:lpstr>
      <vt:lpstr>Фонетика</vt:lpstr>
      <vt:lpstr>Фонетика</vt:lpstr>
      <vt:lpstr>Прочитайте вслух стихотворения, обращая внимание на редукцию гласных и согласных.</vt:lpstr>
      <vt:lpstr>Прочитайте вслух стихотворения, обращая внимание на редукцию гласных и согласных.</vt:lpstr>
      <vt:lpstr>Презентация PowerPoint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Найдите в стихотворениях согласованные определения.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266</cp:revision>
  <dcterms:created xsi:type="dcterms:W3CDTF">2024-09-01T20:30:35Z</dcterms:created>
  <dcterms:modified xsi:type="dcterms:W3CDTF">2025-04-03T17:56:42Z</dcterms:modified>
</cp:coreProperties>
</file>