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592" r:id="rId3"/>
    <p:sldId id="990" r:id="rId4"/>
    <p:sldId id="539" r:id="rId5"/>
    <p:sldId id="1005" r:id="rId6"/>
    <p:sldId id="541" r:id="rId7"/>
    <p:sldId id="542" r:id="rId8"/>
    <p:sldId id="557" r:id="rId9"/>
    <p:sldId id="622" r:id="rId10"/>
    <p:sldId id="559" r:id="rId11"/>
    <p:sldId id="560" r:id="rId12"/>
    <p:sldId id="561" r:id="rId13"/>
    <p:sldId id="562" r:id="rId14"/>
    <p:sldId id="563" r:id="rId15"/>
    <p:sldId id="556" r:id="rId16"/>
    <p:sldId id="564" r:id="rId17"/>
    <p:sldId id="565" r:id="rId18"/>
    <p:sldId id="623" r:id="rId19"/>
    <p:sldId id="567" r:id="rId20"/>
    <p:sldId id="568" r:id="rId21"/>
    <p:sldId id="569" r:id="rId22"/>
    <p:sldId id="570" r:id="rId23"/>
    <p:sldId id="1007" r:id="rId24"/>
    <p:sldId id="1008" r:id="rId25"/>
    <p:sldId id="543" r:id="rId26"/>
    <p:sldId id="544" r:id="rId27"/>
    <p:sldId id="545" r:id="rId28"/>
    <p:sldId id="546" r:id="rId29"/>
    <p:sldId id="547" r:id="rId30"/>
    <p:sldId id="548" r:id="rId31"/>
    <p:sldId id="549" r:id="rId32"/>
    <p:sldId id="550" r:id="rId33"/>
    <p:sldId id="551" r:id="rId34"/>
    <p:sldId id="552" r:id="rId35"/>
    <p:sldId id="553" r:id="rId36"/>
    <p:sldId id="554" r:id="rId37"/>
    <p:sldId id="555" r:id="rId38"/>
    <p:sldId id="1004" r:id="rId39"/>
    <p:sldId id="1013" r:id="rId40"/>
    <p:sldId id="1000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A6A6A6"/>
    <a:srgbClr val="BFCFEA"/>
    <a:srgbClr val="B4A3E5"/>
    <a:srgbClr val="D6E7AE"/>
    <a:srgbClr val="C8F8F3"/>
    <a:srgbClr val="749BFC"/>
    <a:srgbClr val="660033"/>
    <a:srgbClr val="DAEAB1"/>
    <a:srgbClr val="CA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9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18 марта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007669"/>
              </p:ext>
            </p:extLst>
          </p:nvPr>
        </p:nvGraphicFramePr>
        <p:xfrm>
          <a:off x="0" y="1939245"/>
          <a:ext cx="12050661" cy="4503011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61024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3122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05459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983143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97186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696686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493485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233715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225270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497541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524933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450787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700680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496018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29677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рассказ –УЧ-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Наваждение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**\\\ 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2--\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\\* 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1—\\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2574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\\\\\ \ 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2—\\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1—\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1—\ 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59CE5-37BB-0CED-8015-CE04078C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59F2CF7-478A-533C-E6FC-861C3EAE556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A2BC44-2BFB-0B5D-EF28-2B4957C9F718}"/>
              </a:ext>
            </a:extLst>
          </p:cNvPr>
          <p:cNvSpPr txBox="1"/>
          <p:nvPr/>
        </p:nvSpPr>
        <p:spPr>
          <a:xfrm>
            <a:off x="232568" y="1053860"/>
            <a:ext cx="11726862" cy="3315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200" dirty="0">
                <a:solidFill>
                  <a:srgbClr val="7F7F7F"/>
                </a:solidFill>
                <a:latin typeface="Calibri" panose="020F0502020204030204"/>
              </a:rPr>
              <a:t>Лексико-грамматический тест по теме.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«Образование. Грамматика-1»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https://distant.msu.ru/mod/quiz/view.php?id=86901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Расположен на сайте МГУ "Университет без границ" на странице для студентов-психологов. Запись по кодовому слову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псих22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92A38-81B4-F843-CB72-F2E4B6DA9149}"/>
              </a:ext>
            </a:extLst>
          </p:cNvPr>
          <p:cNvSpPr txBox="1"/>
          <p:nvPr/>
        </p:nvSpPr>
        <p:spPr>
          <a:xfrm>
            <a:off x="232567" y="5635636"/>
            <a:ext cx="117268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2. Составить мини-рассказ с глаголами с корнем –</a:t>
            </a:r>
            <a:r>
              <a:rPr lang="ru-RU" sz="3200" dirty="0" err="1"/>
              <a:t>уч</a:t>
            </a:r>
            <a:r>
              <a:rPr lang="ru-RU" sz="3200" dirty="0"/>
              <a:t>-. Любой! 5-7 предложений с глаголами с корнем –</a:t>
            </a:r>
            <a:r>
              <a:rPr lang="ru-RU" sz="3200" dirty="0" err="1"/>
              <a:t>уч</a:t>
            </a:r>
            <a:r>
              <a:rPr lang="ru-RU" sz="3200" dirty="0"/>
              <a:t>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E4F61E-FE7B-D4C5-9E99-5C88B4A539F9}"/>
              </a:ext>
            </a:extLst>
          </p:cNvPr>
          <p:cNvSpPr txBox="1"/>
          <p:nvPr/>
        </p:nvSpPr>
        <p:spPr>
          <a:xfrm>
            <a:off x="905433" y="4402281"/>
            <a:ext cx="10381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Я читаю </a:t>
            </a:r>
            <a:r>
              <a:rPr lang="ru-RU" dirty="0">
                <a:solidFill>
                  <a:srgbClr val="00B050"/>
                </a:solidFill>
              </a:rPr>
              <a:t>книгу</a:t>
            </a:r>
            <a:r>
              <a:rPr lang="ru-RU" dirty="0"/>
              <a:t>. Я читаю ЧТО? (</a:t>
            </a:r>
            <a:r>
              <a:rPr lang="ru-RU" dirty="0" err="1"/>
              <a:t>В.п</a:t>
            </a:r>
            <a:r>
              <a:rPr lang="ru-RU" dirty="0"/>
              <a:t>.=4п без предлога) ПРЯМОЙ ОБЪЕКТ</a:t>
            </a:r>
          </a:p>
          <a:p>
            <a:r>
              <a:rPr lang="ru-RU" dirty="0"/>
              <a:t>Я мою </a:t>
            </a:r>
            <a:r>
              <a:rPr lang="ru-RU" dirty="0">
                <a:solidFill>
                  <a:srgbClr val="00B050"/>
                </a:solidFill>
              </a:rPr>
              <a:t>кошку</a:t>
            </a:r>
            <a:r>
              <a:rPr lang="ru-RU" dirty="0"/>
              <a:t>. Я мою КОГО? (</a:t>
            </a:r>
            <a:r>
              <a:rPr lang="ru-RU" dirty="0" err="1"/>
              <a:t>В.п</a:t>
            </a:r>
            <a:r>
              <a:rPr lang="ru-RU" dirty="0"/>
              <a:t>.=4п без предлога) ПРЯМОЙ ОБЪЕКТ</a:t>
            </a:r>
          </a:p>
          <a:p>
            <a:r>
              <a:rPr lang="ru-RU" dirty="0"/>
              <a:t>Я мою</a:t>
            </a:r>
            <a:r>
              <a:rPr lang="ru-RU" b="1" dirty="0">
                <a:solidFill>
                  <a:srgbClr val="FF0000"/>
                </a:solidFill>
              </a:rPr>
              <a:t>сь</a:t>
            </a:r>
            <a:r>
              <a:rPr lang="ru-RU" dirty="0"/>
              <a:t> = я мою </a:t>
            </a:r>
            <a:r>
              <a:rPr lang="ru-RU" b="1" dirty="0">
                <a:solidFill>
                  <a:srgbClr val="FF0000"/>
                </a:solidFill>
              </a:rPr>
              <a:t>себя</a:t>
            </a:r>
            <a:r>
              <a:rPr lang="ru-RU" dirty="0"/>
              <a:t>. </a:t>
            </a:r>
            <a:r>
              <a:rPr lang="ru-RU" dirty="0">
                <a:solidFill>
                  <a:srgbClr val="FF0000"/>
                </a:solidFill>
              </a:rPr>
              <a:t>НЕТ прямого объекта</a:t>
            </a:r>
          </a:p>
          <a:p>
            <a:r>
              <a:rPr lang="ru-RU" dirty="0"/>
              <a:t>Я учу</a:t>
            </a:r>
            <a:r>
              <a:rPr lang="ru-RU" b="1" dirty="0">
                <a:solidFill>
                  <a:srgbClr val="FF0000"/>
                </a:solidFill>
              </a:rPr>
              <a:t>сь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ГДЕ? СКОЛЬКО? КАК?</a:t>
            </a:r>
            <a:r>
              <a:rPr lang="ru-RU" dirty="0"/>
              <a:t>. </a:t>
            </a:r>
          </a:p>
          <a:p>
            <a:r>
              <a:rPr lang="ru-RU" dirty="0"/>
              <a:t>Я учу ЧТО, КОГО? </a:t>
            </a:r>
            <a:r>
              <a:rPr lang="ru-RU" dirty="0">
                <a:solidFill>
                  <a:srgbClr val="00B050"/>
                </a:solidFill>
              </a:rPr>
              <a:t>слова, сестру </a:t>
            </a:r>
            <a:r>
              <a:rPr lang="ru-RU" dirty="0"/>
              <a:t>(</a:t>
            </a:r>
            <a:r>
              <a:rPr lang="ru-RU" dirty="0" err="1"/>
              <a:t>В.п</a:t>
            </a:r>
            <a:r>
              <a:rPr lang="ru-RU" dirty="0"/>
              <a:t>.=4п без предлога) ПРЯМОЙ ОБЪЕКТ</a:t>
            </a:r>
          </a:p>
        </p:txBody>
      </p:sp>
    </p:spTree>
    <p:extLst>
      <p:ext uri="{BB962C8B-B14F-4D97-AF65-F5344CB8AC3E}">
        <p14:creationId xmlns:p14="http://schemas.microsoft.com/office/powerpoint/2010/main" val="232237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6052C53-1996-433C-BCDD-B66AEE4D6F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16" b="1038"/>
          <a:stretch/>
        </p:blipFill>
        <p:spPr>
          <a:xfrm>
            <a:off x="365423" y="1926455"/>
            <a:ext cx="11608225" cy="307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93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A7636-4E2D-1305-9ADC-DC148F093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УЧИТЬСЯ</a:t>
            </a:r>
            <a:r>
              <a:rPr lang="ru-RU" dirty="0"/>
              <a:t> </a:t>
            </a:r>
            <a:r>
              <a:rPr lang="en-US" dirty="0"/>
              <a:t>vs</a:t>
            </a:r>
            <a:r>
              <a:rPr lang="ru-RU" dirty="0"/>
              <a:t>. ЗАНИМАТЬСЯ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A5036F-F651-981A-79CF-B90DA64A3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05169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7030A0"/>
                </a:solidFill>
              </a:rPr>
              <a:t>Посещать занятия по расписанию </a:t>
            </a:r>
            <a:r>
              <a:rPr lang="ru-RU" b="1" dirty="0">
                <a:solidFill>
                  <a:srgbClr val="7030A0"/>
                </a:solidFill>
              </a:rPr>
              <a:t>в учебном заведении</a:t>
            </a:r>
            <a:r>
              <a:rPr lang="ru-RU" dirty="0">
                <a:solidFill>
                  <a:srgbClr val="7030A0"/>
                </a:solidFill>
              </a:rPr>
              <a:t>.</a:t>
            </a:r>
          </a:p>
          <a:p>
            <a:r>
              <a:rPr lang="ru-RU" dirty="0"/>
              <a:t>Потом получить, окончив </a:t>
            </a:r>
            <a:r>
              <a:rPr lang="ru-RU" dirty="0">
                <a:solidFill>
                  <a:srgbClr val="7030A0"/>
                </a:solidFill>
              </a:rPr>
              <a:t>учебное заведение, документ об образовании</a:t>
            </a:r>
            <a:r>
              <a:rPr lang="ru-RU" dirty="0"/>
              <a:t>.</a:t>
            </a:r>
          </a:p>
          <a:p>
            <a:r>
              <a:rPr lang="ru-RU" dirty="0"/>
              <a:t>Получать какие-то </a:t>
            </a:r>
            <a:r>
              <a:rPr lang="ru-RU" b="1" dirty="0"/>
              <a:t>знания</a:t>
            </a:r>
            <a:r>
              <a:rPr lang="ru-RU" dirty="0"/>
              <a:t>, </a:t>
            </a:r>
            <a:r>
              <a:rPr lang="ru-RU" b="1" dirty="0"/>
              <a:t>навыки</a:t>
            </a:r>
            <a:r>
              <a:rPr lang="ru-RU" dirty="0"/>
              <a:t>, что будет подтверждено документом об образовании.</a:t>
            </a:r>
          </a:p>
          <a:p>
            <a:r>
              <a:rPr lang="ru-RU" dirty="0"/>
              <a:t>УЧИТЬСЯ ЧЕМУ = получать навык.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1EA9D22-7027-2C2C-629B-D49CC3D298F0}"/>
              </a:ext>
            </a:extLst>
          </p:cNvPr>
          <p:cNvSpPr txBox="1">
            <a:spLocks/>
          </p:cNvSpPr>
          <p:nvPr/>
        </p:nvSpPr>
        <p:spPr>
          <a:xfrm>
            <a:off x="5885329" y="1825625"/>
            <a:ext cx="57329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Посвящать своё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время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чему-то, какому-то занятию, делая что-то</a:t>
            </a:r>
            <a:r>
              <a:rPr lang="ru-RU" dirty="0"/>
              <a:t>.</a:t>
            </a:r>
          </a:p>
          <a:p>
            <a:r>
              <a:rPr lang="ru-RU" b="1" dirty="0"/>
              <a:t>Проводить</a:t>
            </a:r>
            <a:r>
              <a:rPr lang="ru-RU" dirty="0"/>
              <a:t>, тратить </a:t>
            </a:r>
            <a:r>
              <a:rPr lang="ru-RU" b="1" dirty="0"/>
              <a:t>время </a:t>
            </a:r>
            <a:r>
              <a:rPr lang="ru-RU" dirty="0"/>
              <a:t>на что-то, не обязательно получая при этом знания или навыки. Можно заниматься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любимым делом</a:t>
            </a:r>
            <a:r>
              <a:rPr lang="ru-RU" dirty="0"/>
              <a:t>, хобби, тогда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получать только удовольствие</a:t>
            </a:r>
            <a:r>
              <a:rPr lang="ru-RU" dirty="0"/>
              <a:t>.</a:t>
            </a:r>
          </a:p>
          <a:p>
            <a:r>
              <a:rPr lang="ru-RU" dirty="0"/>
              <a:t>Можно при этом получать какие-то знания, навыки, но это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 обязательно подтверждается документом.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ТРЕНИРОВАТЬСЯ</a:t>
            </a:r>
          </a:p>
        </p:txBody>
      </p:sp>
    </p:spTree>
    <p:extLst>
      <p:ext uri="{BB962C8B-B14F-4D97-AF65-F5344CB8AC3E}">
        <p14:creationId xmlns:p14="http://schemas.microsoft.com/office/powerpoint/2010/main" val="3740881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B8A49E-6AAB-45C3-B565-388EBD74949C}"/>
              </a:ext>
            </a:extLst>
          </p:cNvPr>
          <p:cNvSpPr txBox="1"/>
          <p:nvPr/>
        </p:nvSpPr>
        <p:spPr>
          <a:xfrm>
            <a:off x="467557" y="1242770"/>
            <a:ext cx="1106157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Анна Мария, где Пань Минь?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институте.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 уверена? Мы все учимся в одной группе. И ты прекрасно знаешь, что занятия давно уже закончились.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Тьен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ты что, забыл! Она же по вторникам и четвергам занимается в театральном кружке.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действительно. Как это я забыл! А ты куда собираешься?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иду в библиотеку, потому что завтра у нас семинар по истории, а в общежитии мне все мешают заниматься. Кстати, ты тоже.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сейчас уйду. Не волнуйся. Я только хотел вам сказать, что завтра у нас в институте будет встреча с каким-то известным учёным... Фамилию я забыл. Но он занимается разработкой новых компьютерных систем. Вы пойдёте?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—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Конечно, пойдём.</a:t>
            </a:r>
          </a:p>
        </p:txBody>
      </p:sp>
    </p:spTree>
    <p:extLst>
      <p:ext uri="{BB962C8B-B14F-4D97-AF65-F5344CB8AC3E}">
        <p14:creationId xmlns:p14="http://schemas.microsoft.com/office/powerpoint/2010/main" val="1170731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F451BA-FC2F-4096-A199-3946C8DE7434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618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26D0C4-577E-4F57-B6D0-7440D0837E36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76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3A229-1ADE-4244-AC3D-511EB8FDF9E0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18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140A26-C739-4B8B-9E0B-0A2281B44FA2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88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935" y="14205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8A36DE-64DE-4697-9234-FA9B46F7D119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694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650CC-2367-4005-BBA3-AB1F214872BB}"/>
              </a:ext>
            </a:extLst>
          </p:cNvPr>
          <p:cNvSpPr txBox="1"/>
          <p:nvPr/>
        </p:nvSpPr>
        <p:spPr>
          <a:xfrm>
            <a:off x="2257587" y="4306950"/>
            <a:ext cx="3024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занимается/занимался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9318A-4471-4E47-9623-D6951ECCF576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645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650CC-2367-4005-BBA3-AB1F214872BB}"/>
              </a:ext>
            </a:extLst>
          </p:cNvPr>
          <p:cNvSpPr txBox="1"/>
          <p:nvPr/>
        </p:nvSpPr>
        <p:spPr>
          <a:xfrm>
            <a:off x="2257587" y="430695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B16AC4-FFFE-4192-9490-43B8A616B3F7}"/>
              </a:ext>
            </a:extLst>
          </p:cNvPr>
          <p:cNvSpPr txBox="1"/>
          <p:nvPr/>
        </p:nvSpPr>
        <p:spPr>
          <a:xfrm>
            <a:off x="1400014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E5BE91-26CD-438F-85FF-0C40A80143DE}"/>
              </a:ext>
            </a:extLst>
          </p:cNvPr>
          <p:cNvSpPr txBox="1"/>
          <p:nvPr/>
        </p:nvSpPr>
        <p:spPr>
          <a:xfrm>
            <a:off x="5481235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03B61C-8A07-4C47-B2C6-88C8DAD7BDA3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055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368422" y="1657985"/>
            <a:ext cx="1163862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готовился к экзаменам, я очень часто ... в библиотеке.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Мой друг тоже ... в Москве в институте.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прикладной математикой.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мы часто ездили на экскурсии.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Этот учёный ... исследованиями в области органической химии.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я ... в школе, мой брат уже ... в университете.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Несмотря на то, что скоро экзамены, в читальном зале никто не ...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32FEE-7667-47AD-96AC-DEA97FAA8AD9}"/>
              </a:ext>
            </a:extLst>
          </p:cNvPr>
          <p:cNvSpPr txBox="1"/>
          <p:nvPr/>
        </p:nvSpPr>
        <p:spPr>
          <a:xfrm>
            <a:off x="7408190" y="14568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E1CF-9819-4FA6-A76E-F4C9EB38977C}"/>
              </a:ext>
            </a:extLst>
          </p:cNvPr>
          <p:cNvSpPr txBox="1"/>
          <p:nvPr/>
        </p:nvSpPr>
        <p:spPr>
          <a:xfrm>
            <a:off x="2895601" y="216718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A31A04-C2B0-42D8-A3FE-2772F56F7901}"/>
              </a:ext>
            </a:extLst>
          </p:cNvPr>
          <p:cNvSpPr txBox="1"/>
          <p:nvPr/>
        </p:nvSpPr>
        <p:spPr>
          <a:xfrm>
            <a:off x="2415153" y="286104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36BB-642E-42D1-B98F-822FCEEB1A68}"/>
              </a:ext>
            </a:extLst>
          </p:cNvPr>
          <p:cNvSpPr txBox="1"/>
          <p:nvPr/>
        </p:nvSpPr>
        <p:spPr>
          <a:xfrm>
            <a:off x="1730645" y="3554902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650CC-2367-4005-BBA3-AB1F214872BB}"/>
              </a:ext>
            </a:extLst>
          </p:cNvPr>
          <p:cNvSpPr txBox="1"/>
          <p:nvPr/>
        </p:nvSpPr>
        <p:spPr>
          <a:xfrm>
            <a:off x="2257587" y="430695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B16AC4-FFFE-4192-9490-43B8A616B3F7}"/>
              </a:ext>
            </a:extLst>
          </p:cNvPr>
          <p:cNvSpPr txBox="1"/>
          <p:nvPr/>
        </p:nvSpPr>
        <p:spPr>
          <a:xfrm>
            <a:off x="1400014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учился\училась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E5BE91-26CD-438F-85FF-0C40A80143DE}"/>
              </a:ext>
            </a:extLst>
          </p:cNvPr>
          <p:cNvSpPr txBox="1"/>
          <p:nvPr/>
        </p:nvSpPr>
        <p:spPr>
          <a:xfrm>
            <a:off x="5481235" y="505899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учился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DF54FD-3324-4852-8B06-5D7969D3446D}"/>
              </a:ext>
            </a:extLst>
          </p:cNvPr>
          <p:cNvSpPr txBox="1"/>
          <p:nvPr/>
        </p:nvSpPr>
        <p:spPr>
          <a:xfrm>
            <a:off x="9793300" y="577670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11A7BC-FC88-4935-9A33-4809C7FE8A8A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823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3A371-8A40-4AD0-ACFE-D3DE3E663AEF}"/>
              </a:ext>
            </a:extLst>
          </p:cNvPr>
          <p:cNvSpPr txBox="1"/>
          <p:nvPr/>
        </p:nvSpPr>
        <p:spPr>
          <a:xfrm>
            <a:off x="98854" y="673058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274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430281" y="105143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B640D-4995-4BB5-8F55-5FDDFD901020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143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98401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8BB67-B673-4CC8-86E6-E382F6BEFE2A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59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1005924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1E7D8F-478E-4459-9294-83411EF8F8E4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153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101218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C22DC2-1D18-43FE-B7D7-F9DF39A515A6}"/>
              </a:ext>
            </a:extLst>
          </p:cNvPr>
          <p:cNvSpPr txBox="1"/>
          <p:nvPr/>
        </p:nvSpPr>
        <p:spPr>
          <a:xfrm>
            <a:off x="37068" y="487264"/>
            <a:ext cx="12222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151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101218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8C0A41-48EC-4F36-B7F2-607B4C97FF84}"/>
              </a:ext>
            </a:extLst>
          </p:cNvPr>
          <p:cNvSpPr txBox="1"/>
          <p:nvPr/>
        </p:nvSpPr>
        <p:spPr>
          <a:xfrm>
            <a:off x="926023" y="40203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занимаемся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93C9E-B3E9-4A4A-95E1-6D8772EF1A2C}"/>
              </a:ext>
            </a:extLst>
          </p:cNvPr>
          <p:cNvSpPr txBox="1"/>
          <p:nvPr/>
        </p:nvSpPr>
        <p:spPr>
          <a:xfrm>
            <a:off x="37068" y="487264"/>
            <a:ext cx="12400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955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9606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8C0A41-48EC-4F36-B7F2-607B4C97FF84}"/>
              </a:ext>
            </a:extLst>
          </p:cNvPr>
          <p:cNvSpPr txBox="1"/>
          <p:nvPr/>
        </p:nvSpPr>
        <p:spPr>
          <a:xfrm>
            <a:off x="926023" y="40203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занимаемся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2C89B-60CD-4BFB-9D33-563099B1AD4C}"/>
              </a:ext>
            </a:extLst>
          </p:cNvPr>
          <p:cNvSpPr txBox="1"/>
          <p:nvPr/>
        </p:nvSpPr>
        <p:spPr>
          <a:xfrm>
            <a:off x="9045845" y="446713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57132-BA8E-41F8-884D-655512F1809D}"/>
              </a:ext>
            </a:extLst>
          </p:cNvPr>
          <p:cNvSpPr txBox="1"/>
          <p:nvPr/>
        </p:nvSpPr>
        <p:spPr>
          <a:xfrm>
            <a:off x="37069" y="487264"/>
            <a:ext cx="1209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661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09F3-2192-425F-85A1-1FE2A2DEDC28}"/>
              </a:ext>
            </a:extLst>
          </p:cNvPr>
          <p:cNvSpPr txBox="1"/>
          <p:nvPr/>
        </p:nvSpPr>
        <p:spPr>
          <a:xfrm>
            <a:off x="276687" y="1196853"/>
            <a:ext cx="11638626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Специалисты нашей кафедры ... разработкой новых автоматических систем управления.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общежитии я ... не люблю.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Центральной государственной библиотеке ежедневно ... до 10 тысяч читателей.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специальности он архитектор. Он... архитектурой.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... в одной спортивной секции.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меня завтра зачёт по математике, поэтому весь вечер я буду ... дома и никуда не пойду.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МАДИ есть курсы, на которых ... студенты, которые хотят научиться управлять автомобилем.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CE5AD-5E3E-47F4-8569-06C700944FF2}"/>
              </a:ext>
            </a:extLst>
          </p:cNvPr>
          <p:cNvSpPr txBox="1"/>
          <p:nvPr/>
        </p:nvSpPr>
        <p:spPr>
          <a:xfrm>
            <a:off x="4380854" y="967157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7877-DE94-4A29-9C17-30267EED2394}"/>
              </a:ext>
            </a:extLst>
          </p:cNvPr>
          <p:cNvSpPr txBox="1"/>
          <p:nvPr/>
        </p:nvSpPr>
        <p:spPr>
          <a:xfrm>
            <a:off x="2350576" y="19512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4D25F-C874-428F-BD6A-1BD5296CF7C5}"/>
              </a:ext>
            </a:extLst>
          </p:cNvPr>
          <p:cNvSpPr txBox="1"/>
          <p:nvPr/>
        </p:nvSpPr>
        <p:spPr>
          <a:xfrm>
            <a:off x="8410414" y="232054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2DF43-D8F8-4BA8-9BC1-ADED19004C6F}"/>
              </a:ext>
            </a:extLst>
          </p:cNvPr>
          <p:cNvSpPr txBox="1"/>
          <p:nvPr/>
        </p:nvSpPr>
        <p:spPr>
          <a:xfrm>
            <a:off x="5636217" y="3408566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8C0A41-48EC-4F36-B7F2-607B4C97FF84}"/>
              </a:ext>
            </a:extLst>
          </p:cNvPr>
          <p:cNvSpPr txBox="1"/>
          <p:nvPr/>
        </p:nvSpPr>
        <p:spPr>
          <a:xfrm>
            <a:off x="926023" y="4020308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занимаемся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2C89B-60CD-4BFB-9D33-563099B1AD4C}"/>
              </a:ext>
            </a:extLst>
          </p:cNvPr>
          <p:cNvSpPr txBox="1"/>
          <p:nvPr/>
        </p:nvSpPr>
        <p:spPr>
          <a:xfrm>
            <a:off x="9045845" y="4467130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2C00EA-5A8D-4426-8249-8CB876A66A1E}"/>
              </a:ext>
            </a:extLst>
          </p:cNvPr>
          <p:cNvSpPr txBox="1"/>
          <p:nvPr/>
        </p:nvSpPr>
        <p:spPr>
          <a:xfrm>
            <a:off x="5434599" y="547648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учатся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4C4A1A-AD84-4635-8D68-F3F131121E1A}"/>
              </a:ext>
            </a:extLst>
          </p:cNvPr>
          <p:cNvSpPr txBox="1"/>
          <p:nvPr/>
        </p:nvSpPr>
        <p:spPr>
          <a:xfrm>
            <a:off x="4065722" y="5476481"/>
            <a:ext cx="203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занимаются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0C7A82-831E-4A17-A4DB-AE0FB3CA95C9}"/>
              </a:ext>
            </a:extLst>
          </p:cNvPr>
          <p:cNvSpPr txBox="1"/>
          <p:nvPr/>
        </p:nvSpPr>
        <p:spPr>
          <a:xfrm>
            <a:off x="37068" y="487264"/>
            <a:ext cx="1234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учиться</a:t>
            </a:r>
            <a:r>
              <a:rPr kumimoji="0" lang="ru-RU" sz="2800" b="1" i="0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или </a:t>
            </a:r>
            <a:r>
              <a:rPr kumimoji="0" lang="ru-RU" sz="28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CDEF7B-9E73-5E66-8E0F-C239FFD36C9B}"/>
              </a:ext>
            </a:extLst>
          </p:cNvPr>
          <p:cNvSpPr txBox="1"/>
          <p:nvPr/>
        </p:nvSpPr>
        <p:spPr>
          <a:xfrm>
            <a:off x="4380854" y="6180881"/>
            <a:ext cx="3918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Calibri" panose="020F0502020204030204"/>
              </a:rPr>
              <a:t>посещают курсы, тратят время, чтобы научиться…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4C6C95-4FC2-BD57-352F-3586FCD33CEC}"/>
              </a:ext>
            </a:extLst>
          </p:cNvPr>
          <p:cNvSpPr txBox="1"/>
          <p:nvPr/>
        </p:nvSpPr>
        <p:spPr>
          <a:xfrm>
            <a:off x="6582478" y="5231990"/>
            <a:ext cx="450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курсы выдадут документ, который позволит управлять автомобилем</a:t>
            </a:r>
          </a:p>
        </p:txBody>
      </p:sp>
    </p:spTree>
    <p:extLst>
      <p:ext uri="{BB962C8B-B14F-4D97-AF65-F5344CB8AC3E}">
        <p14:creationId xmlns:p14="http://schemas.microsoft.com/office/powerpoint/2010/main" val="290526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A3086-DF48-0AF3-AF84-37A0995C1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9D0AF-5084-0812-74C2-D74F6013B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ЗАНИМАТЬСЯ </a:t>
            </a:r>
            <a:r>
              <a:rPr lang="ru-RU" i="1" dirty="0" err="1"/>
              <a:t>нсв</a:t>
            </a:r>
            <a:endParaRPr lang="ru-RU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63ED8D-8DC7-379B-03FB-DC699DCA7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777" y="62335"/>
            <a:ext cx="3143491" cy="25264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НАСТ.ВРЕМЯ</a:t>
            </a:r>
          </a:p>
          <a:p>
            <a:r>
              <a:rPr lang="ru-RU" dirty="0"/>
              <a:t>я занимаюсь</a:t>
            </a:r>
          </a:p>
          <a:p>
            <a:r>
              <a:rPr lang="ru-RU" dirty="0"/>
              <a:t>ты занимаешься</a:t>
            </a:r>
          </a:p>
          <a:p>
            <a:r>
              <a:rPr lang="ru-RU" dirty="0"/>
              <a:t>он занимается</a:t>
            </a:r>
          </a:p>
          <a:p>
            <a:r>
              <a:rPr lang="ru-RU" dirty="0"/>
              <a:t>мы занимаемся</a:t>
            </a:r>
          </a:p>
          <a:p>
            <a:r>
              <a:rPr lang="ru-RU" dirty="0"/>
              <a:t>вы занимаетесь</a:t>
            </a:r>
          </a:p>
          <a:p>
            <a:r>
              <a:rPr lang="ru-RU" dirty="0"/>
              <a:t>они занимаются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4816C4-1004-CCD0-C4A1-AFE9160614CD}"/>
              </a:ext>
            </a:extLst>
          </p:cNvPr>
          <p:cNvSpPr txBox="1"/>
          <p:nvPr/>
        </p:nvSpPr>
        <p:spPr>
          <a:xfrm>
            <a:off x="6950597" y="19497"/>
            <a:ext cx="36228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БУД.ВРЕМЯ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я буду заниматься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ты будешь заниматься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он будет заниматься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она будет заниматься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мы будем заниматься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вы будете заниматься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они будут заниматься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BA330-424F-DE49-8CB7-819E9C16ACD7}"/>
              </a:ext>
            </a:extLst>
          </p:cNvPr>
          <p:cNvSpPr txBox="1"/>
          <p:nvPr/>
        </p:nvSpPr>
        <p:spPr>
          <a:xfrm>
            <a:off x="931279" y="1136540"/>
            <a:ext cx="2500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ПРОШ</a:t>
            </a:r>
            <a:r>
              <a:rPr lang="ru-RU" sz="1200" dirty="0"/>
              <a:t>.</a:t>
            </a:r>
            <a:r>
              <a:rPr lang="ru-RU" dirty="0"/>
              <a:t>ВРЕМЯ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он занимался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она занималась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оно занималось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они занимались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BAE74C8-D948-13A0-9FBD-A658DC5BA44B}"/>
              </a:ext>
            </a:extLst>
          </p:cNvPr>
          <p:cNvSpPr txBox="1">
            <a:spLocks/>
          </p:cNvSpPr>
          <p:nvPr/>
        </p:nvSpPr>
        <p:spPr>
          <a:xfrm>
            <a:off x="101761" y="3364546"/>
            <a:ext cx="33730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ЗАНЯТЬСЯ </a:t>
            </a:r>
            <a:r>
              <a:rPr lang="ru-RU" i="1" dirty="0" err="1"/>
              <a:t>св</a:t>
            </a:r>
            <a:endParaRPr lang="ru-RU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7E85F-6B63-FF62-FD11-926A6138887E}"/>
              </a:ext>
            </a:extLst>
          </p:cNvPr>
          <p:cNvSpPr txBox="1"/>
          <p:nvPr/>
        </p:nvSpPr>
        <p:spPr>
          <a:xfrm>
            <a:off x="101761" y="4765992"/>
            <a:ext cx="3136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ПРОШ.ВРЕМЯ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он занялся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она занялась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оно занялось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они занялись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664D4-8753-A454-49EF-5D1431507079}"/>
              </a:ext>
            </a:extLst>
          </p:cNvPr>
          <p:cNvSpPr txBox="1"/>
          <p:nvPr/>
        </p:nvSpPr>
        <p:spPr>
          <a:xfrm>
            <a:off x="3266473" y="4714138"/>
            <a:ext cx="15278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НАСТ. ВРЕМЯ</a:t>
            </a:r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4400" dirty="0"/>
              <a:t>НЕТ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6F424C-2F51-8EC4-675C-3F6CDC66ED4F}"/>
              </a:ext>
            </a:extLst>
          </p:cNvPr>
          <p:cNvSpPr txBox="1"/>
          <p:nvPr/>
        </p:nvSpPr>
        <p:spPr>
          <a:xfrm>
            <a:off x="5451195" y="4027328"/>
            <a:ext cx="3892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БУД. ВРЕМЯ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я займусь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ты займёшься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он/она/оно займётся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мы займёмся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вы займётесь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они займутся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8F8B21-F205-7D5A-977B-9CDA60C8E7AE}"/>
              </a:ext>
            </a:extLst>
          </p:cNvPr>
          <p:cNvSpPr txBox="1"/>
          <p:nvPr/>
        </p:nvSpPr>
        <p:spPr>
          <a:xfrm>
            <a:off x="9144000" y="4294208"/>
            <a:ext cx="26969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ДЕЕПРИЧАСТИЕ </a:t>
            </a:r>
          </a:p>
          <a:p>
            <a:r>
              <a:rPr lang="ru-RU" dirty="0"/>
              <a:t>занявшись</a:t>
            </a:r>
          </a:p>
          <a:p>
            <a:endParaRPr lang="ru-RU" dirty="0"/>
          </a:p>
          <a:p>
            <a:r>
              <a:rPr lang="ru-RU" dirty="0"/>
              <a:t>ПРИЧАСТИЕ</a:t>
            </a:r>
          </a:p>
          <a:p>
            <a:r>
              <a:rPr lang="ru-RU" dirty="0"/>
              <a:t>занявшийся (-</a:t>
            </a:r>
            <a:r>
              <a:rPr lang="ru-RU" dirty="0" err="1"/>
              <a:t>аяся</a:t>
            </a:r>
            <a:r>
              <a:rPr lang="ru-RU" dirty="0"/>
              <a:t>….)</a:t>
            </a:r>
          </a:p>
          <a:p>
            <a:endParaRPr lang="ru-RU" dirty="0"/>
          </a:p>
          <a:p>
            <a:r>
              <a:rPr lang="ru-RU" dirty="0"/>
              <a:t>ИМЕРАТИВ</a:t>
            </a:r>
          </a:p>
          <a:p>
            <a:r>
              <a:rPr lang="ru-RU" dirty="0"/>
              <a:t>займись, займитесь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4DCA9A-A81E-52BE-8805-3D53B3612C89}"/>
              </a:ext>
            </a:extLst>
          </p:cNvPr>
          <p:cNvSpPr txBox="1"/>
          <p:nvPr/>
        </p:nvSpPr>
        <p:spPr>
          <a:xfrm>
            <a:off x="5775768" y="2613868"/>
            <a:ext cx="6416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ДЕЕПРИЧАСТИЕ занимаясь</a:t>
            </a:r>
          </a:p>
          <a:p>
            <a:r>
              <a:rPr lang="ru-RU" dirty="0"/>
              <a:t>ПРИЧАСТИЕ занимающийся (-</a:t>
            </a:r>
            <a:r>
              <a:rPr lang="ru-RU" dirty="0" err="1"/>
              <a:t>аяся</a:t>
            </a:r>
            <a:r>
              <a:rPr lang="ru-RU" dirty="0"/>
              <a:t>…), занимавшийся …</a:t>
            </a:r>
          </a:p>
          <a:p>
            <a:r>
              <a:rPr lang="ru-RU" dirty="0"/>
              <a:t>ИМПЕРАТИВ занимайся, занимайтесь</a:t>
            </a:r>
          </a:p>
        </p:txBody>
      </p:sp>
    </p:spTree>
    <p:extLst>
      <p:ext uri="{BB962C8B-B14F-4D97-AF65-F5344CB8AC3E}">
        <p14:creationId xmlns:p14="http://schemas.microsoft.com/office/powerpoint/2010/main" val="3347758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CC3620-2DE2-B72B-ABF1-1BD0185E6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5114"/>
            <a:ext cx="10515600" cy="616930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sz="3600" dirty="0"/>
              <a:t>УЧИТЬ</a:t>
            </a:r>
            <a:r>
              <a:rPr lang="ru-RU" sz="3600" b="1" dirty="0">
                <a:solidFill>
                  <a:srgbClr val="FF0000"/>
                </a:solidFill>
              </a:rPr>
              <a:t>СЯ</a:t>
            </a:r>
            <a:r>
              <a:rPr lang="ru-RU" sz="3600" dirty="0"/>
              <a:t> где, сколько, как, когда, с кем,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чему</a:t>
            </a:r>
            <a:r>
              <a:rPr lang="ru-RU" sz="3600" dirty="0"/>
              <a:t> …..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УЧИТЬ 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ru-RU" sz="3600" b="1" dirty="0"/>
              <a:t>/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</a:t>
            </a:r>
            <a:r>
              <a:rPr lang="ru-RU" sz="3600" dirty="0"/>
              <a:t>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чему</a:t>
            </a:r>
            <a:r>
              <a:rPr lang="ru-RU" sz="3600" dirty="0"/>
              <a:t>….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ЗАНИМАТЬ</a:t>
            </a:r>
            <a:r>
              <a:rPr lang="ru-RU" sz="3600" b="1" dirty="0">
                <a:solidFill>
                  <a:srgbClr val="FF0000"/>
                </a:solidFill>
              </a:rPr>
              <a:t>СЯ</a:t>
            </a:r>
            <a:r>
              <a:rPr lang="ru-RU" sz="3600" dirty="0"/>
              <a:t> где, сколько, как, когда,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кем</a:t>
            </a:r>
            <a:r>
              <a:rPr lang="ru-RU" sz="3600" dirty="0"/>
              <a:t>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</a:t>
            </a:r>
            <a:r>
              <a:rPr lang="ru-RU" sz="3600" dirty="0"/>
              <a:t> … 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ГОТОВИТЬ</a:t>
            </a:r>
            <a:r>
              <a:rPr lang="ru-RU" sz="3600" b="1" dirty="0">
                <a:solidFill>
                  <a:srgbClr val="FF0000"/>
                </a:solidFill>
              </a:rPr>
              <a:t>СЯ</a:t>
            </a:r>
            <a:r>
              <a:rPr lang="ru-RU" sz="3600" dirty="0"/>
              <a:t> где, как, когда,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чему </a:t>
            </a:r>
            <a:r>
              <a:rPr lang="ru-RU" sz="3600" dirty="0"/>
              <a:t>…</a:t>
            </a:r>
          </a:p>
          <a:p>
            <a:pPr>
              <a:lnSpc>
                <a:spcPct val="200000"/>
              </a:lnSpc>
            </a:pPr>
            <a:r>
              <a:rPr lang="ru-RU" sz="3600" dirty="0"/>
              <a:t>ГОТОВИТЬ 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ru-RU" sz="3600" b="1" dirty="0"/>
              <a:t>/</a:t>
            </a:r>
            <a:r>
              <a:rPr lang="ru-RU" sz="36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</a:t>
            </a:r>
            <a:r>
              <a:rPr lang="ru-RU" sz="3600" dirty="0"/>
              <a:t>, </a:t>
            </a:r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чему </a:t>
            </a:r>
            <a:endParaRPr lang="ru-RU" sz="3600" dirty="0"/>
          </a:p>
          <a:p>
            <a:pPr>
              <a:lnSpc>
                <a:spcPct val="200000"/>
              </a:lnSpc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14850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44454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18446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32598" y="4163026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4023585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01800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15953" y="4154149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3344112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90703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04855" y="4145272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2584211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19555" y="2432980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33708" y="4127516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54131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91814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605966" y="4122747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11334609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18447" y="2489035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25950" y="4335811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1177167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09569" y="2476049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43704" y="4322825"/>
            <a:ext cx="616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265750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36203" y="245829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43703" y="4303317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D288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463213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936202" y="2459613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308193" y="4305957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D288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38904053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42985" y="2415512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10539" y="4262288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2012679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29670" y="2400609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37172" y="4247385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изучаю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3437390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11915" y="2403277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54926" y="4250053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изучаю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занимаешься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</a:p>
        </p:txBody>
      </p:sp>
    </p:spTree>
    <p:extLst>
      <p:ext uri="{BB962C8B-B14F-4D97-AF65-F5344CB8AC3E}">
        <p14:creationId xmlns:p14="http://schemas.microsoft.com/office/powerpoint/2010/main" val="2443838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01EF4E-BFD0-4A07-8CC5-0E401A6494A3}"/>
              </a:ext>
            </a:extLst>
          </p:cNvPr>
          <p:cNvSpPr txBox="1"/>
          <p:nvPr/>
        </p:nvSpPr>
        <p:spPr>
          <a:xfrm>
            <a:off x="263371" y="567102"/>
            <a:ext cx="1166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Прочитайте диалоги, употребив вместо многоточия слова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учить, учиться,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30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заниматься, изучать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нужной форме.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C583E-BBF7-4237-83A5-884CB95BFD11}"/>
              </a:ext>
            </a:extLst>
          </p:cNvPr>
          <p:cNvSpPr txBox="1"/>
          <p:nvPr/>
        </p:nvSpPr>
        <p:spPr>
          <a:xfrm>
            <a:off x="369903" y="1305883"/>
            <a:ext cx="5187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ты... 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в школе.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каком классе ты....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одиннадцатом классе.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1F23C6-E3EE-4A94-9736-943FD7804239}"/>
              </a:ext>
            </a:extLst>
          </p:cNvPr>
          <p:cNvSpPr txBox="1"/>
          <p:nvPr/>
        </p:nvSpPr>
        <p:spPr>
          <a:xfrm>
            <a:off x="5817093" y="2405027"/>
            <a:ext cx="5750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Я... стихи Пушкина.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Зачем?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Завтра у нас семинар по литературе.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17CE-BA2A-4551-A42F-A4BD1C81B37F}"/>
              </a:ext>
            </a:extLst>
          </p:cNvPr>
          <p:cNvSpPr txBox="1"/>
          <p:nvPr/>
        </p:nvSpPr>
        <p:spPr>
          <a:xfrm>
            <a:off x="2263806" y="4251803"/>
            <a:ext cx="80342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.... ?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учишься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университете.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учусь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Что ты... ?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изучаешь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иностранные языки.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D28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изучаю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Где ты ..., когда готовишься к экзамену?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занимаешься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Я ... в библиотеке.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занимаюсь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6569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5D536F-1A11-7718-760B-3324B5C04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8E88303-72C8-9105-E8F0-856D31B8E9E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Самостоятельная работа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E9944-BB66-67BC-2075-4904E9F4F4E9}"/>
              </a:ext>
            </a:extLst>
          </p:cNvPr>
          <p:cNvSpPr txBox="1"/>
          <p:nvPr/>
        </p:nvSpPr>
        <p:spPr>
          <a:xfrm>
            <a:off x="1979406" y="1796137"/>
            <a:ext cx="9313049" cy="1234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Составьте диалоги, используя глаголы из групп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учить, </a:t>
            </a:r>
            <a:r>
              <a:rPr lang="ru-RU" sz="3200" i="1" dirty="0">
                <a:latin typeface="Calibri" panose="020F0502020204030204"/>
              </a:rPr>
              <a:t>учиться,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заниматься, готовиться…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119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0DDDF7-F9A3-A84B-D1F5-46077776C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7031166-25E9-00A6-38FC-41B03B3605C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«Наваждение»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CC01E-166F-1FAD-1835-2D3143EECD96}"/>
              </a:ext>
            </a:extLst>
          </p:cNvPr>
          <p:cNvSpPr txBox="1"/>
          <p:nvPr/>
        </p:nvSpPr>
        <p:spPr>
          <a:xfrm>
            <a:off x="1979406" y="1796137"/>
            <a:ext cx="9313049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Посмотрите фильм и скажите, о чём он.</a:t>
            </a:r>
          </a:p>
        </p:txBody>
      </p:sp>
    </p:spTree>
    <p:extLst>
      <p:ext uri="{BB962C8B-B14F-4D97-AF65-F5344CB8AC3E}">
        <p14:creationId xmlns:p14="http://schemas.microsoft.com/office/powerpoint/2010/main" val="950136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E9B28-30E4-4BC8-DFAF-EA4097B4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21A0DEA-07E0-BE36-3B37-0B6DABEC464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373BF-AFB6-2B06-DFF6-E1497FABA6A5}"/>
              </a:ext>
            </a:extLst>
          </p:cNvPr>
          <p:cNvSpPr txBox="1"/>
          <p:nvPr/>
        </p:nvSpPr>
        <p:spPr>
          <a:xfrm>
            <a:off x="726054" y="1910203"/>
            <a:ext cx="11132118" cy="2878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3200" dirty="0">
                <a:latin typeface="Calibri" panose="020F0502020204030204"/>
              </a:rPr>
              <a:t>Лексико-грамматический тест по теме.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«Образование-2»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https://onlinetestpad.com/s5syobawe46uq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endParaRPr lang="ru-RU" sz="3200" dirty="0"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Подготовиться к аудиторному лексико-грамматическому тесту.</a:t>
            </a:r>
          </a:p>
        </p:txBody>
      </p:sp>
    </p:spTree>
    <p:extLst>
      <p:ext uri="{BB962C8B-B14F-4D97-AF65-F5344CB8AC3E}">
        <p14:creationId xmlns:p14="http://schemas.microsoft.com/office/powerpoint/2010/main" val="3095232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13695</TotalTime>
  <Words>3795</Words>
  <Application>Microsoft Office PowerPoint</Application>
  <PresentationFormat>Широкоэкранный</PresentationFormat>
  <Paragraphs>580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Arial</vt:lpstr>
      <vt:lpstr>Book Antiqua</vt:lpstr>
      <vt:lpstr>Calibri</vt:lpstr>
      <vt:lpstr>Calibri Light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ОБРАЗОВАНИЕ</vt:lpstr>
      <vt:lpstr>УЧИТЬСЯ vs. ЗАНИМАТЬСЯ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ЗАНИМАТЬСЯ нсв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237</cp:revision>
  <dcterms:created xsi:type="dcterms:W3CDTF">2024-09-01T20:30:35Z</dcterms:created>
  <dcterms:modified xsi:type="dcterms:W3CDTF">2025-03-18T18:36:28Z</dcterms:modified>
</cp:coreProperties>
</file>