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605" r:id="rId3"/>
    <p:sldId id="606" r:id="rId4"/>
    <p:sldId id="607" r:id="rId5"/>
    <p:sldId id="903" r:id="rId6"/>
    <p:sldId id="910" r:id="rId7"/>
    <p:sldId id="911" r:id="rId8"/>
    <p:sldId id="912" r:id="rId9"/>
    <p:sldId id="91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A3E5"/>
    <a:srgbClr val="D6E7AE"/>
    <a:srgbClr val="C8F8F3"/>
    <a:srgbClr val="749BFC"/>
    <a:srgbClr val="660033"/>
    <a:srgbClr val="DAEAB1"/>
    <a:srgbClr val="CAE1A7"/>
    <a:srgbClr val="C2DCAA"/>
    <a:srgbClr val="EFF6D5"/>
    <a:srgbClr val="4E4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48" d="100"/>
          <a:sy n="48" d="100"/>
        </p:scale>
        <p:origin x="326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308763" y="923582"/>
            <a:ext cx="7065819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25 февраля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950730"/>
              </p:ext>
            </p:extLst>
          </p:nvPr>
        </p:nvGraphicFramePr>
        <p:xfrm>
          <a:off x="0" y="1939245"/>
          <a:ext cx="12191999" cy="4632960"/>
        </p:xfrm>
        <a:graphic>
          <a:graphicData uri="http://schemas.openxmlformats.org/drawingml/2006/table">
            <a:tbl>
              <a:tblPr firstRow="1" firstCol="1" bandRow="1"/>
              <a:tblGrid>
                <a:gridCol w="51411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9657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6560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2410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44499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368968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0585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122947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433137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1273646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1560945">
                  <a:extLst>
                    <a:ext uri="{9D8B030D-6E8A-4147-A177-3AD203B41FA5}">
                      <a16:colId xmlns:a16="http://schemas.microsoft.com/office/drawing/2014/main" val="1064473238"/>
                    </a:ext>
                  </a:extLst>
                </a:gridCol>
                <a:gridCol w="1560945">
                  <a:extLst>
                    <a:ext uri="{9D8B030D-6E8A-4147-A177-3AD203B41FA5}">
                      <a16:colId xmlns:a16="http://schemas.microsoft.com/office/drawing/2014/main" val="3749984898"/>
                    </a:ext>
                  </a:extLst>
                </a:gridCol>
              </a:tblGrid>
              <a:tr h="29677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</a:t>
                      </a: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стхтв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ДоклПрезХобби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допбалл</a:t>
                      </a: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потх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</a:t>
                      </a: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-игр/зав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#*\\\\81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0, 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i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2574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##*75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###*\\66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псд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A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0" y="74014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686787" y="2594828"/>
            <a:ext cx="115905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Досуг для восстановления работоспособности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71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917607" y="144591"/>
            <a:ext cx="106588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Досуг для восстановления работоспособности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5AB76-E42B-ED7C-0927-E3AD9E0330BD}"/>
              </a:ext>
            </a:extLst>
          </p:cNvPr>
          <p:cNvSpPr txBox="1"/>
          <p:nvPr/>
        </p:nvSpPr>
        <p:spPr>
          <a:xfrm>
            <a:off x="443883" y="1099812"/>
            <a:ext cx="1146107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Почему в настоящее время особенно важно эффективно проводить свободное время?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Что такое «ресурс» и зачем он необходим человеку?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Чему служат культурные традиции проведения свободного времени в России?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Какие изменения произошли в структуре проведения свободного времени?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чем это связано?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каком случае человек лучше восстанавливает свой потенциал для продолжения работы?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 что должен быть направлен досуг, по мнению специалистов?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Что может помочь снять эмоциональное напряжение?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Какие выводы делают специалисты по поводу всего выше сказанного?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761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5AB76-E42B-ED7C-0927-E3AD9E0330BD}"/>
              </a:ext>
            </a:extLst>
          </p:cNvPr>
          <p:cNvSpPr txBox="1"/>
          <p:nvPr/>
        </p:nvSpPr>
        <p:spPr>
          <a:xfrm>
            <a:off x="346364" y="711095"/>
            <a:ext cx="11489319" cy="5993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54102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Своими наблюдениями делится профессор-нейропсихолог, доктор </a:t>
            </a:r>
            <a:r>
              <a:rPr kumimoji="0" lang="ru-RU" sz="2800" b="0" i="1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медицинских наук Евгений Шапошников.</a:t>
            </a:r>
          </a:p>
          <a:p>
            <a:pPr marL="274320" marR="54102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Наша задача — выяснить, как отражается чрезмерное увлече­</a:t>
            </a:r>
            <a:r>
              <a:rPr kumimoji="0" lang="ru-RU" sz="28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ние Интернетом на здоровье, на психике. С одной стороны, Ин­тернет дает колоссальные возможности для развития кругозора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человека, его информационной «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подпитки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». С другой — на нем можно и болезненно 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зациклиться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Что нередко и происходит. Не­которые 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головой уходят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 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иллюзорно-виртуальный мир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увле­</a:t>
            </a:r>
            <a:r>
              <a:rPr kumimoji="0" lang="ru-RU" sz="2800" b="0" i="0" u="none" strike="noStrike" kern="1200" cap="none" spc="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ченно общаются с «</a:t>
            </a:r>
            <a:r>
              <a:rPr kumimoji="0" lang="ru-RU" sz="2800" b="0" i="0" u="sng" strike="noStrike" kern="1200" cap="none" spc="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кибердрузьями</a:t>
            </a:r>
            <a:r>
              <a:rPr kumimoji="0" lang="ru-RU" sz="2800" b="0" i="0" u="none" strike="noStrike" kern="1200" cap="none" spc="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», </a:t>
            </a:r>
            <a:br>
              <a:rPr kumimoji="0" lang="ru-RU" sz="2800" b="0" i="0" u="none" strike="noStrike" kern="1200" cap="none" spc="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«</a:t>
            </a:r>
            <a:r>
              <a:rPr kumimoji="0" lang="ru-RU" sz="2800" b="0" i="0" u="sng" strike="noStrike" kern="1200" cap="none" spc="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киберневестами</a:t>
            </a:r>
            <a:r>
              <a:rPr kumimoji="0" lang="ru-RU" sz="2800" b="0" i="0" u="none" strike="noStrike" kern="1200" cap="none" spc="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 и по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степенно начинают терять грань, разделяющую реальную, по­вседневную жизнь с электронными </a:t>
            </a:r>
            <a:r>
              <a:rPr kumimoji="0" lang="ru-RU" sz="2800" b="0" i="0" u="sng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фантомами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Не думаю, что </a:t>
            </a:r>
            <a:r>
              <a:rPr kumimoji="0" lang="ru-RU" sz="2800" b="0" i="0" u="none" strike="noStrike" kern="120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Интернет может развить умение общаться. Скорее наоборот. 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66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F9812-B4D2-0AD8-9EA6-694AA8C97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368BD2-7777-6F75-83C7-552C7043614A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ED4625-A7DA-DB57-CD3E-55208489BAE8}"/>
              </a:ext>
            </a:extLst>
          </p:cNvPr>
          <p:cNvSpPr txBox="1"/>
          <p:nvPr/>
        </p:nvSpPr>
        <p:spPr>
          <a:xfrm>
            <a:off x="168676" y="1099812"/>
            <a:ext cx="11736279" cy="573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Я знаю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людей, которые признаются, что им печатать на компьютере лег­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че, чем что-то написать на бумаге. Так же и при живом контакте </a:t>
            </a:r>
            <a:r>
              <a:rPr kumimoji="0" lang="ru-RU" sz="2800" b="0" i="0" u="sng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интернет-фанат</a:t>
            </a:r>
            <a:r>
              <a:rPr kumimoji="0" lang="ru-RU" sz="28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может забыть, какие слова и как надо говорить, как </a:t>
            </a:r>
            <a:r>
              <a:rPr kumimoji="0" lang="ru-RU" sz="2800" b="0" i="0" u="sng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себя держать</a:t>
            </a:r>
            <a:r>
              <a:rPr kumimoji="0" lang="ru-RU" sz="28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Так можно постепенно превратиться в </a:t>
            </a:r>
            <a:r>
              <a:rPr kumimoji="0" lang="ru-RU" sz="2800" b="0" i="0" u="sng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биоро­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бота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одну из «живых клеток» элементов мировой сети! У чрез­мерно озабоченных Интернетом людей, как правило, жизнь обед­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няется. Тех же, для кого Интернет стал предметом навязчивости,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невротической одержимости, заполняющей пустоту окружающей </a:t>
            </a:r>
            <a:r>
              <a:rPr kumimoji="0" lang="ru-RU" sz="28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жизни или ограниченность собственной личности, хочу предо­стеречь: если вовремя не остановитесь, вы рискуете превратить­</a:t>
            </a:r>
            <a:r>
              <a:rPr kumimoji="0" lang="ru-RU" sz="2800" b="0" i="0" u="none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ся в </a:t>
            </a:r>
            <a:r>
              <a:rPr kumimoji="0" lang="ru-RU" sz="2800" b="0" i="0" u="sng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интернет-маугли</a:t>
            </a:r>
            <a:r>
              <a:rPr kumimoji="0" lang="ru-RU" sz="2800" b="0" i="0" u="none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этаких виртуальных </a:t>
            </a:r>
            <a:r>
              <a:rPr kumimoji="0" lang="ru-RU" sz="2800" b="0" i="0" u="sng" strike="noStrike" kern="1200" cap="none" spc="1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киберсуществ</a:t>
            </a:r>
            <a:r>
              <a:rPr kumimoji="0" lang="ru-RU" sz="2800" b="0" i="0" u="none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630" marR="0" lvl="0" indent="-21463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(АиФ, Здоровье, выпуск № 43, 2002 г.)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705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177B7-D48F-DB5F-7458-85B5EC43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666EEF-5BA5-0872-FBC8-DA03333E026E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A0255F-49E2-0F4B-9E73-F9F63226365F}"/>
              </a:ext>
            </a:extLst>
          </p:cNvPr>
          <p:cNvSpPr txBox="1"/>
          <p:nvPr/>
        </p:nvSpPr>
        <p:spPr>
          <a:xfrm>
            <a:off x="168676" y="1099812"/>
            <a:ext cx="11736279" cy="5217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160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Интернет — это всего лишь игрушка. Люди — очень разные, с разным уровнем интеллекта и образования общаются в одной </a:t>
            </a:r>
            <a:r>
              <a:rPr kumimoji="0" lang="ru-RU" sz="28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плоскости. Но при этом они не умеют прощать друг другу раз­</a:t>
            </a:r>
            <a:r>
              <a:rPr kumimoji="0" lang="ru-RU" sz="2800" b="0" i="0" u="none" strike="noStrike" kern="120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ницу потенциалов. Они задевают друг друга. И очень часто люди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проходят мимо друг друга в этом Интернете. У многих не хва­</a:t>
            </a:r>
            <a:r>
              <a:rPr kumimoji="0" lang="ru-RU" sz="28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тает терпения довести начатую переписку до конца, задав­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шись целью узнать и с интересом, терпеливо познать другой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стиль, другое мышление, другой ритм и т.д. Поиграли — и 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бросили. Игрушка, она и есть игрушка. Поиграть в это можно (если время и деньги девать некуда), но заниматься поиском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равного — это труд. Большой психологический труд, который </a:t>
            </a:r>
            <a:r>
              <a:rPr kumimoji="0" lang="ru-RU" sz="2800" b="0" i="0" u="none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 силам очень немногим.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Семиугольник 1">
            <a:extLst>
              <a:ext uri="{FF2B5EF4-FFF2-40B4-BE49-F238E27FC236}">
                <a16:creationId xmlns:a16="http://schemas.microsoft.com/office/drawing/2014/main" id="{8A264EBD-62FB-CFAA-F174-1DDA10DEF0C2}"/>
              </a:ext>
            </a:extLst>
          </p:cNvPr>
          <p:cNvSpPr/>
          <p:nvPr/>
        </p:nvSpPr>
        <p:spPr>
          <a:xfrm>
            <a:off x="0" y="457200"/>
            <a:ext cx="762000" cy="642612"/>
          </a:xfrm>
          <a:prstGeom prst="heptagon">
            <a:avLst/>
          </a:prstGeom>
          <a:solidFill>
            <a:srgbClr val="55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8671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95A306-637E-407A-8F14-CEBD7D6E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8D04B3-3349-D8EF-8D8E-A2975B42973D}"/>
              </a:ext>
            </a:extLst>
          </p:cNvPr>
          <p:cNvSpPr txBox="1"/>
          <p:nvPr/>
        </p:nvSpPr>
        <p:spPr>
          <a:xfrm>
            <a:off x="917607" y="153469"/>
            <a:ext cx="106588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Интернет: игрушка или зависимость?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6B538-011A-3C1C-CD17-8B2C6D014A52}"/>
              </a:ext>
            </a:extLst>
          </p:cNvPr>
          <p:cNvSpPr txBox="1"/>
          <p:nvPr/>
        </p:nvSpPr>
        <p:spPr>
          <a:xfrm>
            <a:off x="168676" y="1099812"/>
            <a:ext cx="11736279" cy="535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0185" marR="4445" lvl="0" indent="-208915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 как в городе развлекаться? Или водку пить, или колоться, или на свидания ходить. У меня куча свободного времени, особенно на работе, вот и знакомлюсь. Если вам ваши внут­ренние убеждения позволяют знакомиться на улице, в бане, да хоть в общественном туалете — пожалуйста. А я знаю, что на улице каждая вторая меня пошлет куда подальше: она, видите ли, не такая, в транспорте не знакомится. А люди, размещающие свои фотографии и анкеты на сайтах зна­комств, изначально не нацелены посылать друг друга. Во вся­ком случае, сразу.</a:t>
            </a:r>
          </a:p>
        </p:txBody>
      </p:sp>
      <p:sp>
        <p:nvSpPr>
          <p:cNvPr id="2" name="Семиугольник 1">
            <a:extLst>
              <a:ext uri="{FF2B5EF4-FFF2-40B4-BE49-F238E27FC236}">
                <a16:creationId xmlns:a16="http://schemas.microsoft.com/office/drawing/2014/main" id="{DA76B2D8-83C5-5BFA-B924-9FA6AA8E2469}"/>
              </a:ext>
            </a:extLst>
          </p:cNvPr>
          <p:cNvSpPr/>
          <p:nvPr/>
        </p:nvSpPr>
        <p:spPr>
          <a:xfrm>
            <a:off x="0" y="457200"/>
            <a:ext cx="762000" cy="642612"/>
          </a:xfrm>
          <a:prstGeom prst="heptagon">
            <a:avLst/>
          </a:prstGeom>
          <a:solidFill>
            <a:srgbClr val="55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71805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F83491-A046-FF0B-2CDC-274BE5F1F441}"/>
              </a:ext>
            </a:extLst>
          </p:cNvPr>
          <p:cNvSpPr txBox="1"/>
          <p:nvPr/>
        </p:nvSpPr>
        <p:spPr>
          <a:xfrm>
            <a:off x="3047071" y="2967335"/>
            <a:ext cx="60941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https://docs.google.com/forms/d/e/1FAIpQLScVXv37mCJwDz2jwu477AVkbyWd10HvLsDPibv8nzdfsy7RTg/viewform?usp=sf_link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A8FC7-E51E-30BB-0010-4E220AB0F5BB}"/>
              </a:ext>
            </a:extLst>
          </p:cNvPr>
          <p:cNvSpPr txBox="1"/>
          <p:nvPr/>
        </p:nvSpPr>
        <p:spPr>
          <a:xfrm>
            <a:off x="2620537" y="1438507"/>
            <a:ext cx="6846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Опрос</a:t>
            </a:r>
          </a:p>
        </p:txBody>
      </p:sp>
    </p:spTree>
    <p:extLst>
      <p:ext uri="{BB962C8B-B14F-4D97-AF65-F5344CB8AC3E}">
        <p14:creationId xmlns:p14="http://schemas.microsoft.com/office/powerpoint/2010/main" val="4014273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A9E6C-E5B8-464A-DA7E-1BC75FF5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7BC32C6-19F0-D152-6407-BB82A7EB130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F7615-5853-4A4B-0596-B437EC420F1B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Начать собирать информацию к рассказу-презентации о праздновании Масленицы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3270475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11830</TotalTime>
  <Words>916</Words>
  <Application>Microsoft Office PowerPoint</Application>
  <PresentationFormat>Широкоэкранный</PresentationFormat>
  <Paragraphs>135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Georgia</vt:lpstr>
      <vt:lpstr>Times New Roman</vt:lpstr>
      <vt:lpstr>Тема Office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211</cp:revision>
  <dcterms:created xsi:type="dcterms:W3CDTF">2024-09-01T20:30:35Z</dcterms:created>
  <dcterms:modified xsi:type="dcterms:W3CDTF">2025-02-25T17:12:39Z</dcterms:modified>
</cp:coreProperties>
</file>