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899" r:id="rId3"/>
    <p:sldId id="891" r:id="rId4"/>
    <p:sldId id="608" r:id="rId5"/>
    <p:sldId id="900" r:id="rId6"/>
    <p:sldId id="901" r:id="rId7"/>
    <p:sldId id="902" r:id="rId8"/>
    <p:sldId id="905" r:id="rId9"/>
    <p:sldId id="907" r:id="rId10"/>
    <p:sldId id="906" r:id="rId11"/>
    <p:sldId id="90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7AE"/>
    <a:srgbClr val="C8F8F3"/>
    <a:srgbClr val="749BFC"/>
    <a:srgbClr val="B4A3E5"/>
    <a:srgbClr val="660033"/>
    <a:srgbClr val="DAEAB1"/>
    <a:srgbClr val="CAE1A7"/>
    <a:srgbClr val="C2DCAA"/>
    <a:srgbClr val="EFF6D5"/>
    <a:srgbClr val="4E4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9" autoAdjust="0"/>
    <p:restoredTop sz="94660"/>
  </p:normalViewPr>
  <p:slideViewPr>
    <p:cSldViewPr snapToGrid="0">
      <p:cViewPr varScale="1">
        <p:scale>
          <a:sx n="69" d="100"/>
          <a:sy n="69" d="100"/>
        </p:scale>
        <p:origin x="86" y="1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2485084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 февраля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153442"/>
              </p:ext>
            </p:extLst>
          </p:nvPr>
        </p:nvGraphicFramePr>
        <p:xfrm>
          <a:off x="2683057" y="867574"/>
          <a:ext cx="9452380" cy="5515302"/>
        </p:xfrm>
        <a:graphic>
          <a:graphicData uri="http://schemas.openxmlformats.org/drawingml/2006/table">
            <a:tbl>
              <a:tblPr firstRow="1" firstCol="1" bandRow="1"/>
              <a:tblGrid>
                <a:gridCol w="39859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91796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45688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2956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02166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802887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769435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468351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892097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817649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646771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303993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</a:tblGrid>
              <a:tr h="29677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</a:t>
                      </a: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стхтв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ДоклПрезХобби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допбалл</a:t>
                      </a: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  <a:endParaRPr lang="ru-RU" sz="14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4743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11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псд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10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10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псд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****80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2574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псд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****\79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**90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-57682" y="257908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3376839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C7D9D6-285A-A66D-CF77-AA4499CB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4B061B-BB7D-CE8D-6DD1-36D08B77E57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2EEB1-6B01-4FB8-A3CD-49D5A8E15B7B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по парам и составить диалог, похожий на прочитанные.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том, как проходит ваш обычный день.</a:t>
            </a:r>
          </a:p>
        </p:txBody>
      </p:sp>
    </p:spTree>
    <p:extLst>
      <p:ext uri="{BB962C8B-B14F-4D97-AF65-F5344CB8AC3E}">
        <p14:creationId xmlns:p14="http://schemas.microsoft.com/office/powerpoint/2010/main" val="1281759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05764-0609-4944-B03D-22CAAFA95B76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7FA292-B09C-4E08-B63D-F43DD898C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84" y="1700935"/>
            <a:ext cx="3308771" cy="466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1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519176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</a:t>
            </a:r>
            <a:b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196509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0E9486-72AF-B8DB-C1AF-DAF55E771560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DA6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по парам и составить диалог, похожий на прочитанные.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том, как проходит ваш обычный день.</a:t>
            </a:r>
          </a:p>
        </p:txBody>
      </p:sp>
    </p:spTree>
    <p:extLst>
      <p:ext uri="{BB962C8B-B14F-4D97-AF65-F5344CB8AC3E}">
        <p14:creationId xmlns:p14="http://schemas.microsoft.com/office/powerpoint/2010/main" val="332046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36766-9FC5-5CBE-998F-3EDCACB14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9AFDA7B-AF5E-34BD-84E1-D670710B45C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AD0C7D-5B33-EA66-CAE9-81723DAB5C0F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по парам и составить диалог, похожий на прочитанные.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824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A3D5DF1-F9E8-A578-F73D-3A05043FA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611" y="301451"/>
            <a:ext cx="10804839" cy="453817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68DF7B2-D11C-3E5C-6CA8-C70EDB158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077244"/>
              </p:ext>
            </p:extLst>
          </p:nvPr>
        </p:nvGraphicFramePr>
        <p:xfrm>
          <a:off x="723480" y="442127"/>
          <a:ext cx="1043019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365">
                  <a:extLst>
                    <a:ext uri="{9D8B030D-6E8A-4147-A177-3AD203B41FA5}">
                      <a16:colId xmlns:a16="http://schemas.microsoft.com/office/drawing/2014/main" val="2092169503"/>
                    </a:ext>
                  </a:extLst>
                </a:gridCol>
                <a:gridCol w="713434">
                  <a:extLst>
                    <a:ext uri="{9D8B030D-6E8A-4147-A177-3AD203B41FA5}">
                      <a16:colId xmlns:a16="http://schemas.microsoft.com/office/drawing/2014/main" val="1438472044"/>
                    </a:ext>
                  </a:extLst>
                </a:gridCol>
                <a:gridCol w="2110154">
                  <a:extLst>
                    <a:ext uri="{9D8B030D-6E8A-4147-A177-3AD203B41FA5}">
                      <a16:colId xmlns:a16="http://schemas.microsoft.com/office/drawing/2014/main" val="3352364404"/>
                    </a:ext>
                  </a:extLst>
                </a:gridCol>
                <a:gridCol w="2080009">
                  <a:extLst>
                    <a:ext uri="{9D8B030D-6E8A-4147-A177-3AD203B41FA5}">
                      <a16:colId xmlns:a16="http://schemas.microsoft.com/office/drawing/2014/main" val="2912358402"/>
                    </a:ext>
                  </a:extLst>
                </a:gridCol>
                <a:gridCol w="2391507">
                  <a:extLst>
                    <a:ext uri="{9D8B030D-6E8A-4147-A177-3AD203B41FA5}">
                      <a16:colId xmlns:a16="http://schemas.microsoft.com/office/drawing/2014/main" val="412669948"/>
                    </a:ext>
                  </a:extLst>
                </a:gridCol>
                <a:gridCol w="1396721">
                  <a:extLst>
                    <a:ext uri="{9D8B030D-6E8A-4147-A177-3AD203B41FA5}">
                      <a16:colId xmlns:a16="http://schemas.microsoft.com/office/drawing/2014/main" val="2285016507"/>
                    </a:ext>
                  </a:extLst>
                </a:gridCol>
              </a:tblGrid>
              <a:tr h="463353">
                <a:tc>
                  <a:txBody>
                    <a:bodyPr/>
                    <a:lstStyle/>
                    <a:p>
                      <a:r>
                        <a:rPr lang="ru-RU" dirty="0"/>
                        <a:t>глагол ИНФИНИТИВ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ВИД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прошедшее время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92D050"/>
                          </a:solidFill>
                        </a:rPr>
                        <a:t>настоящее время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будущее время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императив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93448"/>
                  </a:ext>
                </a:extLst>
              </a:tr>
              <a:tr h="463353">
                <a:tc>
                  <a:txBody>
                    <a:bodyPr/>
                    <a:lstStyle/>
                    <a:p>
                      <a:r>
                        <a:rPr lang="ru-RU" dirty="0"/>
                        <a:t>делать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готовить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НСВ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он делал</a:t>
                      </a:r>
                    </a:p>
                    <a:p>
                      <a:r>
                        <a:rPr lang="ru-RU" dirty="0"/>
                        <a:t>она делала</a:t>
                      </a:r>
                    </a:p>
                    <a:p>
                      <a:r>
                        <a:rPr lang="ru-RU" dirty="0"/>
                        <a:t>оно делало</a:t>
                      </a:r>
                    </a:p>
                    <a:p>
                      <a:r>
                        <a:rPr lang="ru-RU" dirty="0"/>
                        <a:t>они делали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ю</a:t>
                      </a:r>
                    </a:p>
                    <a:p>
                      <a:r>
                        <a:rPr lang="ru-RU" dirty="0"/>
                        <a:t>ты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ешь</a:t>
                      </a:r>
                    </a:p>
                    <a:p>
                      <a:r>
                        <a:rPr lang="ru-RU" dirty="0"/>
                        <a:t>он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ет</a:t>
                      </a:r>
                    </a:p>
                    <a:p>
                      <a:r>
                        <a:rPr lang="ru-RU" dirty="0"/>
                        <a:t>мы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ем</a:t>
                      </a:r>
                    </a:p>
                    <a:p>
                      <a:r>
                        <a:rPr lang="ru-RU" dirty="0"/>
                        <a:t>вы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ете</a:t>
                      </a:r>
                    </a:p>
                    <a:p>
                      <a:r>
                        <a:rPr lang="ru-RU" dirty="0"/>
                        <a:t>они дела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ют</a:t>
                      </a:r>
                    </a:p>
                  </a:txBody>
                  <a:tcPr>
                    <a:solidFill>
                      <a:srgbClr val="D6E7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 буду делать</a:t>
                      </a:r>
                    </a:p>
                    <a:p>
                      <a:r>
                        <a:rPr lang="ru-RU" dirty="0"/>
                        <a:t>ты будешь делать</a:t>
                      </a:r>
                    </a:p>
                    <a:p>
                      <a:r>
                        <a:rPr lang="ru-RU" dirty="0"/>
                        <a:t>он будет делать</a:t>
                      </a:r>
                    </a:p>
                    <a:p>
                      <a:r>
                        <a:rPr lang="ru-RU" dirty="0"/>
                        <a:t>мы будем делать</a:t>
                      </a:r>
                    </a:p>
                    <a:p>
                      <a:r>
                        <a:rPr lang="ru-RU" dirty="0"/>
                        <a:t>вы будете делать</a:t>
                      </a:r>
                    </a:p>
                    <a:p>
                      <a:r>
                        <a:rPr lang="ru-RU" dirty="0"/>
                        <a:t>они будут делать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делай</a:t>
                      </a:r>
                    </a:p>
                    <a:p>
                      <a:r>
                        <a:rPr lang="ru-RU" dirty="0"/>
                        <a:t>делайте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293391"/>
                  </a:ext>
                </a:extLst>
              </a:tr>
              <a:tr h="4633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делать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готовить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 сделал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она сделала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оно сделало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они сделали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ю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ты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ешь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ет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мы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ем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ете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они сдела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ют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сделай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сделайте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1942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215012C-7364-1C58-4D74-689EF997DFAA}"/>
              </a:ext>
            </a:extLst>
          </p:cNvPr>
          <p:cNvSpPr txBox="1"/>
          <p:nvPr/>
        </p:nvSpPr>
        <p:spPr>
          <a:xfrm>
            <a:off x="1842596" y="5269841"/>
            <a:ext cx="1527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сэндвич —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бутерброд —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1C6EED-4D59-3733-37C8-CACFB33AF667}"/>
              </a:ext>
            </a:extLst>
          </p:cNvPr>
          <p:cNvSpPr txBox="1"/>
          <p:nvPr/>
        </p:nvSpPr>
        <p:spPr>
          <a:xfrm>
            <a:off x="3869473" y="5546840"/>
            <a:ext cx="133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хлеб + …</a:t>
            </a:r>
          </a:p>
        </p:txBody>
      </p:sp>
      <p:pic>
        <p:nvPicPr>
          <p:cNvPr id="1026" name="Picture 2" descr="Более 689 100 работ на тему «сэндвич»: стоковые фото ...">
            <a:extLst>
              <a:ext uri="{FF2B5EF4-FFF2-40B4-BE49-F238E27FC236}">
                <a16:creationId xmlns:a16="http://schemas.microsoft.com/office/drawing/2014/main" id="{F6B6042A-CE94-27DB-8844-F8035A329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620" y="4402056"/>
            <a:ext cx="2165787" cy="144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Бутерброды с колбасой и сыром просто">
            <a:extLst>
              <a:ext uri="{FF2B5EF4-FFF2-40B4-BE49-F238E27FC236}">
                <a16:creationId xmlns:a16="http://schemas.microsoft.com/office/drawing/2014/main" id="{E2BEC749-558D-66CE-B203-BB3A295FC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26710" r="9394" b="13517"/>
          <a:stretch/>
        </p:blipFill>
        <p:spPr bwMode="auto">
          <a:xfrm>
            <a:off x="5525678" y="5931245"/>
            <a:ext cx="1275842" cy="8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1799F3-019F-CC8D-944A-7A7444C0FD01}"/>
              </a:ext>
            </a:extLst>
          </p:cNvPr>
          <p:cNvSpPr txBox="1"/>
          <p:nvPr/>
        </p:nvSpPr>
        <p:spPr>
          <a:xfrm>
            <a:off x="7701699" y="5024487"/>
            <a:ext cx="4242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 куска хлеба + между ними что-то ещё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13B4CA-05A2-8FE3-3883-BFC8F481F622}"/>
              </a:ext>
            </a:extLst>
          </p:cNvPr>
          <p:cNvSpPr txBox="1"/>
          <p:nvPr/>
        </p:nvSpPr>
        <p:spPr>
          <a:xfrm>
            <a:off x="7655752" y="6151039"/>
            <a:ext cx="4242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 кусок хлеба + на нём что-то ещё</a:t>
            </a:r>
          </a:p>
        </p:txBody>
      </p:sp>
    </p:spTree>
    <p:extLst>
      <p:ext uri="{BB962C8B-B14F-4D97-AF65-F5344CB8AC3E}">
        <p14:creationId xmlns:p14="http://schemas.microsoft.com/office/powerpoint/2010/main" val="2519946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E28CD0-4FC0-49D3-238D-FCBB4383D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85" y="0"/>
            <a:ext cx="10515600" cy="2852737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1</a:t>
            </a:r>
            <a:r>
              <a:rPr lang="ru-RU" strike="sngStrike" dirty="0">
                <a:solidFill>
                  <a:srgbClr val="FF0000"/>
                </a:solidFill>
              </a:rPr>
              <a:t>поскольку фактор страха</a:t>
            </a:r>
            <a:r>
              <a:rPr lang="ru-RU" b="1" strike="sng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trike="sngStrike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2</a:t>
            </a:r>
            <a:r>
              <a:rPr lang="ru-RU" strike="sngStrike" dirty="0">
                <a:solidFill>
                  <a:srgbClr val="FF0000"/>
                </a:solidFill>
              </a:rPr>
              <a:t>который бояться опоздать на занятия…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13DDF2-77FF-6D95-F1DC-989765130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653" y="2687444"/>
            <a:ext cx="11273883" cy="3980985"/>
          </a:xfrm>
        </p:spPr>
        <p:txBody>
          <a:bodyPr>
            <a:normAutofit/>
          </a:bodyPr>
          <a:lstStyle/>
          <a:p>
            <a:r>
              <a:rPr lang="ru-RU" dirty="0"/>
              <a:t>предикат!!!! глагол   ???? </a:t>
            </a:r>
          </a:p>
          <a:p>
            <a:r>
              <a:rPr lang="ru-RU" dirty="0">
                <a:solidFill>
                  <a:srgbClr val="002060"/>
                </a:solidFill>
              </a:rPr>
              <a:t>основа предложения = </a:t>
            </a:r>
            <a:r>
              <a:rPr lang="ru-RU" u="sng" dirty="0">
                <a:solidFill>
                  <a:srgbClr val="002060"/>
                </a:solidFill>
              </a:rPr>
              <a:t>подлежащее</a:t>
            </a:r>
            <a:r>
              <a:rPr lang="ru-RU" dirty="0">
                <a:solidFill>
                  <a:srgbClr val="002060"/>
                </a:solidFill>
              </a:rPr>
              <a:t> + сказуемое = </a:t>
            </a:r>
            <a:r>
              <a:rPr lang="ru-RU" u="sng" dirty="0">
                <a:solidFill>
                  <a:srgbClr val="002060"/>
                </a:solidFill>
              </a:rPr>
              <a:t>субъект</a:t>
            </a:r>
            <a:r>
              <a:rPr lang="ru-RU" dirty="0">
                <a:solidFill>
                  <a:srgbClr val="002060"/>
                </a:solidFill>
              </a:rPr>
              <a:t> + предикат</a:t>
            </a:r>
          </a:p>
          <a:p>
            <a:r>
              <a:rPr lang="ru-RU" i="1" u="sng" dirty="0">
                <a:solidFill>
                  <a:srgbClr val="002060"/>
                </a:solidFill>
              </a:rPr>
              <a:t>существительное</a:t>
            </a:r>
            <a:r>
              <a:rPr lang="ru-RU" i="1" dirty="0">
                <a:solidFill>
                  <a:srgbClr val="002060"/>
                </a:solidFill>
              </a:rPr>
              <a:t> + глагол</a:t>
            </a:r>
          </a:p>
          <a:p>
            <a:r>
              <a:rPr lang="ru-RU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(страха) + </a:t>
            </a:r>
            <a:r>
              <a:rPr lang="ru-RU" dirty="0">
                <a:solidFill>
                  <a:srgbClr val="002060"/>
                </a:solidFill>
              </a:rPr>
              <a:t>предикат???</a:t>
            </a:r>
            <a:r>
              <a:rPr lang="ru-RU" i="1" dirty="0">
                <a:solidFill>
                  <a:srgbClr val="002060"/>
                </a:solidFill>
              </a:rPr>
              <a:t> глагол??? 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</a:p>
          <a:p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поскольку </a:t>
            </a:r>
            <a:r>
              <a:rPr lang="ru-RU" b="1" i="1" u="db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страха, </a:t>
            </a:r>
            <a:r>
              <a:rPr lang="ru-RU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i="1" u="sng" dirty="0">
                <a:solidFill>
                  <a:schemeClr val="tx1"/>
                </a:solidFill>
              </a:rPr>
              <a:t>(=фактор\страх) </a:t>
            </a:r>
            <a:r>
              <a:rPr lang="ru-RU" b="1" i="1" u="db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состоит</a:t>
            </a:r>
            <a:r>
              <a:rPr lang="ru-RU" dirty="0">
                <a:solidFill>
                  <a:schemeClr val="tx1"/>
                </a:solidFill>
              </a:rPr>
              <a:t> в том, что </a:t>
            </a:r>
            <a:r>
              <a:rPr lang="ru-RU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</a:t>
            </a:r>
            <a:r>
              <a:rPr lang="ru-RU" b="1" i="1" u="db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боюсь опоздать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поскольку </a:t>
            </a:r>
            <a:r>
              <a:rPr lang="ru-RU" b="1" i="1" u="db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страха</a:t>
            </a:r>
            <a:r>
              <a:rPr lang="ru-RU" b="1" i="1" strike="sngStrik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u="sng" strike="sngStrik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i="1" u="sng" strike="sngStrike" dirty="0">
                <a:solidFill>
                  <a:schemeClr val="accent2">
                    <a:lumMod val="75000"/>
                  </a:schemeClr>
                </a:solidFill>
              </a:rPr>
              <a:t>(=фактор\страх) </a:t>
            </a:r>
            <a:r>
              <a:rPr lang="ru-RU" b="1" i="1" u="dbl" strike="sngStrik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состоит</a:t>
            </a:r>
            <a:r>
              <a:rPr lang="ru-RU" strike="sngStrike" dirty="0">
                <a:solidFill>
                  <a:schemeClr val="accent2">
                    <a:lumMod val="75000"/>
                  </a:schemeClr>
                </a:solidFill>
              </a:rPr>
              <a:t> в том, что </a:t>
            </a:r>
            <a:r>
              <a:rPr lang="ru-RU" b="1" i="1" u="sng" strike="sngStrik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</a:t>
            </a:r>
            <a:r>
              <a:rPr lang="ru-RU" b="1" i="1" u="dbl" strike="sngStrik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боюсь </a:t>
            </a:r>
            <a:r>
              <a:rPr lang="ru-RU" b="1" i="1" u="db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опоздать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поскольку </a:t>
            </a:r>
            <a:r>
              <a:rPr lang="ru-RU" b="1" i="1" u="db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страха </a:t>
            </a:r>
            <a:r>
              <a:rPr lang="ru-RU" b="1" i="1" u="db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опоздать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endParaRPr lang="ru-RU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5301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B9195F-AFB5-C06D-E454-FEA5845C6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CEEAF48-3DCE-DDBA-BA3C-4EB6DEF574E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982EBD-4709-FFD2-44A0-211701FACD82}"/>
              </a:ext>
            </a:extLst>
          </p:cNvPr>
          <p:cNvSpPr txBox="1"/>
          <p:nvPr/>
        </p:nvSpPr>
        <p:spPr>
          <a:xfrm>
            <a:off x="260350" y="1207900"/>
            <a:ext cx="11726863" cy="478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Дочитать сочинения об увлечениях (см. сайт).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Рассказать о своих увлечениях. Презентация с фотографиями и рассказом о виде этого увлечения вообще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(история, в мире, в вашей стране, в России и так далее)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о себе.</a:t>
            </a:r>
          </a:p>
        </p:txBody>
      </p:sp>
    </p:spTree>
    <p:extLst>
      <p:ext uri="{BB962C8B-B14F-4D97-AF65-F5344CB8AC3E}">
        <p14:creationId xmlns:p14="http://schemas.microsoft.com/office/powerpoint/2010/main" val="1191879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25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758B7-AAE6-B65F-78A1-136647FA83E5}"/>
              </a:ext>
            </a:extLst>
          </p:cNvPr>
          <p:cNvSpPr txBox="1"/>
          <p:nvPr/>
        </p:nvSpPr>
        <p:spPr>
          <a:xfrm>
            <a:off x="260350" y="1207900"/>
            <a:ext cx="11726863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4000" dirty="0"/>
              <a:t>Прочитать текст </a:t>
            </a:r>
            <a:r>
              <a:rPr lang="ru-RU" sz="4000" b="1" dirty="0">
                <a:latin typeface="Georgia" panose="02040502050405020303" pitchFamily="18" charset="0"/>
              </a:rPr>
              <a:t>«Досуг для восстановления работоспособности» </a:t>
            </a:r>
            <a:r>
              <a:rPr lang="ru-RU" sz="4000" dirty="0"/>
              <a:t>на странице «Темы и тексты», ответить на вопросы.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73310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11581</TotalTime>
  <Words>683</Words>
  <Application>Microsoft Office PowerPoint</Application>
  <PresentationFormat>Широкоэкранный</PresentationFormat>
  <Paragraphs>181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Book Antiqua</vt:lpstr>
      <vt:lpstr>Calibri</vt:lpstr>
      <vt:lpstr>Calibri Light</vt:lpstr>
      <vt:lpstr>Georgia</vt:lpstr>
      <vt:lpstr>Times New Roman</vt:lpstr>
      <vt:lpstr>Тема Office</vt:lpstr>
      <vt:lpstr>1 курс (психологи 24 г/п)</vt:lpstr>
      <vt:lpstr>Фонетика Русские стихотворения</vt:lpstr>
      <vt:lpstr>Презентация PowerPoint</vt:lpstr>
      <vt:lpstr>Фонетика. Стихи русских поэтов.</vt:lpstr>
      <vt:lpstr>Презентация PowerPoint</vt:lpstr>
      <vt:lpstr>Презентация PowerPoint</vt:lpstr>
      <vt:lpstr>Презентация PowerPoint</vt:lpstr>
      <vt:lpstr>Презентация PowerPoint</vt:lpstr>
      <vt:lpstr>1поскольку фактор страха, 2который бояться опоздать на занятия…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208</cp:revision>
  <dcterms:created xsi:type="dcterms:W3CDTF">2024-09-01T20:30:35Z</dcterms:created>
  <dcterms:modified xsi:type="dcterms:W3CDTF">2025-02-20T17:31:14Z</dcterms:modified>
</cp:coreProperties>
</file>