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3" r:id="rId4"/>
    <p:sldId id="764" r:id="rId5"/>
    <p:sldId id="765" r:id="rId6"/>
    <p:sldId id="766" r:id="rId7"/>
    <p:sldId id="799" r:id="rId8"/>
    <p:sldId id="800" r:id="rId9"/>
    <p:sldId id="628" r:id="rId10"/>
    <p:sldId id="707" r:id="rId11"/>
    <p:sldId id="795" r:id="rId12"/>
    <p:sldId id="719" r:id="rId13"/>
    <p:sldId id="504" r:id="rId14"/>
    <p:sldId id="801" r:id="rId15"/>
    <p:sldId id="525" r:id="rId16"/>
    <p:sldId id="665" r:id="rId17"/>
    <p:sldId id="527" r:id="rId18"/>
    <p:sldId id="528" r:id="rId19"/>
    <p:sldId id="666" r:id="rId20"/>
    <p:sldId id="667" r:id="rId21"/>
    <p:sldId id="668" r:id="rId22"/>
    <p:sldId id="772" r:id="rId23"/>
    <p:sldId id="416" r:id="rId24"/>
    <p:sldId id="533" r:id="rId25"/>
    <p:sldId id="418" r:id="rId26"/>
    <p:sldId id="811"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9BFC"/>
    <a:srgbClr val="C4A8BB"/>
    <a:srgbClr val="B4A3E5"/>
    <a:srgbClr val="660033"/>
    <a:srgbClr val="006600"/>
    <a:srgbClr val="C8F8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09" autoAdjust="0"/>
    <p:restoredTop sz="94660"/>
  </p:normalViewPr>
  <p:slideViewPr>
    <p:cSldViewPr snapToGrid="0">
      <p:cViewPr varScale="1">
        <p:scale>
          <a:sx n="65" d="100"/>
          <a:sy n="65" d="100"/>
        </p:scale>
        <p:origin x="67" y="2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448816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01147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34864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621935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647358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441587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695711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243009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124715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767800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846860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20.11.2024</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10871973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4.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07287" y="0"/>
            <a:ext cx="12028151"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rPr>
              <a:t>Магистранты-психологи 24 г/п</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0" y="874782"/>
            <a:ext cx="4070960" cy="1077218"/>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20 ноября 2024 года, 12:00—15:00</a:t>
            </a:r>
          </a:p>
        </p:txBody>
      </p:sp>
      <p:graphicFrame>
        <p:nvGraphicFramePr>
          <p:cNvPr id="4" name="Таблица 3">
            <a:extLst>
              <a:ext uri="{FF2B5EF4-FFF2-40B4-BE49-F238E27FC236}">
                <a16:creationId xmlns:a16="http://schemas.microsoft.com/office/drawing/2014/main" id="{9308EB89-BDFF-D1AD-896B-47355613C027}"/>
              </a:ext>
            </a:extLst>
          </p:cNvPr>
          <p:cNvGraphicFramePr>
            <a:graphicFrameLocks noGrp="1"/>
          </p:cNvGraphicFramePr>
          <p:nvPr>
            <p:extLst>
              <p:ext uri="{D42A27DB-BD31-4B8C-83A1-F6EECF244321}">
                <p14:modId xmlns:p14="http://schemas.microsoft.com/office/powerpoint/2010/main" val="1122017863"/>
              </p:ext>
            </p:extLst>
          </p:nvPr>
        </p:nvGraphicFramePr>
        <p:xfrm>
          <a:off x="4160348" y="986327"/>
          <a:ext cx="7921388" cy="5247470"/>
        </p:xfrm>
        <a:graphic>
          <a:graphicData uri="http://schemas.openxmlformats.org/drawingml/2006/table">
            <a:tbl>
              <a:tblPr firstRow="1" firstCol="1" bandRow="1"/>
              <a:tblGrid>
                <a:gridCol w="544363">
                  <a:extLst>
                    <a:ext uri="{9D8B030D-6E8A-4147-A177-3AD203B41FA5}">
                      <a16:colId xmlns:a16="http://schemas.microsoft.com/office/drawing/2014/main" val="1258911635"/>
                    </a:ext>
                  </a:extLst>
                </a:gridCol>
                <a:gridCol w="2417775">
                  <a:extLst>
                    <a:ext uri="{9D8B030D-6E8A-4147-A177-3AD203B41FA5}">
                      <a16:colId xmlns:a16="http://schemas.microsoft.com/office/drawing/2014/main" val="269898606"/>
                    </a:ext>
                  </a:extLst>
                </a:gridCol>
                <a:gridCol w="758757">
                  <a:extLst>
                    <a:ext uri="{9D8B030D-6E8A-4147-A177-3AD203B41FA5}">
                      <a16:colId xmlns:a16="http://schemas.microsoft.com/office/drawing/2014/main" val="1118649554"/>
                    </a:ext>
                  </a:extLst>
                </a:gridCol>
                <a:gridCol w="370012">
                  <a:extLst>
                    <a:ext uri="{9D8B030D-6E8A-4147-A177-3AD203B41FA5}">
                      <a16:colId xmlns:a16="http://schemas.microsoft.com/office/drawing/2014/main" val="3119683142"/>
                    </a:ext>
                  </a:extLst>
                </a:gridCol>
                <a:gridCol w="666044">
                  <a:extLst>
                    <a:ext uri="{9D8B030D-6E8A-4147-A177-3AD203B41FA5}">
                      <a16:colId xmlns:a16="http://schemas.microsoft.com/office/drawing/2014/main" val="3890629694"/>
                    </a:ext>
                  </a:extLst>
                </a:gridCol>
                <a:gridCol w="812855">
                  <a:extLst>
                    <a:ext uri="{9D8B030D-6E8A-4147-A177-3AD203B41FA5}">
                      <a16:colId xmlns:a16="http://schemas.microsoft.com/office/drawing/2014/main" val="3686163218"/>
                    </a:ext>
                  </a:extLst>
                </a:gridCol>
                <a:gridCol w="375138">
                  <a:extLst>
                    <a:ext uri="{9D8B030D-6E8A-4147-A177-3AD203B41FA5}">
                      <a16:colId xmlns:a16="http://schemas.microsoft.com/office/drawing/2014/main" val="3169916578"/>
                    </a:ext>
                  </a:extLst>
                </a:gridCol>
                <a:gridCol w="339970">
                  <a:extLst>
                    <a:ext uri="{9D8B030D-6E8A-4147-A177-3AD203B41FA5}">
                      <a16:colId xmlns:a16="http://schemas.microsoft.com/office/drawing/2014/main" val="3616568672"/>
                    </a:ext>
                  </a:extLst>
                </a:gridCol>
                <a:gridCol w="504092">
                  <a:extLst>
                    <a:ext uri="{9D8B030D-6E8A-4147-A177-3AD203B41FA5}">
                      <a16:colId xmlns:a16="http://schemas.microsoft.com/office/drawing/2014/main" val="3278153680"/>
                    </a:ext>
                  </a:extLst>
                </a:gridCol>
                <a:gridCol w="468923">
                  <a:extLst>
                    <a:ext uri="{9D8B030D-6E8A-4147-A177-3AD203B41FA5}">
                      <a16:colId xmlns:a16="http://schemas.microsoft.com/office/drawing/2014/main" val="2727663889"/>
                    </a:ext>
                  </a:extLst>
                </a:gridCol>
                <a:gridCol w="234461">
                  <a:extLst>
                    <a:ext uri="{9D8B030D-6E8A-4147-A177-3AD203B41FA5}">
                      <a16:colId xmlns:a16="http://schemas.microsoft.com/office/drawing/2014/main" val="1537242007"/>
                    </a:ext>
                  </a:extLst>
                </a:gridCol>
                <a:gridCol w="428998">
                  <a:extLst>
                    <a:ext uri="{9D8B030D-6E8A-4147-A177-3AD203B41FA5}">
                      <a16:colId xmlns:a16="http://schemas.microsoft.com/office/drawing/2014/main" val="4031409533"/>
                    </a:ext>
                  </a:extLst>
                </a:gridCol>
              </a:tblGrid>
              <a:tr h="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Тест </a:t>
                      </a:r>
                      <a:r>
                        <a:rPr lang="ru-RU" sz="1200" b="1" i="0" kern="1200"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ПоЛкД</a:t>
                      </a:r>
                      <a:endPar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Семья </a:t>
                      </a: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расск</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схема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УС </a:t>
                      </a: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Тр</a:t>
                      </a: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Свосп</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чт4тх</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Ван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Цзэцзинь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Вэй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Сюэфэн</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56,06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9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9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3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   |||||   ||||| </a:t>
                      </a: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85</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42827">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Вэй</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Цзюньтин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Гоу</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Бинша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84,85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9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9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Дун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Жоюй</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93,94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9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9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  ||||| | </a:t>
                      </a: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84</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Кун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Мэнянь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ААА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Исюань</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9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9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Сюй Синь</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Ся</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СыноА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Тань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Юе</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АААА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93,94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Хуан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ХаньциА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84,85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Цзинь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Юйтин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Цзюй</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Чао</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9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отпр</a:t>
                      </a:r>
                      <a:endParaRPr lang="ru-RU" sz="9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Чжао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Исян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86,36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13271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Чэнь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Тунтун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АААА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0000"/>
                        </a:lnSpc>
                        <a:spcAft>
                          <a:spcPts val="0"/>
                        </a:spcAft>
                      </a:pPr>
                      <a:r>
                        <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87,88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bl>
          </a:graphicData>
        </a:graphic>
      </p:graphicFrame>
      <p:sp>
        <p:nvSpPr>
          <p:cNvPr id="3" name="TextBox 2">
            <a:extLst>
              <a:ext uri="{FF2B5EF4-FFF2-40B4-BE49-F238E27FC236}">
                <a16:creationId xmlns:a16="http://schemas.microsoft.com/office/drawing/2014/main" id="{A3A32C66-1453-3A1F-72DD-BEC4095D8C6C}"/>
              </a:ext>
            </a:extLst>
          </p:cNvPr>
          <p:cNvSpPr txBox="1"/>
          <p:nvPr/>
        </p:nvSpPr>
        <p:spPr>
          <a:xfrm>
            <a:off x="305292" y="2086640"/>
            <a:ext cx="3460376" cy="4370427"/>
          </a:xfrm>
          <a:prstGeom prst="rect">
            <a:avLst/>
          </a:prstGeom>
          <a:noFill/>
        </p:spPr>
        <p:txBody>
          <a:bodyPr wrap="square" rtlCol="0">
            <a:spAutoFit/>
          </a:bodyPr>
          <a:lstStyle/>
          <a:p>
            <a:r>
              <a:rPr lang="ru-RU" sz="8000" b="1" dirty="0">
                <a:effectLst>
                  <a:outerShdw blurRad="38100" dist="38100" dir="2700000" algn="tl">
                    <a:srgbClr val="000000">
                      <a:alpha val="43137"/>
                    </a:srgbClr>
                  </a:outerShdw>
                </a:effectLst>
              </a:rPr>
              <a:t>пм24</a:t>
            </a:r>
          </a:p>
          <a:p>
            <a:r>
              <a:rPr lang="ru-RU" dirty="0"/>
              <a:t>Оформляйте свои письма по форме: </a:t>
            </a:r>
          </a:p>
          <a:p>
            <a:endParaRPr lang="ru-RU" dirty="0"/>
          </a:p>
          <a:p>
            <a:r>
              <a:rPr lang="ru-RU" b="1" dirty="0">
                <a:effectLst>
                  <a:outerShdw blurRad="38100" dist="38100" dir="2700000" algn="tl">
                    <a:srgbClr val="000000">
                      <a:alpha val="43137"/>
                    </a:srgbClr>
                  </a:outerShdw>
                </a:effectLst>
              </a:rPr>
              <a:t>пм24_ФамилияИмя_Тема. </a:t>
            </a:r>
            <a:r>
              <a:rPr lang="ru-RU" dirty="0"/>
              <a:t>«Тема» — о чем письмо (домашнее задание, вопрос, объяснительная и так далее).</a:t>
            </a:r>
          </a:p>
          <a:p>
            <a:endParaRPr lang="ru-RU" dirty="0"/>
          </a:p>
          <a:p>
            <a:r>
              <a:rPr lang="ru-RU" dirty="0"/>
              <a:t>Аналогично подписывайте тесты и называйте файлы, которые присылаете.</a:t>
            </a:r>
          </a:p>
        </p:txBody>
      </p:sp>
      <p:sp>
        <p:nvSpPr>
          <p:cNvPr id="5" name="TextBox 4">
            <a:extLst>
              <a:ext uri="{FF2B5EF4-FFF2-40B4-BE49-F238E27FC236}">
                <a16:creationId xmlns:a16="http://schemas.microsoft.com/office/drawing/2014/main" id="{894C9E62-B9AE-60E9-5D8F-3F1269CDB6EF}"/>
              </a:ext>
            </a:extLst>
          </p:cNvPr>
          <p:cNvSpPr txBox="1"/>
          <p:nvPr/>
        </p:nvSpPr>
        <p:spPr>
          <a:xfrm>
            <a:off x="2913386" y="1952000"/>
            <a:ext cx="923827" cy="923330"/>
          </a:xfrm>
          <a:prstGeom prst="rect">
            <a:avLst/>
          </a:prstGeom>
          <a:noFill/>
        </p:spPr>
        <p:txBody>
          <a:bodyPr wrap="square" rtlCol="0">
            <a:spAutoFit/>
          </a:bodyPr>
          <a:lstStyle/>
          <a:p>
            <a:r>
              <a:rPr lang="ru-RU" b="1" dirty="0" err="1">
                <a:solidFill>
                  <a:srgbClr val="FF0000"/>
                </a:solidFill>
                <a:effectLst>
                  <a:outerShdw blurRad="38100" dist="38100" dir="2700000" algn="tl">
                    <a:srgbClr val="000000">
                      <a:alpha val="43137"/>
                    </a:srgbClr>
                  </a:outerShdw>
                </a:effectLst>
              </a:rPr>
              <a:t>чт</a:t>
            </a:r>
            <a:r>
              <a:rPr lang="ru-RU" b="1" dirty="0">
                <a:solidFill>
                  <a:srgbClr val="FF0000"/>
                </a:solidFill>
                <a:effectLst>
                  <a:outerShdw blurRad="38100" dist="38100" dir="2700000" algn="tl">
                    <a:srgbClr val="000000">
                      <a:alpha val="43137"/>
                    </a:srgbClr>
                  </a:outerShdw>
                </a:effectLst>
              </a:rPr>
              <a:t> 17:00—20:00</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С, с/ш</a:t>
            </a:r>
            <a:endParaRPr lang="ru-RU" sz="8800" dirty="0"/>
          </a:p>
        </p:txBody>
      </p:sp>
    </p:spTree>
    <p:extLst>
      <p:ext uri="{BB962C8B-B14F-4D97-AF65-F5344CB8AC3E}">
        <p14:creationId xmlns:p14="http://schemas.microsoft.com/office/powerpoint/2010/main" val="105423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7" name="Рисунок 6">
            <a:extLst>
              <a:ext uri="{FF2B5EF4-FFF2-40B4-BE49-F238E27FC236}">
                <a16:creationId xmlns:a16="http://schemas.microsoft.com/office/drawing/2014/main" id="{1CC0743D-28BD-AD7A-9649-70179878D0BE}"/>
              </a:ext>
            </a:extLst>
          </p:cNvPr>
          <p:cNvPicPr>
            <a:picLocks noChangeAspect="1"/>
          </p:cNvPicPr>
          <p:nvPr/>
        </p:nvPicPr>
        <p:blipFill>
          <a:blip r:embed="rId2"/>
          <a:stretch>
            <a:fillRect/>
          </a:stretch>
        </p:blipFill>
        <p:spPr>
          <a:xfrm>
            <a:off x="0" y="1056442"/>
            <a:ext cx="6096528" cy="3429297"/>
          </a:xfrm>
          <a:prstGeom prst="rect">
            <a:avLst/>
          </a:prstGeom>
        </p:spPr>
      </p:pic>
      <p:pic>
        <p:nvPicPr>
          <p:cNvPr id="8" name="Рисунок 7">
            <a:extLst>
              <a:ext uri="{FF2B5EF4-FFF2-40B4-BE49-F238E27FC236}">
                <a16:creationId xmlns:a16="http://schemas.microsoft.com/office/drawing/2014/main" id="{B703EC30-FA3B-BC48-C7CB-2F0098EAC725}"/>
              </a:ext>
            </a:extLst>
          </p:cNvPr>
          <p:cNvPicPr>
            <a:picLocks noChangeAspect="1"/>
          </p:cNvPicPr>
          <p:nvPr/>
        </p:nvPicPr>
        <p:blipFill>
          <a:blip r:embed="rId3"/>
          <a:stretch>
            <a:fillRect/>
          </a:stretch>
        </p:blipFill>
        <p:spPr>
          <a:xfrm>
            <a:off x="6096000" y="3428703"/>
            <a:ext cx="6096528" cy="3429297"/>
          </a:xfrm>
          <a:prstGeom prst="rect">
            <a:avLst/>
          </a:prstGeom>
        </p:spPr>
      </p:pic>
    </p:spTree>
    <p:extLst>
      <p:ext uri="{BB962C8B-B14F-4D97-AF65-F5344CB8AC3E}">
        <p14:creationId xmlns:p14="http://schemas.microsoft.com/office/powerpoint/2010/main" val="83128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15E07-CEF0-A3E5-2A92-4BBACFBC946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76423C-A642-61A7-14CE-FC643DC4F5DB}"/>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3" name="Рисунок 2">
            <a:extLst>
              <a:ext uri="{FF2B5EF4-FFF2-40B4-BE49-F238E27FC236}">
                <a16:creationId xmlns:a16="http://schemas.microsoft.com/office/drawing/2014/main" id="{FEE0ED91-03AB-3FEE-0CD4-EDD841A9EEFF}"/>
              </a:ext>
            </a:extLst>
          </p:cNvPr>
          <p:cNvPicPr>
            <a:picLocks noChangeAspect="1"/>
          </p:cNvPicPr>
          <p:nvPr/>
        </p:nvPicPr>
        <p:blipFill>
          <a:blip r:embed="rId2"/>
          <a:stretch>
            <a:fillRect/>
          </a:stretch>
        </p:blipFill>
        <p:spPr>
          <a:xfrm>
            <a:off x="0" y="1056442"/>
            <a:ext cx="6096528" cy="3429297"/>
          </a:xfrm>
          <a:prstGeom prst="rect">
            <a:avLst/>
          </a:prstGeom>
        </p:spPr>
      </p:pic>
      <p:pic>
        <p:nvPicPr>
          <p:cNvPr id="4" name="Рисунок 3">
            <a:extLst>
              <a:ext uri="{FF2B5EF4-FFF2-40B4-BE49-F238E27FC236}">
                <a16:creationId xmlns:a16="http://schemas.microsoft.com/office/drawing/2014/main" id="{3662202B-B91A-FBCC-3649-C290352755BC}"/>
              </a:ext>
            </a:extLst>
          </p:cNvPr>
          <p:cNvPicPr>
            <a:picLocks noChangeAspect="1"/>
          </p:cNvPicPr>
          <p:nvPr/>
        </p:nvPicPr>
        <p:blipFill>
          <a:blip r:embed="rId3"/>
          <a:stretch>
            <a:fillRect/>
          </a:stretch>
        </p:blipFill>
        <p:spPr>
          <a:xfrm>
            <a:off x="6096000" y="3428703"/>
            <a:ext cx="6096528" cy="3429297"/>
          </a:xfrm>
          <a:prstGeom prst="rect">
            <a:avLst/>
          </a:prstGeom>
        </p:spPr>
      </p:pic>
    </p:spTree>
    <p:extLst>
      <p:ext uri="{BB962C8B-B14F-4D97-AF65-F5344CB8AC3E}">
        <p14:creationId xmlns:p14="http://schemas.microsoft.com/office/powerpoint/2010/main" val="304723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К, Ш</a:t>
            </a:r>
            <a:endParaRPr lang="ru-RU" sz="8800" dirty="0"/>
          </a:p>
        </p:txBody>
      </p:sp>
    </p:spTree>
    <p:extLst>
      <p:ext uri="{BB962C8B-B14F-4D97-AF65-F5344CB8AC3E}">
        <p14:creationId xmlns:p14="http://schemas.microsoft.com/office/powerpoint/2010/main" val="2106749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Текст 5">
            <a:extLst>
              <a:ext uri="{FF2B5EF4-FFF2-40B4-BE49-F238E27FC236}">
                <a16:creationId xmlns:a16="http://schemas.microsoft.com/office/drawing/2014/main" id="{D9D8F76E-33D1-A01E-1472-0FF572C8BFE4}"/>
              </a:ext>
            </a:extLst>
          </p:cNvPr>
          <p:cNvSpPr txBox="1">
            <a:spLocks/>
          </p:cNvSpPr>
          <p:nvPr/>
        </p:nvSpPr>
        <p:spPr>
          <a:xfrm>
            <a:off x="3968317" y="2290351"/>
            <a:ext cx="8034291" cy="424282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Куку́шка</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кукушо́нку</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купи́ла</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Наде́л</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кукушо́нок</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как в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капюшо́не</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он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смешо́н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3506F016-A32B-8CAA-D9AF-5304F7D27DF3}"/>
              </a:ext>
            </a:extLst>
          </p:cNvPr>
          <p:cNvPicPr>
            <a:picLocks noChangeAspect="1"/>
          </p:cNvPicPr>
          <p:nvPr/>
        </p:nvPicPr>
        <p:blipFill>
          <a:blip r:embed="rId2"/>
          <a:stretch>
            <a:fillRect/>
          </a:stretch>
        </p:blipFill>
        <p:spPr>
          <a:xfrm>
            <a:off x="189392" y="1139579"/>
            <a:ext cx="3740435" cy="4044980"/>
          </a:xfrm>
          <a:prstGeom prst="rect">
            <a:avLst/>
          </a:prstGeom>
        </p:spPr>
      </p:pic>
    </p:spTree>
    <p:extLst>
      <p:ext uri="{BB962C8B-B14F-4D97-AF65-F5344CB8AC3E}">
        <p14:creationId xmlns:p14="http://schemas.microsoft.com/office/powerpoint/2010/main" val="159481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Фонетика</a:t>
            </a:r>
          </a:p>
        </p:txBody>
      </p:sp>
      <p:pic>
        <p:nvPicPr>
          <p:cNvPr id="3" name="Picture 2" descr="Агния Барто">
            <a:extLst>
              <a:ext uri="{FF2B5EF4-FFF2-40B4-BE49-F238E27FC236}">
                <a16:creationId xmlns:a16="http://schemas.microsoft.com/office/drawing/2014/main" id="{EEFA84A1-7A4C-4027-AA6D-D3F8E603C0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9337" y="1353058"/>
            <a:ext cx="2693853" cy="4086772"/>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0A2A1713-AE9A-4F3D-ADEF-055A20C21451}"/>
              </a:ext>
            </a:extLst>
          </p:cNvPr>
          <p:cNvPicPr>
            <a:picLocks noChangeAspect="1"/>
          </p:cNvPicPr>
          <p:nvPr/>
        </p:nvPicPr>
        <p:blipFill>
          <a:blip r:embed="rId3"/>
          <a:stretch>
            <a:fillRect/>
          </a:stretch>
        </p:blipFill>
        <p:spPr>
          <a:xfrm>
            <a:off x="428810" y="1201592"/>
            <a:ext cx="3062721" cy="3156797"/>
          </a:xfrm>
          <a:prstGeom prst="rect">
            <a:avLst/>
          </a:prstGeom>
        </p:spPr>
      </p:pic>
      <p:sp>
        <p:nvSpPr>
          <p:cNvPr id="8" name="TextBox 7">
            <a:extLst>
              <a:ext uri="{FF2B5EF4-FFF2-40B4-BE49-F238E27FC236}">
                <a16:creationId xmlns:a16="http://schemas.microsoft.com/office/drawing/2014/main" id="{6EEC67F0-7E27-4159-967D-75905EDD3C4F}"/>
              </a:ext>
            </a:extLst>
          </p:cNvPr>
          <p:cNvSpPr txBox="1"/>
          <p:nvPr/>
        </p:nvSpPr>
        <p:spPr>
          <a:xfrm>
            <a:off x="3567402" y="1289953"/>
            <a:ext cx="5501935" cy="526297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Мишка</a:t>
            </a:r>
            <a:endPar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Уронили мишку на пол,</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Оторвали мишке лапу.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Всё равно его не брошу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Потому что он хороший.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55"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Агния Барто</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uLnTx/>
                <a:uFillTx/>
                <a:latin typeface="Calibri" panose="020F0502020204030204"/>
                <a:ea typeface="+mn-ea"/>
                <a:cs typeface="+mn-cs"/>
              </a:rPr>
              <a:t>1934</a:t>
            </a:r>
          </a:p>
        </p:txBody>
      </p:sp>
      <p:pic>
        <p:nvPicPr>
          <p:cNvPr id="1028" name="Picture 4" descr="Уронили мишку на пол">
            <a:extLst>
              <a:ext uri="{FF2B5EF4-FFF2-40B4-BE49-F238E27FC236}">
                <a16:creationId xmlns:a16="http://schemas.microsoft.com/office/drawing/2014/main" id="{9FCA3DF4-8527-49D1-A1A2-49D91115F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607" y="4613423"/>
            <a:ext cx="2782685" cy="2085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959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F078D766-3A78-982A-6477-A954E183633B}"/>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151C4D31-6557-10D1-6004-B1A44653D10E}"/>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13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4AF2DF04-B66F-5D22-6EF9-538FEA679538}"/>
              </a:ext>
            </a:extLst>
          </p:cNvPr>
          <p:cNvSpPr txBox="1"/>
          <p:nvPr/>
        </p:nvSpPr>
        <p:spPr>
          <a:xfrm>
            <a:off x="329938" y="1046375"/>
            <a:ext cx="11657275" cy="4930837"/>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1800"/>
              </a:spcAft>
              <a:buClrTx/>
              <a:buSzTx/>
              <a:buFont typeface="Arial" panose="020B0604020202020204" pitchFamily="34" charset="0"/>
              <a:buAutoNum type="arabicPeriod"/>
              <a:tabLst/>
              <a:defRPr/>
            </a:pPr>
            <a:r>
              <a:rPr kumimoji="0" lang="ru-RU" sz="3600" b="0" i="0" u="none" strike="noStrike" kern="1200" cap="none" spc="0" normalizeH="0" baseline="0" noProof="0" dirty="0">
                <a:ln>
                  <a:noFill/>
                </a:ln>
                <a:solidFill>
                  <a:srgbClr val="749BFC"/>
                </a:solidFill>
                <a:effectLst/>
                <a:uLnTx/>
                <a:uFillTx/>
                <a:latin typeface="Calibri" panose="020F0502020204030204"/>
                <a:ea typeface="+mn-ea"/>
                <a:cs typeface="+mn-cs"/>
              </a:rPr>
              <a:t>Выучить наизусть с</a:t>
            </a:r>
            <a:r>
              <a:rPr kumimoji="0" lang="ru-RU" sz="3600" b="0" i="0" u="none" strike="noStrike" kern="1200" cap="none" spc="0" normalizeH="0" baseline="0" noProof="0" dirty="0" err="1">
                <a:ln>
                  <a:noFill/>
                </a:ln>
                <a:solidFill>
                  <a:srgbClr val="749BFC"/>
                </a:solidFill>
                <a:effectLst/>
                <a:uLnTx/>
                <a:uFillTx/>
                <a:latin typeface="Calibri" panose="020F0502020204030204"/>
                <a:ea typeface="+mn-ea"/>
                <a:cs typeface="+mn-cs"/>
              </a:rPr>
              <a:t>короговорку</a:t>
            </a:r>
            <a:r>
              <a:rPr kumimoji="0" lang="ru-RU" sz="3600" b="0" i="0" u="none" strike="noStrike" kern="1200" cap="none" spc="0" normalizeH="0" baseline="0" noProof="0" dirty="0">
                <a:ln>
                  <a:noFill/>
                </a:ln>
                <a:solidFill>
                  <a:srgbClr val="749BFC"/>
                </a:solidFill>
                <a:effectLst/>
                <a:uLnTx/>
                <a:uFillTx/>
                <a:latin typeface="Calibri" panose="020F0502020204030204"/>
                <a:ea typeface="+mn-ea"/>
                <a:cs typeface="+mn-cs"/>
              </a:rPr>
              <a:t> «На песчаной косе…».</a:t>
            </a:r>
          </a:p>
          <a:p>
            <a:pPr marL="0" marR="0" lvl="0" indent="0" algn="l" defTabSz="914400" rtl="0" eaLnBrk="1" fontAlgn="auto" latinLnBrk="0" hangingPunct="1">
              <a:lnSpc>
                <a:spcPct val="150000"/>
              </a:lnSpc>
              <a:spcBef>
                <a:spcPts val="1200"/>
              </a:spcBef>
              <a:spcAft>
                <a:spcPts val="1800"/>
              </a:spcAft>
              <a:buClrTx/>
              <a:buSzTx/>
              <a:buFontTx/>
              <a:buNone/>
              <a:tabLst/>
              <a:defRPr/>
            </a:pPr>
            <a:r>
              <a:rPr kumimoji="0" lang="ru-RU" sz="3600" b="0" i="0" u="none" strike="noStrike" kern="1200" cap="none" spc="0" normalizeH="0" baseline="0" noProof="0" dirty="0">
                <a:ln>
                  <a:noFill/>
                </a:ln>
                <a:solidFill>
                  <a:srgbClr val="749BFC"/>
                </a:solidFill>
                <a:effectLst/>
                <a:uLnTx/>
                <a:uFillTx/>
                <a:latin typeface="Calibri" panose="020F0502020204030204"/>
                <a:ea typeface="+mn-ea"/>
                <a:cs typeface="+mn-cs"/>
              </a:rPr>
              <a:t>2. Прочитать текст «Поговорим о любви к детям» (см. файл "4 текста (формат PDF) по теме "Семья" на странице "Темы и тексты"). Подготовиться к обсуждению текста. </a:t>
            </a:r>
          </a:p>
          <a:p>
            <a:pPr marL="0" marR="0" lvl="0" indent="0" algn="l" defTabSz="914400" rtl="0" eaLnBrk="1" fontAlgn="auto" latinLnBrk="0" hangingPunct="1">
              <a:lnSpc>
                <a:spcPct val="150000"/>
              </a:lnSpc>
              <a:spcBef>
                <a:spcPts val="1200"/>
              </a:spcBef>
              <a:spcAft>
                <a:spcPts val="180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3. Рассказать о своей семье.</a:t>
            </a:r>
            <a:endParaRPr kumimoji="0" lang="ru-RU" sz="36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25366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40CDCC6-5E71-E702-5676-445E13888B7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D701E418-051B-3933-08C3-A9F58831EDC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20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6D974B3C-E6B1-2DC1-4951-47984AA9E1DA}"/>
              </a:ext>
            </a:extLst>
          </p:cNvPr>
          <p:cNvSpPr txBox="1"/>
          <p:nvPr/>
        </p:nvSpPr>
        <p:spPr>
          <a:xfrm>
            <a:off x="329938" y="868730"/>
            <a:ext cx="11657275" cy="458587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Выучить наизусть скороговорки «Солнце…», «В ванну…», «Эй, баран…», «Шла Саша…».</a:t>
            </a:r>
          </a:p>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Прочитать тексты «</a:t>
            </a:r>
            <a:r>
              <a:rPr kumimoji="0" lang="ru-RU" sz="2800" b="1"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Взрослые и дети современной России</a:t>
            </a: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и «</a:t>
            </a:r>
            <a:r>
              <a:rPr kumimoji="0" lang="ru-RU" sz="2800" b="1"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Семья как фактор развития поведения ребёнка</a:t>
            </a: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(тема «</a:t>
            </a:r>
            <a:r>
              <a:rPr kumimoji="0" lang="ru-RU" sz="1800" b="0"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Семья</a:t>
            </a:r>
            <a:r>
              <a:rPr kumimoji="0" lang="ru-RU" sz="1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на странице «</a:t>
            </a:r>
            <a:r>
              <a:rPr kumimoji="0" lang="ru-RU" sz="1800" b="0"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Темы и тексты</a:t>
            </a:r>
            <a:r>
              <a:rPr kumimoji="0" lang="ru-RU" sz="1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 второй и третий тексты из группы «</a:t>
            </a:r>
            <a:r>
              <a:rPr kumimoji="0" lang="ru-RU" sz="1800" b="0"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4 текста (формат PDF)</a:t>
            </a:r>
            <a:r>
              <a:rPr kumimoji="0" lang="ru-RU" sz="1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 </a:t>
            </a: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Ответить на вопросы по текстам.</a:t>
            </a:r>
          </a:p>
          <a:p>
            <a:pPr marL="0" marR="0" lvl="0" indent="0" algn="l" defTabSz="914400" rtl="0" eaLnBrk="1" fontAlgn="auto" latinLnBrk="0" hangingPunct="1">
              <a:spcBef>
                <a:spcPts val="1200"/>
              </a:spcBef>
              <a:spcAft>
                <a:spcPts val="0"/>
              </a:spcAft>
              <a:buClrTx/>
              <a:buSzTx/>
              <a:buFontTx/>
              <a:buNone/>
              <a:tabLst/>
              <a:defRPr/>
            </a:pPr>
            <a:r>
              <a:rPr lang="ru-RU" sz="2800" dirty="0">
                <a:solidFill>
                  <a:prstClr val="black"/>
                </a:solidFill>
                <a:latin typeface="Calibri" panose="020F0502020204030204"/>
              </a:rPr>
              <a:t>3</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 схеме составить предложения </a:t>
            </a:r>
            <a:r>
              <a:rPr kumimoji="0" lang="ru-RU" sz="2800" b="1" i="1" u="none" strike="noStrike" kern="1200" cap="none" spc="0" normalizeH="0" baseline="0" noProof="0" dirty="0">
                <a:ln>
                  <a:noFill/>
                </a:ln>
                <a:solidFill>
                  <a:prstClr val="black"/>
                </a:solidFill>
                <a:effectLst/>
                <a:uLnTx/>
                <a:uFillTx/>
                <a:latin typeface="Calibri" panose="020F0502020204030204"/>
                <a:ea typeface="+mn-ea"/>
                <a:cs typeface="+mn-cs"/>
              </a:rPr>
              <a:t>кто есть кто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 отношению к указанным в скобках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ru-RU" sz="2800" b="0"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женщина в зеленом платье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 это </a:t>
            </a:r>
            <a:r>
              <a:rPr kumimoji="0" lang="ru-RU"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жена</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1" u="none" strike="noStrike" kern="1200" cap="none" spc="0" normalizeH="0" baseline="0" noProof="0" dirty="0">
                <a:ln>
                  <a:noFill/>
                </a:ln>
                <a:solidFill>
                  <a:srgbClr val="002060"/>
                </a:solidFill>
                <a:effectLst/>
                <a:uLnTx/>
                <a:uFillTx/>
                <a:latin typeface="Calibri" panose="020F0502020204030204"/>
                <a:ea typeface="+mn-ea"/>
                <a:cs typeface="+mn-cs"/>
              </a:rPr>
              <a:t>мужчины в синем костюме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ru-RU"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Рисунок 3">
            <a:extLst>
              <a:ext uri="{FF2B5EF4-FFF2-40B4-BE49-F238E27FC236}">
                <a16:creationId xmlns:a16="http://schemas.microsoft.com/office/drawing/2014/main" id="{CE5129BC-7709-92FE-3E07-F54E223EB620}"/>
              </a:ext>
            </a:extLst>
          </p:cNvPr>
          <p:cNvPicPr>
            <a:picLocks noChangeAspect="1"/>
          </p:cNvPicPr>
          <p:nvPr/>
        </p:nvPicPr>
        <p:blipFill>
          <a:blip r:embed="rId2"/>
          <a:stretch>
            <a:fillRect/>
          </a:stretch>
        </p:blipFill>
        <p:spPr>
          <a:xfrm>
            <a:off x="8301038" y="5032284"/>
            <a:ext cx="3771397" cy="1697128"/>
          </a:xfrm>
          <a:prstGeom prst="rect">
            <a:avLst/>
          </a:prstGeom>
        </p:spPr>
      </p:pic>
      <p:pic>
        <p:nvPicPr>
          <p:cNvPr id="6" name="Рисунок 5">
            <a:extLst>
              <a:ext uri="{FF2B5EF4-FFF2-40B4-BE49-F238E27FC236}">
                <a16:creationId xmlns:a16="http://schemas.microsoft.com/office/drawing/2014/main" id="{F064EE3F-107B-ECE7-3666-A4068A7CE365}"/>
              </a:ext>
            </a:extLst>
          </p:cNvPr>
          <p:cNvPicPr>
            <a:picLocks noChangeAspect="1"/>
          </p:cNvPicPr>
          <p:nvPr/>
        </p:nvPicPr>
        <p:blipFill>
          <a:blip r:embed="rId3"/>
          <a:stretch>
            <a:fillRect/>
          </a:stretch>
        </p:blipFill>
        <p:spPr>
          <a:xfrm>
            <a:off x="244716" y="5780876"/>
            <a:ext cx="7784787" cy="918206"/>
          </a:xfrm>
          <a:prstGeom prst="rect">
            <a:avLst/>
          </a:prstGeom>
        </p:spPr>
      </p:pic>
    </p:spTree>
    <p:extLst>
      <p:ext uri="{BB962C8B-B14F-4D97-AF65-F5344CB8AC3E}">
        <p14:creationId xmlns:p14="http://schemas.microsoft.com/office/powerpoint/2010/main" val="208730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6374167" y="0"/>
            <a:ext cx="5659474"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AF618987-AD5B-4202-B512-B67024CFBBE3}"/>
              </a:ext>
            </a:extLst>
          </p:cNvPr>
          <p:cNvSpPr>
            <a:spLocks noGrp="1"/>
          </p:cNvSpPr>
          <p:nvPr>
            <p:ph type="body" idx="1"/>
          </p:nvPr>
        </p:nvSpPr>
        <p:spPr>
          <a:xfrm>
            <a:off x="6095999" y="994299"/>
            <a:ext cx="6034623" cy="5698029"/>
          </a:xfrm>
        </p:spPr>
        <p:txBody>
          <a:bodyPr>
            <a:normAutofit lnSpcReduction="10000"/>
          </a:bodyPr>
          <a:lstStyle/>
          <a:p>
            <a:r>
              <a:rPr lang="ru-RU" dirty="0">
                <a:solidFill>
                  <a:srgbClr val="002060"/>
                </a:solidFill>
                <a:effectLst>
                  <a:outerShdw blurRad="38100" dist="38100" dir="2700000" algn="tl">
                    <a:srgbClr val="000000">
                      <a:alpha val="43137"/>
                    </a:srgbClr>
                  </a:outerShdw>
                </a:effectLst>
              </a:rPr>
              <a:t>Женщина в зелёном платье </a:t>
            </a:r>
            <a:r>
              <a:rPr lang="ru-RU" dirty="0">
                <a:solidFill>
                  <a:srgbClr val="002060"/>
                </a:solidFill>
              </a:rPr>
              <a:t>— (мужчина в синем костюме); —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синем костюме </a:t>
            </a:r>
            <a:r>
              <a:rPr lang="ru-RU" dirty="0">
                <a:solidFill>
                  <a:srgbClr val="002060"/>
                </a:solidFill>
              </a:rPr>
              <a:t>—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чёрном пиджаке</a:t>
            </a:r>
            <a:r>
              <a:rPr lang="ru-RU" dirty="0">
                <a:solidFill>
                  <a:srgbClr val="002060"/>
                </a:solidFill>
              </a:rPr>
              <a:t>— (женщина в красном пиджаке); — (мальчик); — (женщина в зелёном платье).</a:t>
            </a:r>
          </a:p>
          <a:p>
            <a:r>
              <a:rPr lang="ru-RU" dirty="0">
                <a:solidFill>
                  <a:srgbClr val="002060"/>
                </a:solidFill>
                <a:effectLst>
                  <a:outerShdw blurRad="38100" dist="38100" dir="2700000" algn="tl">
                    <a:srgbClr val="000000">
                      <a:alpha val="43137"/>
                    </a:srgbClr>
                  </a:outerShdw>
                </a:effectLst>
              </a:rPr>
              <a:t>Мальчик</a:t>
            </a:r>
            <a:r>
              <a:rPr lang="ru-RU" dirty="0">
                <a:solidFill>
                  <a:srgbClr val="002060"/>
                </a:solidFill>
              </a:rPr>
              <a:t> — (женщина в зелёном платье); — (девочка); — (женщина в красном пиджаке); — (мужчина в чёрном пиджаке). </a:t>
            </a:r>
          </a:p>
          <a:p>
            <a:r>
              <a:rPr lang="ru-RU" dirty="0">
                <a:solidFill>
                  <a:srgbClr val="002060"/>
                </a:solidFill>
                <a:effectLst>
                  <a:outerShdw blurRad="38100" dist="38100" dir="2700000" algn="tl">
                    <a:srgbClr val="000000">
                      <a:alpha val="43137"/>
                    </a:srgbClr>
                  </a:outerShdw>
                </a:effectLst>
              </a:rPr>
              <a:t>Девочка</a:t>
            </a:r>
            <a:r>
              <a:rPr lang="ru-RU" dirty="0">
                <a:solidFill>
                  <a:srgbClr val="002060"/>
                </a:solidFill>
              </a:rPr>
              <a:t> — (мальчик); — (женщина в зелёном платье); — (мужчина в синем костюме).</a:t>
            </a:r>
          </a:p>
        </p:txBody>
      </p:sp>
      <p:pic>
        <p:nvPicPr>
          <p:cNvPr id="7" name="Рисунок 6">
            <a:extLst>
              <a:ext uri="{FF2B5EF4-FFF2-40B4-BE49-F238E27FC236}">
                <a16:creationId xmlns:a16="http://schemas.microsoft.com/office/drawing/2014/main" id="{454D1056-7EA4-4EAF-B360-7E2215E709B8}"/>
              </a:ext>
            </a:extLst>
          </p:cNvPr>
          <p:cNvPicPr>
            <a:picLocks noChangeAspect="1"/>
          </p:cNvPicPr>
          <p:nvPr/>
        </p:nvPicPr>
        <p:blipFill rotWithShape="1">
          <a:blip r:embed="rId2">
            <a:extLst>
              <a:ext uri="{28A0092B-C50C-407E-A947-70E740481C1C}">
                <a14:useLocalDpi xmlns:a14="http://schemas.microsoft.com/office/drawing/2010/main" val="0"/>
              </a:ext>
            </a:extLst>
          </a:blip>
          <a:srcRect l="129" r="-129" b="18576"/>
          <a:stretch/>
        </p:blipFill>
        <p:spPr>
          <a:xfrm>
            <a:off x="0" y="0"/>
            <a:ext cx="6034623" cy="6858000"/>
          </a:xfrm>
          <a:prstGeom prst="rect">
            <a:avLst/>
          </a:prstGeom>
        </p:spPr>
      </p:pic>
    </p:spTree>
    <p:extLst>
      <p:ext uri="{BB962C8B-B14F-4D97-AF65-F5344CB8AC3E}">
        <p14:creationId xmlns:p14="http://schemas.microsoft.com/office/powerpoint/2010/main" val="379059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FFD2AE61-BDDE-A985-FE74-AB35D7D08168}"/>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B1CD3F98-E57D-6140-00F4-94C8EEE3CEFE}"/>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20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FFCB0865-A60E-80C9-890C-E0562009CD2C}"/>
              </a:ext>
            </a:extLst>
          </p:cNvPr>
          <p:cNvSpPr txBox="1"/>
          <p:nvPr/>
        </p:nvSpPr>
        <p:spPr>
          <a:xfrm>
            <a:off x="329938" y="868730"/>
            <a:ext cx="11657275" cy="458587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Выучить наизусть скороговорки «Солнце…», «В ванну…», «Эй, баран…», «Шла Саша…».</a:t>
            </a:r>
          </a:p>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тексты «</a:t>
            </a:r>
            <a:r>
              <a:rPr kumimoji="0" lang="ru-RU" sz="2800" b="1" i="0" u="none" strike="noStrike" kern="1200" cap="none" spc="0" normalizeH="0" baseline="0" noProof="0" dirty="0">
                <a:ln>
                  <a:noFill/>
                </a:ln>
                <a:solidFill>
                  <a:prstClr val="black"/>
                </a:solidFill>
                <a:effectLst/>
                <a:uLnTx/>
                <a:uFillTx/>
                <a:latin typeface="Calibri" panose="020F0502020204030204"/>
                <a:ea typeface="+mn-ea"/>
                <a:cs typeface="+mn-cs"/>
              </a:rPr>
              <a:t>Взрослые и дети современной России</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800" b="1" i="0" u="none" strike="noStrike" kern="1200" cap="none" spc="0" normalizeH="0" baseline="0" noProof="0" dirty="0">
                <a:ln>
                  <a:noFill/>
                </a:ln>
                <a:solidFill>
                  <a:prstClr val="black"/>
                </a:solidFill>
                <a:effectLst/>
                <a:uLnTx/>
                <a:uFillTx/>
                <a:latin typeface="Calibri" panose="020F0502020204030204"/>
                <a:ea typeface="+mn-ea"/>
                <a:cs typeface="+mn-cs"/>
              </a:rPr>
              <a:t>Семья как фактор развития поведения ребёнка</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(тема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Семья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Темы и тексты</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второй и третий тексты из группы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4 текста (формат PDF)</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вопросы по текстам.</a:t>
            </a:r>
            <a:endPar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endParaRPr>
          </a:p>
          <a:p>
            <a:pPr marL="0" marR="0" lvl="0" indent="0" algn="l" defTabSz="914400" rtl="0" eaLnBrk="1" fontAlgn="auto" latinLnBrk="0" hangingPunct="1">
              <a:spcBef>
                <a:spcPts val="1200"/>
              </a:spcBef>
              <a:spcAft>
                <a:spcPts val="0"/>
              </a:spcAft>
              <a:buClrTx/>
              <a:buSzTx/>
              <a:buFontTx/>
              <a:buNone/>
              <a:tabLst/>
              <a:defRPr/>
            </a:pPr>
            <a:r>
              <a:rPr lang="ru-RU" sz="2800" dirty="0">
                <a:solidFill>
                  <a:schemeClr val="accent5">
                    <a:lumMod val="40000"/>
                    <a:lumOff val="60000"/>
                  </a:schemeClr>
                </a:solidFill>
                <a:latin typeface="Calibri" panose="020F0502020204030204"/>
              </a:rPr>
              <a:t>3</a:t>
            </a: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По схеме составить предложения </a:t>
            </a:r>
            <a:r>
              <a:rPr kumimoji="0" lang="ru-RU" sz="2800" b="1"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кто есть кто </a:t>
            </a:r>
            <a:r>
              <a:rPr kumimoji="0" lang="ru-RU" sz="2800" b="0" i="0"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по отношению к указанным в скобках </a:t>
            </a:r>
            <a:r>
              <a:rPr kumimoji="0" lang="ru-RU" sz="2800" b="0"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a:t>
            </a:r>
            <a:r>
              <a:rPr kumimoji="0" lang="ru-RU" sz="2800" b="0" i="1" u="none" strike="noStrike" kern="1200" cap="none" spc="0" normalizeH="0" baseline="0" noProof="0" dirty="0">
                <a:ln>
                  <a:noFill/>
                </a:ln>
                <a:solidFill>
                  <a:schemeClr val="accent5">
                    <a:lumMod val="40000"/>
                    <a:lumOff val="60000"/>
                  </a:schemeClr>
                </a:solidFill>
                <a:effectLst>
                  <a:outerShdw blurRad="38100" dist="38100" dir="2700000" algn="tl">
                    <a:srgbClr val="000000">
                      <a:alpha val="43137"/>
                    </a:srgbClr>
                  </a:outerShdw>
                </a:effectLst>
                <a:uLnTx/>
                <a:uFillTx/>
                <a:latin typeface="Calibri" panose="020F0502020204030204"/>
                <a:ea typeface="+mn-ea"/>
                <a:cs typeface="+mn-cs"/>
              </a:rPr>
              <a:t>женщина в зеленом платье</a:t>
            </a:r>
            <a:r>
              <a:rPr kumimoji="0" lang="ru-RU" sz="2800" b="0"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 это </a:t>
            </a:r>
            <a:r>
              <a:rPr kumimoji="0" lang="ru-RU" sz="2800" b="1" i="1" u="none" strike="noStrike" kern="1200" cap="none" spc="0" normalizeH="0" baseline="0" noProof="0" dirty="0">
                <a:ln>
                  <a:noFill/>
                </a:ln>
                <a:solidFill>
                  <a:schemeClr val="accent5">
                    <a:lumMod val="40000"/>
                    <a:lumOff val="60000"/>
                  </a:schemeClr>
                </a:solidFill>
                <a:effectLst>
                  <a:outerShdw blurRad="38100" dist="38100" dir="2700000" algn="tl">
                    <a:srgbClr val="000000">
                      <a:alpha val="43137"/>
                    </a:srgbClr>
                  </a:outerShdw>
                </a:effectLst>
                <a:uLnTx/>
                <a:uFillTx/>
                <a:latin typeface="Calibri" panose="020F0502020204030204"/>
                <a:ea typeface="+mn-ea"/>
                <a:cs typeface="+mn-cs"/>
              </a:rPr>
              <a:t>жена</a:t>
            </a:r>
            <a:r>
              <a:rPr kumimoji="0" lang="ru-RU" sz="2800" b="0" i="1" u="none" strike="noStrike" kern="1200" cap="none" spc="0" normalizeH="0" baseline="0" noProof="0" dirty="0">
                <a:ln>
                  <a:noFill/>
                </a:ln>
                <a:solidFill>
                  <a:schemeClr val="accent5">
                    <a:lumMod val="40000"/>
                    <a:lumOff val="60000"/>
                  </a:schemeClr>
                </a:solidFill>
                <a:effectLst/>
                <a:uLnTx/>
                <a:uFillTx/>
                <a:latin typeface="Calibri" panose="020F0502020204030204"/>
                <a:ea typeface="+mn-ea"/>
                <a:cs typeface="+mn-cs"/>
              </a:rPr>
              <a:t> мужчины в синем костюме…).</a:t>
            </a:r>
            <a:endParaRPr kumimoji="0" lang="ru-RU" sz="2800" b="0" i="0" u="none" strike="noStrike" kern="1200" cap="none" spc="0" normalizeH="0" baseline="0" noProof="0" dirty="0">
              <a:ln>
                <a:noFill/>
              </a:ln>
              <a:solidFill>
                <a:schemeClr val="accent5">
                  <a:lumMod val="40000"/>
                  <a:lumOff val="60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0837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3918"/>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18730" y="1415848"/>
            <a:ext cx="11354540"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Мы с удивлением узнаём, что в Японии ребёнку до пяти лет позволяется практически всё, что в Америке подростки в 15—16 лет покидают родительский дом и начинают самостоятельную жизнь, что в Индии совсем маленькую девочку могут выдать замуж. То, что для одного народа само собой разумеется, другому кажется необычным. Вот что пишет американский журналист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Дейвид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Шиллер, который несколько лет провёл в Советском Союзе вместе со своими детьми: «Весьма оригинально в СССР (эти строки написаны в 1979 г.) относятся к детям. Ребёнка окружают беспрестанным вниманием и постоянно следят, чтобы он „далеко не уходил”. Родители, бабушки и дедушки на улице внимательно следят за детьми, не дают валяться в грязи, разбивать в кровь коленки».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Действительно, во многих российских семьях принято беспокоиться за детей и оберегать их от всевозможных опасностей. Главная задача, например, воспитателей — обеспечить полную безопасность детям, пусть даже ценой скуки и строгих ограничений. В России считается нормальным, что родители помогают своим взрослым детям деньгами или заботятся о внуках. В большинстве развитых стран это не принято, только исключительные обстоятельства способны вынудить человека обратиться за помощью к родителям.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1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0"/>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98629" y="1348520"/>
            <a:ext cx="11354540"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У заботы есть и обратная сторона. Родители считают себя вправе вмешиваться в жизнь взрослых детей, продолжать их оценивать и наставлять.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Высказывание «Я живу ради детей», довольно странно звучащее для жителей многих стран, вызывает в России понимание и уважение. Во многом это отношение сложилось в так называемые застойные годы, когда практически все иные пути личной самореализации, кроме воспитания детей, оказались перекрыты. Но, сделав ребёнка смыслом жизни, взрослый лишает его права выбора, ребёнок должен быть таким и только таким, каким видят его родители. Причём ребёнок невольно становится ответственным за то, удалась ли жизнь его родителей, а это слишком тяжёлый груз для него.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Взаимоотношения взрослых и детей в России прошли путь от домостроевского «почитай отца и мать» и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наказуй</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дитя» до семей конца советского периода, в которых ребёнок, часто единственный, был царём, богом, центром мироздания, при этом совершенно себе не принадлежа. Как показывает история, ни тот ни другой вариант хорошего будущего стране не обещали. Возможно, вопрос, есть ли россиянам на что надеяться, в гораздо большей степени решается сейчас не в парламенте или правительстве, а в семьях. От сегодняшних и завтрашних родителей зависит, появится ли в стране поколение, выросшее в любви и свободе.</a:t>
            </a:r>
          </a:p>
        </p:txBody>
      </p:sp>
    </p:spTree>
    <p:extLst>
      <p:ext uri="{BB962C8B-B14F-4D97-AF65-F5344CB8AC3E}">
        <p14:creationId xmlns:p14="http://schemas.microsoft.com/office/powerpoint/2010/main" val="2647484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B18FF4-97DE-43A8-8D98-4A8A25CCDC20}"/>
              </a:ext>
            </a:extLst>
          </p:cNvPr>
          <p:cNvSpPr txBox="1"/>
          <p:nvPr/>
        </p:nvSpPr>
        <p:spPr>
          <a:xfrm>
            <a:off x="124287" y="1602279"/>
            <a:ext cx="11943425" cy="5142305"/>
          </a:xfrm>
          <a:prstGeom prst="rect">
            <a:avLst/>
          </a:prstGeom>
          <a:noFill/>
        </p:spPr>
        <p:txBody>
          <a:bodyPr wrap="square">
            <a:spAutoFit/>
          </a:bodyPr>
          <a:lstStyle/>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 относятся к детям в российских семьях?</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Помогают ли родители своим взрослым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Какова обратная сторона родительской заботы?</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Почему, с точки зрения автора статьи, в советский период родители посвящали всю свою жизнь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От чего зависит появление поколения, выросшего в любви и свободе?</a:t>
            </a:r>
          </a:p>
        </p:txBody>
      </p:sp>
      <p:sp>
        <p:nvSpPr>
          <p:cNvPr id="4" name="TextBox 3">
            <a:extLst>
              <a:ext uri="{FF2B5EF4-FFF2-40B4-BE49-F238E27FC236}">
                <a16:creationId xmlns:a16="http://schemas.microsoft.com/office/drawing/2014/main" id="{C3759DF2-9238-4DFA-A436-D1C8E1E84206}"/>
              </a:ext>
            </a:extLst>
          </p:cNvPr>
          <p:cNvSpPr txBox="1"/>
          <p:nvPr/>
        </p:nvSpPr>
        <p:spPr>
          <a:xfrm>
            <a:off x="2279789" y="3919"/>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Tree>
    <p:extLst>
      <p:ext uri="{BB962C8B-B14F-4D97-AF65-F5344CB8AC3E}">
        <p14:creationId xmlns:p14="http://schemas.microsoft.com/office/powerpoint/2010/main" val="3945739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01675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В американской психологии существует понятие «возрастная сегрегация», которое характеризует перемены, происходящие в последние годы в жизни детей и молодого поколения. Возрастная сегрегация проявляется в неспособности молодых людей найти место в жизни общества. При этом человек чувствует себя оторванным от окружающих его людей и дел и даже враждебным к ним: он хочет заниматься своим собственным делом, но часто не знает точно, какое это дело и как им надо заниматься. Когда же молодой человек находит его, практическая работа не приносит удовлетворения и интерес к ней быстро угасает. Этот факт оторванности молодых людей от других людей и настоящего дела в американской психологии получил название отчуждения.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Корни отчуждения американские исследователи ищут в особенностях современной семьи. Они обращают особое внимание на то обстоятельство, что большинство матерей работают. Характерно и то, что число других взрослых членов семьи, которые могли бы взять на себя обязанности по воспитанию ребенка в то время, когда матери работают, резко падает. Растет количество разводов, а следовательно, и детей, воспитывающихся без отцов. Естественно, что и материальный уровень жизни в этих семьях низкий. Однако с психологическим перенапряжением и неудачами приходится иметь дело не только семьям бедняков.</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254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11845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Требования профессиональной деятельности, претендующие не только на рабочее, но и на свободное время матерей и отцов, приводят к тому, что ребенок чаще проводит время с пассивными нянями, чем с родителями. На вопросы анкет отцы — представители средних классов общества — ответили, что тратят на общение со своими годовалыми детьми в среднем 15-20 минут в день.</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Затрудняют общение ребенка и взрослого и многие достижения цивилизации: появление дополнительных телевизоров в семье, наличие семейных комнат и отдельных спален, специальных комнат для игр и т. п. ведут к дальнейшему углублению изоляции между поколениями. Невольно приходят на память картины иной, патриархальной семейной жизни, когда вся большая семья (обычно все три поколения жили вместе) собиралась хотя бы один раз в день за одним большим общим столом. Разумеется, в такой семье общение, забота и воспитание детей были непрерывными, а не дискретными. И главное, всегда рядом с ребёнком был близкий человек. Современная цивилизация всё более отдаляется от условий, благоприятных для полноценного психического развития ребёнка, все больше углубляя изоляцию и увеличивая дефицит общения ребёнка со взрослым.</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360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4557081"/>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Крайний случай такой изоляции достигается с помощью прибора «искусственная нянька», снабженного специальным приспособлением для укачивания, которое автоматически приводится в действие звуком голоса младенца. Родители при таком воспитании выступают лишь в роли потенциальных наладчиков этого прибора.</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Итак, распад семьи, территориальное разделение жилых и деловых районов в городах, поток телевизионных передач, работающая мать и другие проявления «общественного прогресса» уменьшают возможности и потребности в содержательном общении между детьми и людьми старшего поколения и создают очень тяжелые условия для женщин. Растущее число разводов сопровождается в Америке новым явлением: нежеланием кого-либо из родителей брать на себя заботу о ребенке.</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Все эти и многие другие, еще более неблагоприятные условия не могут не сказываться на психическом развитии ребенка, что и приводит к отчуждению, причины которого — в дезорганизации семьи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040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2253CAB-2BA7-446D-8868-FFFCFEE25637}"/>
              </a:ext>
            </a:extLst>
          </p:cNvPr>
          <p:cNvSpPr txBox="1"/>
          <p:nvPr/>
        </p:nvSpPr>
        <p:spPr>
          <a:xfrm>
            <a:off x="408373" y="1300065"/>
            <a:ext cx="11487705" cy="5140831"/>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отношения современного молодого человека с окружающими его людьми?</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проявляется возрастная сегрегация?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причины отчуждения молодого поколения?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Какова роль общения с родителями в процессе воспитания детей?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Сколько времени уделяет общению с детьми современная работающая мать?</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Каково влияние достижений цивилизации на процесс общения детей и родителей?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Чем отличался процесс воспитания в патриархальной семье?</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условия полноценного психического развития ребёнка.</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5628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73C65C1C-8709-8D04-78D4-B3BB3520C4E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B4A7C55-D09A-5629-D776-CBDE3A3E82BA}"/>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0D1776C9-4CF7-770A-93A7-83C21241E978}"/>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7A1FC94-53B4-30AA-6CB9-360899A04DA1}"/>
              </a:ext>
            </a:extLst>
          </p:cNvPr>
          <p:cNvSpPr txBox="1"/>
          <p:nvPr/>
        </p:nvSpPr>
        <p:spPr>
          <a:xfrm>
            <a:off x="408373" y="1300065"/>
            <a:ext cx="11487705" cy="42125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Устное сочинение «</a:t>
            </a:r>
            <a:r>
              <a:rPr kumimoji="0" lang="ru-RU" sz="4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различия в </a:t>
            </a: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воспитании</a:t>
            </a:r>
            <a:r>
              <a:rPr kumimoji="0" lang="ru-RU" sz="4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 детей в традиционном и современном Китае</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5-10 предложений.</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14:05</a:t>
            </a:r>
            <a:endParaRPr kumimoji="0" lang="ru-RU"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126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3918"/>
            <a:ext cx="7632423" cy="712824"/>
          </a:xfrm>
          <a:prstGeom prst="rect">
            <a:avLst/>
          </a:prstGeom>
          <a:no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Отрочество</a:t>
            </a:r>
          </a:p>
        </p:txBody>
      </p:sp>
      <p:sp>
        <p:nvSpPr>
          <p:cNvPr id="6" name="TextBox 5">
            <a:extLst>
              <a:ext uri="{FF2B5EF4-FFF2-40B4-BE49-F238E27FC236}">
                <a16:creationId xmlns:a16="http://schemas.microsoft.com/office/drawing/2014/main" id="{36B18FF4-97DE-43A8-8D98-4A8A25CCDC20}"/>
              </a:ext>
            </a:extLst>
          </p:cNvPr>
          <p:cNvSpPr txBox="1"/>
          <p:nvPr/>
        </p:nvSpPr>
        <p:spPr>
          <a:xfrm>
            <a:off x="323037" y="958648"/>
            <a:ext cx="1135454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Самое важное в отрочестве — отношения с людьми. Они отодвигают на второй план и учёбу, и увлечения. Но вот парадокс: именно свойственная данному возрасту крайняя поглощённость собой мешает взаимопониманию с окружающими. Часто становятся очень напряжёнными отношения в семье. Подросток решает задачу по отстранению от родителей, преодолению в своём сознании их незыблемого авторитета. Он вдруг видит вместо самого сильного, мудрого и справедливого на свете отца какого-то почти незнакомого человека — раздражённого, немолодого и, похоже, не очень умного. Вместо лучшей в мире, самой красивой и доброй мамы — уставшую женщину, полную дурацких предрассудков. Поразительно, насколько он и родители разные люди, как отличаются их вкусы, мнения, ценности! Естественно, свои предпочтения подросток считает единственно верными, а родительские устаревшими и скучными. Даже если это не говорится вслух, то сквозит в голосе и взгляде, на что взрослые порой обижаются, как дети. Ведь они в это время и сами нередко остро чувствуют приближение старости. В результате обычный спор из-за музыкальных вкусов может разгореться в жесточайший конфликт.</a:t>
            </a:r>
          </a:p>
        </p:txBody>
      </p:sp>
    </p:spTree>
    <p:extLst>
      <p:ext uri="{BB962C8B-B14F-4D97-AF65-F5344CB8AC3E}">
        <p14:creationId xmlns:p14="http://schemas.microsoft.com/office/powerpoint/2010/main" val="2596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3918"/>
            <a:ext cx="7632423" cy="712824"/>
          </a:xfrm>
          <a:prstGeom prst="rect">
            <a:avLst/>
          </a:prstGeom>
          <a:no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Отрочество</a:t>
            </a:r>
          </a:p>
        </p:txBody>
      </p:sp>
      <p:sp>
        <p:nvSpPr>
          <p:cNvPr id="6" name="TextBox 5">
            <a:extLst>
              <a:ext uri="{FF2B5EF4-FFF2-40B4-BE49-F238E27FC236}">
                <a16:creationId xmlns:a16="http://schemas.microsoft.com/office/drawing/2014/main" id="{36B18FF4-97DE-43A8-8D98-4A8A25CCDC20}"/>
              </a:ext>
            </a:extLst>
          </p:cNvPr>
          <p:cNvSpPr txBox="1"/>
          <p:nvPr/>
        </p:nvSpPr>
        <p:spPr>
          <a:xfrm>
            <a:off x="323037" y="958648"/>
            <a:ext cx="11627958" cy="56938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Подросток и его родители живут словно в разных системах координат: он стремительно меняется — они стараются сохранить стабильность; они хотят, чтобы он сначала поумнел и стал ответственным, а потом проявлял самостоятельность, — у него получается наоборот. Напуганные происходящими в любимом ребёнке изменениями, родители срочно берутся за воспитание, чем окончательно портят отношения. Сын или дочь приходит к выводу, что «с ними не</a:t>
            </a:r>
            <a:r>
              <a:rPr kumimoji="0" lang="ru-RU"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о чем разговаривать». И вместе с тем страдает от одиночества, хочет возобновить контакт — и не знает как. А в итоге отдаляется от семьи, подчёркивает своё равнодушие. Исследования психологов показывают, что причиной тяжёлых переживаний и попыток самоубийства 12—15-летних в подавляющем большинстве случаев становятся отношения с родителями. Хотя сами родители обычно бывают уверены, что «ему всё равно», «ей на нас наплевать».</a:t>
            </a:r>
          </a:p>
        </p:txBody>
      </p:sp>
    </p:spTree>
    <p:extLst>
      <p:ext uri="{BB962C8B-B14F-4D97-AF65-F5344CB8AC3E}">
        <p14:creationId xmlns:p14="http://schemas.microsoft.com/office/powerpoint/2010/main" val="2721007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B18FF4-97DE-43A8-8D98-4A8A25CCDC20}"/>
              </a:ext>
            </a:extLst>
          </p:cNvPr>
          <p:cNvSpPr txBox="1"/>
          <p:nvPr/>
        </p:nvSpPr>
        <p:spPr>
          <a:xfrm>
            <a:off x="124287" y="1602279"/>
            <a:ext cx="11943425" cy="4893647"/>
          </a:xfrm>
          <a:prstGeom prst="rect">
            <a:avLst/>
          </a:prstGeom>
          <a:noFill/>
        </p:spPr>
        <p:txBody>
          <a:bodyPr wrap="square">
            <a:spAutoFit/>
          </a:bodyPr>
          <a:lstStyle/>
          <a:p>
            <a:pPr marL="0" marR="0" lvl="0" indent="0" algn="l" defTabSz="914400" rtl="0" eaLnBrk="1" fontAlgn="auto" latinLnBrk="0" hangingPunct="1">
              <a:lnSpc>
                <a:spcPct val="100000"/>
              </a:lnSpc>
              <a:spcBef>
                <a:spcPts val="1800"/>
              </a:spcBef>
              <a:spcAft>
                <a:spcPts val="18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1. Что является самым важным в отрочестве?</a:t>
            </a:r>
          </a:p>
          <a:p>
            <a:pPr marL="0" marR="0" lvl="0" indent="0" algn="l" defTabSz="914400" rtl="0" eaLnBrk="1" fontAlgn="auto" latinLnBrk="0" hangingPunct="1">
              <a:lnSpc>
                <a:spcPct val="100000"/>
              </a:lnSpc>
              <a:spcBef>
                <a:spcPts val="1800"/>
              </a:spcBef>
              <a:spcAft>
                <a:spcPts val="18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2. Каковы отношения подростка в семье?</a:t>
            </a:r>
          </a:p>
          <a:p>
            <a:pPr marL="0" marR="0" lvl="0" indent="0" algn="l" defTabSz="914400" rtl="0" eaLnBrk="1" fontAlgn="auto" latinLnBrk="0" hangingPunct="1">
              <a:lnSpc>
                <a:spcPct val="100000"/>
              </a:lnSpc>
              <a:spcBef>
                <a:spcPts val="1800"/>
              </a:spcBef>
              <a:spcAft>
                <a:spcPts val="18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3. К чему стремится подросток?</a:t>
            </a:r>
          </a:p>
          <a:p>
            <a:pPr marL="0" marR="0" lvl="0" indent="0" algn="l" defTabSz="914400" rtl="0" eaLnBrk="1" fontAlgn="auto" latinLnBrk="0" hangingPunct="1">
              <a:lnSpc>
                <a:spcPct val="100000"/>
              </a:lnSpc>
              <a:spcBef>
                <a:spcPts val="1800"/>
              </a:spcBef>
              <a:spcAft>
                <a:spcPts val="18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4. Как меняется отношение подростка к родителям?</a:t>
            </a:r>
            <a:b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Какими он их видит?</a:t>
            </a:r>
          </a:p>
          <a:p>
            <a:pPr marL="0" marR="0" lvl="0" indent="0" algn="l" defTabSz="914400" rtl="0" eaLnBrk="1" fontAlgn="auto" latinLnBrk="0" hangingPunct="1">
              <a:lnSpc>
                <a:spcPct val="100000"/>
              </a:lnSpc>
              <a:spcBef>
                <a:spcPts val="1800"/>
              </a:spcBef>
              <a:spcAft>
                <a:spcPts val="180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5. Почему подростки и родители часто не понимают друг друга?     </a:t>
            </a:r>
          </a:p>
        </p:txBody>
      </p:sp>
      <p:sp>
        <p:nvSpPr>
          <p:cNvPr id="4" name="TextBox 3">
            <a:extLst>
              <a:ext uri="{FF2B5EF4-FFF2-40B4-BE49-F238E27FC236}">
                <a16:creationId xmlns:a16="http://schemas.microsoft.com/office/drawing/2014/main" id="{C3759DF2-9238-4DFA-A436-D1C8E1E84206}"/>
              </a:ext>
            </a:extLst>
          </p:cNvPr>
          <p:cNvSpPr txBox="1"/>
          <p:nvPr/>
        </p:nvSpPr>
        <p:spPr>
          <a:xfrm>
            <a:off x="2279789" y="3919"/>
            <a:ext cx="7632423" cy="712824"/>
          </a:xfrm>
          <a:prstGeom prst="rect">
            <a:avLst/>
          </a:prstGeom>
          <a:no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Отрочество</a:t>
            </a:r>
          </a:p>
        </p:txBody>
      </p:sp>
    </p:spTree>
    <p:extLst>
      <p:ext uri="{BB962C8B-B14F-4D97-AF65-F5344CB8AC3E}">
        <p14:creationId xmlns:p14="http://schemas.microsoft.com/office/powerpoint/2010/main" val="4288208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1630F5B2-812A-910E-48BA-2503EC2C62F6}"/>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59A4357F-C7C7-8DB1-BBB0-6A89073A894C}"/>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28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A1B14328-8558-0EBC-3792-948282AD7DD5}"/>
              </a:ext>
            </a:extLst>
          </p:cNvPr>
          <p:cNvSpPr txBox="1"/>
          <p:nvPr/>
        </p:nvSpPr>
        <p:spPr>
          <a:xfrm>
            <a:off x="260350" y="868730"/>
            <a:ext cx="11726863" cy="5770811"/>
          </a:xfrm>
          <a:prstGeom prst="rect">
            <a:avLst/>
          </a:prstGeom>
          <a:noFill/>
        </p:spPr>
        <p:txBody>
          <a:bodyPr wrap="square">
            <a:spAutoFit/>
          </a:bodyPr>
          <a:lstStyle/>
          <a:p>
            <a:pPr marR="0" lvl="0" algn="l" defTabSz="914400" rtl="0" eaLnBrk="1" fontAlgn="auto" latinLnBrk="0" hangingPunct="1">
              <a:lnSpc>
                <a:spcPct val="100000"/>
              </a:lnSpc>
              <a:spcBef>
                <a:spcPts val="1200"/>
              </a:spcBef>
              <a:spcAft>
                <a:spcPts val="1800"/>
              </a:spcAft>
              <a:buClrTx/>
              <a:buSzTx/>
              <a:tabLst/>
              <a:defRPr/>
            </a:pPr>
            <a:r>
              <a:rPr kumimoji="0" lang="ru-RU"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1.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Выучить наизусть скороговорку «Кукушка…» и стихотворение А. Барто «Мишка».</a:t>
            </a:r>
          </a:p>
          <a:p>
            <a:pPr marL="0" marR="0" lvl="0" indent="0" algn="l" defTabSz="914400" rtl="0" eaLnBrk="1" fontAlgn="auto" latinLnBrk="0" hangingPunct="1">
              <a:lnSpc>
                <a:spcPct val="100000"/>
              </a:lnSpc>
              <a:spcBef>
                <a:spcPts val="1200"/>
              </a:spcBef>
              <a:spcAft>
                <a:spcPts val="1200"/>
              </a:spcAft>
              <a:buClrTx/>
              <a:buSzTx/>
              <a:buFontTx/>
              <a:buNone/>
              <a:tabLst/>
              <a:defRPr/>
            </a:pPr>
            <a:r>
              <a:rPr lang="ru-RU" sz="2400" b="1" dirty="0">
                <a:solidFill>
                  <a:prstClr val="black"/>
                </a:solidFill>
                <a:effectLst>
                  <a:outerShdw blurRad="38100" dist="38100" dir="2700000" algn="tl">
                    <a:srgbClr val="000000">
                      <a:alpha val="43137"/>
                    </a:srgbClr>
                  </a:outerShdw>
                </a:effectLst>
                <a:latin typeface="Calibri" panose="020F0502020204030204"/>
              </a:rPr>
              <a:t>2.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Просмотреть группу текстов «6 текстов (формат PDF)» по теме "Семья" (на </a:t>
            </a:r>
            <a:r>
              <a:rPr kumimoji="0" lang="ru-RU" sz="2400" b="0" i="0" u="none" strike="noStrike" kern="1200" cap="none" spc="0" normalizeH="0" baseline="0" noProof="0">
                <a:ln>
                  <a:noFill/>
                </a:ln>
                <a:solidFill>
                  <a:prstClr val="black"/>
                </a:solidFill>
                <a:effectLst/>
                <a:uLnTx/>
                <a:uFillTx/>
                <a:latin typeface="Calibri" panose="020F0502020204030204"/>
                <a:ea typeface="+mn-ea"/>
                <a:cs typeface="+mn-cs"/>
              </a:rPr>
              <a:t>странице «Темы и тексты»).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Составить описание всей группы, рассказав об общей теме, формате текстов, составе и проч. Можно использовать следующий вопросно-тезисный план:</a:t>
            </a:r>
          </a:p>
          <a:p>
            <a:pPr marL="742950" marR="0" lvl="0" indent="-360000" algn="l" defTabSz="914400" rtl="0" eaLnBrk="1" fontAlgn="auto" latinLnBrk="0" hangingPunct="1">
              <a:lnSpc>
                <a:spcPct val="100000"/>
              </a:lnSpc>
              <a:spcBef>
                <a:spcPts val="0"/>
              </a:spcBef>
              <a:spcAft>
                <a:spcPts val="0"/>
              </a:spcAft>
              <a:buClrTx/>
              <a:buSzTx/>
              <a:buFontTx/>
              <a:buAutoNum type="arabicPeriod"/>
              <a:tabLst/>
              <a:defRPr/>
            </a:pP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Какова общая тема всех объединённых текстов? (</a:t>
            </a:r>
            <a:r>
              <a:rPr kumimoji="0" lang="ru-RU" b="0" i="1" u="none" strike="noStrike" kern="1200" cap="none" spc="0" normalizeH="0" baseline="0" noProof="0" dirty="0">
                <a:ln>
                  <a:noFill/>
                </a:ln>
                <a:solidFill>
                  <a:srgbClr val="002060"/>
                </a:solidFill>
                <a:effectLst/>
                <a:uLnTx/>
                <a:uFillTx/>
                <a:latin typeface="Calibri" panose="020F0502020204030204"/>
                <a:ea typeface="+mn-ea"/>
                <a:cs typeface="+mn-cs"/>
              </a:rPr>
              <a:t>Общая тема всех этих текстов — … / Все тексты объединены одной общей темой — … / …</a:t>
            </a: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a:t>
            </a:r>
          </a:p>
          <a:p>
            <a:pPr marL="742950" marR="0" lvl="0" indent="-360000" algn="l" defTabSz="914400" rtl="0" eaLnBrk="1" fontAlgn="auto" latinLnBrk="0" hangingPunct="1">
              <a:lnSpc>
                <a:spcPct val="100000"/>
              </a:lnSpc>
              <a:spcBef>
                <a:spcPts val="0"/>
              </a:spcBef>
              <a:spcAft>
                <a:spcPts val="0"/>
              </a:spcAft>
              <a:buClrTx/>
              <a:buSzTx/>
              <a:buFontTx/>
              <a:buAutoNum type="arabicPeriod"/>
              <a:tabLst/>
              <a:defRPr/>
            </a:pP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Сколько текстов входит в этот блок? (</a:t>
            </a:r>
            <a:r>
              <a:rPr kumimoji="0" lang="ru-RU" b="0" i="1" u="none" strike="noStrike" kern="1200" cap="none" spc="0" normalizeH="0" baseline="0" noProof="0" dirty="0">
                <a:ln>
                  <a:noFill/>
                </a:ln>
                <a:solidFill>
                  <a:srgbClr val="002060"/>
                </a:solidFill>
                <a:effectLst/>
                <a:uLnTx/>
                <a:uFillTx/>
                <a:latin typeface="Calibri" panose="020F0502020204030204"/>
                <a:ea typeface="+mn-ea"/>
                <a:cs typeface="+mn-cs"/>
              </a:rPr>
              <a:t>Здесь … текстов / В этом блоке … текстов / В одну группу собрано … текстов / …</a:t>
            </a: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a:t>
            </a:r>
          </a:p>
          <a:p>
            <a:pPr marL="742950" marR="0" lvl="0" indent="-360000" algn="l" defTabSz="914400" rtl="0" eaLnBrk="1" fontAlgn="auto" latinLnBrk="0" hangingPunct="1">
              <a:lnSpc>
                <a:spcPct val="100000"/>
              </a:lnSpc>
              <a:spcBef>
                <a:spcPts val="0"/>
              </a:spcBef>
              <a:spcAft>
                <a:spcPts val="0"/>
              </a:spcAft>
              <a:buClrTx/>
              <a:buSzTx/>
              <a:buFontTx/>
              <a:buAutoNum type="arabicPeriod"/>
              <a:tabLst/>
              <a:defRPr/>
            </a:pP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Как оформлены тексты, из каких частей состоят? (</a:t>
            </a:r>
            <a:r>
              <a:rPr kumimoji="0" lang="ru-RU" b="0" i="1" u="none" strike="noStrike" kern="1200" cap="none" spc="0" normalizeH="0" baseline="0" noProof="0" dirty="0">
                <a:ln>
                  <a:noFill/>
                </a:ln>
                <a:solidFill>
                  <a:srgbClr val="002060"/>
                </a:solidFill>
                <a:effectLst/>
                <a:uLnTx/>
                <a:uFillTx/>
                <a:latin typeface="Calibri" panose="020F0502020204030204"/>
                <a:ea typeface="+mn-ea"/>
                <a:cs typeface="+mn-cs"/>
              </a:rPr>
              <a:t>Все тексты оформлены одинаково: …. / Все … текстов состоят из следующих частей: … / Каждая часть этого блока включает в себя … / …</a:t>
            </a: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a:t>
            </a:r>
          </a:p>
          <a:p>
            <a:pPr marL="742950" marR="0" lvl="0" indent="-360000" algn="l" defTabSz="914400" rtl="0" eaLnBrk="1" fontAlgn="auto" latinLnBrk="0" hangingPunct="1">
              <a:lnSpc>
                <a:spcPct val="100000"/>
              </a:lnSpc>
              <a:spcBef>
                <a:spcPts val="0"/>
              </a:spcBef>
              <a:spcAft>
                <a:spcPts val="0"/>
              </a:spcAft>
              <a:buClrTx/>
              <a:buSzTx/>
              <a:buFontTx/>
              <a:buAutoNum type="arabicPeriod"/>
              <a:tabLst/>
              <a:defRPr/>
            </a:pP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Сделайте предположение о содержании каждого из текстов (по одному предложению), используя вводные фразы </a:t>
            </a:r>
            <a:r>
              <a:rPr kumimoji="0" lang="ru-RU" b="0" i="1" u="none" strike="noStrike" kern="1200" cap="none" spc="0" normalizeH="0" baseline="0" noProof="0" dirty="0">
                <a:ln>
                  <a:noFill/>
                </a:ln>
                <a:solidFill>
                  <a:srgbClr val="002060"/>
                </a:solidFill>
                <a:effectLst/>
                <a:uLnTx/>
                <a:uFillTx/>
                <a:latin typeface="Calibri" panose="020F0502020204030204"/>
                <a:ea typeface="+mn-ea"/>
                <a:cs typeface="+mn-cs"/>
              </a:rPr>
              <a:t>я думаю, мне кажется, я предполагаю, могу предположить, судя по названию, скорее всего, вероятно, наверняка</a:t>
            </a: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 (напр., </a:t>
            </a:r>
            <a:r>
              <a:rPr kumimoji="0" lang="ru-RU" b="0" i="1" u="none" strike="noStrike" kern="1200" cap="none" spc="0" normalizeH="0" baseline="0" noProof="0" dirty="0">
                <a:ln>
                  <a:noFill/>
                </a:ln>
                <a:solidFill>
                  <a:srgbClr val="002060"/>
                </a:solidFill>
                <a:effectLst/>
                <a:uLnTx/>
                <a:uFillTx/>
                <a:latin typeface="Calibri" panose="020F0502020204030204"/>
                <a:ea typeface="+mn-ea"/>
                <a:cs typeface="+mn-cs"/>
              </a:rPr>
              <a:t>Я предполагаю, что в третьем тексте / в тексте «Количество детей в семье» сравниваются семьи ….</a:t>
            </a:r>
            <a:r>
              <a:rPr kumimoji="0" lang="ru-RU" b="0" i="0" u="none" strike="noStrike" kern="1200" cap="none" spc="0" normalizeH="0" baseline="0" noProof="0" dirty="0">
                <a:ln>
                  <a:noFill/>
                </a:ln>
                <a:solidFill>
                  <a:srgbClr val="002060"/>
                </a:solidFill>
                <a:effectLst/>
                <a:uLnTx/>
                <a:uFillTx/>
                <a:latin typeface="Calibri" panose="020F0502020204030204"/>
                <a:ea typeface="+mn-ea"/>
                <a:cs typeface="+mn-cs"/>
              </a:rPr>
              <a:t> ).</a:t>
            </a:r>
            <a:endParaRPr kumimoji="0" lang="ru-RU"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1200"/>
              </a:spcBef>
              <a:spcAft>
                <a:spcPts val="1800"/>
              </a:spcAft>
              <a:buClrTx/>
              <a:buSzTx/>
              <a:tabLst/>
              <a:defRPr/>
            </a:pPr>
            <a:r>
              <a:rPr lang="ru-RU" sz="2400" b="1" dirty="0">
                <a:solidFill>
                  <a:prstClr val="black"/>
                </a:solidFill>
                <a:effectLst>
                  <a:outerShdw blurRad="38100" dist="38100" dir="2700000" algn="tl">
                    <a:srgbClr val="000000">
                      <a:alpha val="43137"/>
                    </a:srgbClr>
                  </a:outerShdw>
                </a:effectLst>
                <a:latin typeface="Calibri" panose="020F0502020204030204"/>
              </a:rPr>
              <a:t>3.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Подготовить короткий доклад-презентацию «</a:t>
            </a:r>
            <a:r>
              <a:rPr kumimoji="0" lang="ru-RU"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Воспитание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детей в Китае. Традиции и современность».</a:t>
            </a:r>
            <a:endParaRPr kumimoji="0" lang="ru-RU" sz="24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10963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5058</TotalTime>
  <Words>2507</Words>
  <Application>Microsoft Office PowerPoint</Application>
  <PresentationFormat>Широкоэкранный</PresentationFormat>
  <Paragraphs>241</Paragraphs>
  <Slides>25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25</vt:i4>
      </vt:variant>
    </vt:vector>
  </HeadingPairs>
  <TitlesOfParts>
    <vt:vector size="32" baseType="lpstr">
      <vt:lpstr>Arial</vt:lpstr>
      <vt:lpstr>Arial Black</vt:lpstr>
      <vt:lpstr>Calibri</vt:lpstr>
      <vt:lpstr>Calibri Light</vt:lpstr>
      <vt:lpstr>Times New Roman</vt:lpstr>
      <vt:lpstr>Тема Office</vt:lpstr>
      <vt:lpstr>1_Тема Office</vt:lpstr>
      <vt:lpstr>Магистранты-психологи 24 г/п</vt:lpstr>
      <vt:lpstr>Фонетика Русские скороговорки и стихотворения</vt:lpstr>
      <vt:lpstr>С, с/ш</vt:lpstr>
      <vt:lpstr>Скороговорки</vt:lpstr>
      <vt:lpstr>Скороговорки</vt:lpstr>
      <vt:lpstr>К, Ш</vt:lpstr>
      <vt:lpstr>Скороговорки</vt:lpstr>
      <vt:lpstr>Фонетика</vt:lpstr>
      <vt:lpstr>Презентация PowerPoint</vt:lpstr>
      <vt:lpstr>Презентация PowerPoint</vt:lpstr>
      <vt:lpstr>Презентация PowerPoint</vt:lpstr>
      <vt:lpstr>Семья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90</cp:revision>
  <dcterms:created xsi:type="dcterms:W3CDTF">2024-09-01T20:30:35Z</dcterms:created>
  <dcterms:modified xsi:type="dcterms:W3CDTF">2024-11-20T12:00:13Z</dcterms:modified>
</cp:coreProperties>
</file>