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434" r:id="rId4"/>
    <p:sldId id="438" r:id="rId5"/>
    <p:sldId id="519" r:id="rId6"/>
    <p:sldId id="514" r:id="rId7"/>
    <p:sldId id="518" r:id="rId8"/>
    <p:sldId id="441" r:id="rId9"/>
    <p:sldId id="482" r:id="rId10"/>
    <p:sldId id="489" r:id="rId11"/>
    <p:sldId id="490" r:id="rId12"/>
    <p:sldId id="474" r:id="rId13"/>
    <p:sldId id="520" r:id="rId14"/>
    <p:sldId id="521" r:id="rId15"/>
    <p:sldId id="44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A8BF"/>
    <a:srgbClr val="B3A6E5"/>
    <a:srgbClr val="ABC0E4"/>
    <a:srgbClr val="F3F6FB"/>
    <a:srgbClr val="E5CBB1"/>
    <a:srgbClr val="006600"/>
    <a:srgbClr val="749BFC"/>
    <a:srgbClr val="C8F8F3"/>
    <a:srgbClr val="B4A3E5"/>
    <a:srgbClr val="C4A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4" autoAdjust="0"/>
    <p:restoredTop sz="94660"/>
  </p:normalViewPr>
  <p:slideViewPr>
    <p:cSldViewPr snapToGrid="0">
      <p:cViewPr varScale="1">
        <p:scale>
          <a:sx n="63" d="100"/>
          <a:sy n="63" d="100"/>
        </p:scale>
        <p:origin x="28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831" y="4851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101СА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AF65ED5-1303-D50D-91AF-F4F5FCC2F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087724"/>
              </p:ext>
            </p:extLst>
          </p:nvPr>
        </p:nvGraphicFramePr>
        <p:xfrm>
          <a:off x="147013" y="830296"/>
          <a:ext cx="4541475" cy="5920989"/>
        </p:xfrm>
        <a:graphic>
          <a:graphicData uri="http://schemas.openxmlformats.org/drawingml/2006/table">
            <a:tbl>
              <a:tblPr firstRow="1" firstCol="1" bandRow="1"/>
              <a:tblGrid>
                <a:gridCol w="487366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718472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532017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612311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1191309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А 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и Ауд.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Цзэжань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Цзэкунь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Синцю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Дун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Жань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Инь </a:t>
                      </a:r>
                      <a:r>
                        <a:rPr lang="ru-RU" sz="1800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Инин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Тунгэ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Минцзюнь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Ляо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Вэньцин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Пань </a:t>
                      </a:r>
                      <a:r>
                        <a:rPr lang="ru-RU" sz="1800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Юйчэнь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 Инин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Хэ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Хоулинь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Цзоу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Хаоюй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Ботянь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Чжоу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Сяньчжи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Чжунтэн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Шанюй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22788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752680" y="744993"/>
            <a:ext cx="2686639" cy="255454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10 октября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2024 года,</a:t>
            </a:r>
          </a:p>
          <a:p>
            <a:pPr algn="ctr"/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13:30—15:00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15:15—16:45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2FD2D1-84C5-C6FB-40DC-D3A82DCF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66424"/>
              </p:ext>
            </p:extLst>
          </p:nvPr>
        </p:nvGraphicFramePr>
        <p:xfrm>
          <a:off x="7503512" y="813638"/>
          <a:ext cx="4482490" cy="5905284"/>
        </p:xfrm>
        <a:graphic>
          <a:graphicData uri="http://schemas.openxmlformats.org/drawingml/2006/table">
            <a:tbl>
              <a:tblPr firstRow="1" firstCol="1" bandRow="1"/>
              <a:tblGrid>
                <a:gridCol w="494268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729544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240924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565640">
                  <a:extLst>
                    <a:ext uri="{9D8B030D-6E8A-4147-A177-3AD203B41FA5}">
                      <a16:colId xmlns:a16="http://schemas.microsoft.com/office/drawing/2014/main" val="1139242494"/>
                    </a:ext>
                  </a:extLst>
                </a:gridCol>
                <a:gridCol w="1452114">
                  <a:extLst>
                    <a:ext uri="{9D8B030D-6E8A-4147-A177-3AD203B41FA5}">
                      <a16:colId xmlns:a16="http://schemas.microsoft.com/office/drawing/2014/main" val="4293903696"/>
                    </a:ext>
                  </a:extLst>
                </a:gridCol>
              </a:tblGrid>
              <a:tr h="28982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подгруппа Б (2)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и Ауд.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Кайюн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1456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Чжихао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Юйсян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Сибо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Цзявэнь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Чжихань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20696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Тяньцзы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04961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Ню Мэн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46320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Пэй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Юньсяо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36288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Муяо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24227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Чжэн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49081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Го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2440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Ифань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06226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Дань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59420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Имин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061542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Чжао Цзюнь 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9964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Сяоян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29555"/>
                  </a:ext>
                </a:extLst>
              </a:tr>
              <a:tr h="31113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Янь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Кэхань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84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С/Ш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703514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BBFC3FE-B1D9-1450-CF1A-A39D00876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355"/>
            <a:ext cx="3010515" cy="275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FF10AED-4D63-8BB5-069B-30FC756C5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30296" y="2264593"/>
            <a:ext cx="2446388" cy="21212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B0A7B5-723F-49FF-83CE-6E7BA0A8DE0A}"/>
              </a:ext>
            </a:extLst>
          </p:cNvPr>
          <p:cNvSpPr txBox="1"/>
          <p:nvPr/>
        </p:nvSpPr>
        <p:spPr>
          <a:xfrm>
            <a:off x="4350775" y="1209192"/>
            <a:ext cx="7690093" cy="1737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Эй,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бара́н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пода́й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овса́! —</a:t>
            </a: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Про́сит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бе́лая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овца́.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BB7FFB3-5140-2373-C389-8DA45A62B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650" y="5032992"/>
            <a:ext cx="10515600" cy="1500187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Шла </a:t>
            </a:r>
            <a:r>
              <a:rPr lang="ru-RU" sz="4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Са́ша</a:t>
            </a:r>
            <a:r>
              <a:rPr lang="ru-RU" sz="4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шоссе́</a:t>
            </a:r>
            <a:br>
              <a:rPr lang="ru-RU" sz="4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соса́ла</a:t>
            </a:r>
            <a:r>
              <a:rPr lang="ru-RU" sz="4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су́шку</a:t>
            </a:r>
            <a:r>
              <a:rPr lang="ru-RU" sz="4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60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CEF8E4-EE27-844B-E2C3-8A75D9886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277" y="3311117"/>
            <a:ext cx="4793226" cy="3369687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94FB982-49F2-064E-EEE0-A41AAA2C2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07345" y="1005644"/>
            <a:ext cx="1746601" cy="1182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120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AD6B4C-686B-ACB8-C812-D51F7A103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1557EF-194D-8EFD-0D78-69DF27E8C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Ш/Щ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515597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D9D8F76E-33D1-A01E-1472-0FF572C8BFE4}"/>
              </a:ext>
            </a:extLst>
          </p:cNvPr>
          <p:cNvSpPr txBox="1">
            <a:spLocks/>
          </p:cNvSpPr>
          <p:nvPr/>
        </p:nvSpPr>
        <p:spPr>
          <a:xfrm>
            <a:off x="3968317" y="2290351"/>
            <a:ext cx="8034291" cy="42428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Куку́шка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кукушо́нку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купи́ла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Наде́л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кукушо́нок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в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капюшо́не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06F016-A32B-8CAA-D9AF-5304F7D27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92" y="1139579"/>
            <a:ext cx="3740435" cy="404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665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CBD30D0-9326-9CD4-BF11-A1953061C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3847" y="3247360"/>
            <a:ext cx="2009775" cy="12954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89D2C1-9F00-990F-00B3-0B68B18C54A7}"/>
              </a:ext>
            </a:extLst>
          </p:cNvPr>
          <p:cNvSpPr txBox="1"/>
          <p:nvPr/>
        </p:nvSpPr>
        <p:spPr>
          <a:xfrm>
            <a:off x="220726" y="3454769"/>
            <a:ext cx="58752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Тще́тно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тщи́тся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щу́ка</a:t>
            </a: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ущеми́ть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леща́.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C723C2B-042F-6819-7DEF-9D4EC0CE4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247" y="4239599"/>
            <a:ext cx="2190750" cy="12192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8A3F742-7B42-C326-8CD9-7957CF2348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4"/>
          <a:stretch/>
        </p:blipFill>
        <p:spPr>
          <a:xfrm flipH="1">
            <a:off x="0" y="221769"/>
            <a:ext cx="3500438" cy="166934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D282B-2E49-9118-81F1-63575F54B6E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3831"/>
          <a:stretch/>
        </p:blipFill>
        <p:spPr>
          <a:xfrm>
            <a:off x="4476749" y="4370615"/>
            <a:ext cx="2190749" cy="248738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995E118-0D96-624E-AF57-9B32BDC455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0554" y="306386"/>
            <a:ext cx="3419546" cy="279910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E9A7B09-69A6-9043-EA53-D4D96948B2B1}"/>
              </a:ext>
            </a:extLst>
          </p:cNvPr>
          <p:cNvSpPr txBox="1"/>
          <p:nvPr/>
        </p:nvSpPr>
        <p:spPr>
          <a:xfrm>
            <a:off x="3092859" y="1535833"/>
            <a:ext cx="58752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Навари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щу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щей, на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обе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зовёт 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леще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kumimoji="0" lang="ru-RU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й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4077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831850" y="1709739"/>
            <a:ext cx="10515600" cy="15001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8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3883580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91BA2-18AD-426F-9634-A965C431E0A4}"/>
              </a:ext>
            </a:extLst>
          </p:cNvPr>
          <p:cNvSpPr txBox="1"/>
          <p:nvPr/>
        </p:nvSpPr>
        <p:spPr>
          <a:xfrm>
            <a:off x="594804" y="3346817"/>
            <a:ext cx="100761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Три из четырёх ящиков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были съедены за неделю.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594804" y="2158653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 из 4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(ящик)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были съедены за неделю.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2EB9A3-23E5-4BF4-9E29-D56A0EA08C93}"/>
              </a:ext>
            </a:extLst>
          </p:cNvPr>
          <p:cNvSpPr txBox="1"/>
          <p:nvPr/>
        </p:nvSpPr>
        <p:spPr>
          <a:xfrm>
            <a:off x="594804" y="4850067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¾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ящиков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были съедены за неделю.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A1FEE1-833B-4DB7-85FF-D7DEEEC8EDEE}"/>
              </a:ext>
            </a:extLst>
          </p:cNvPr>
          <p:cNvSpPr txBox="1"/>
          <p:nvPr/>
        </p:nvSpPr>
        <p:spPr>
          <a:xfrm>
            <a:off x="594803" y="5532204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Три четвёртых ящиков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…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6D7701-E64D-464C-BE78-544B14937CA5}"/>
              </a:ext>
            </a:extLst>
          </p:cNvPr>
          <p:cNvSpPr txBox="1"/>
          <p:nvPr/>
        </p:nvSpPr>
        <p:spPr>
          <a:xfrm>
            <a:off x="594803" y="6116979"/>
            <a:ext cx="100761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Три четверти ящиков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яблок …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210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91BA2-18AD-426F-9634-A965C431E0A4}"/>
              </a:ext>
            </a:extLst>
          </p:cNvPr>
          <p:cNvSpPr txBox="1"/>
          <p:nvPr/>
        </p:nvSpPr>
        <p:spPr>
          <a:xfrm>
            <a:off x="204186" y="4950604"/>
            <a:ext cx="118516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То есть 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пять двадцатых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93EE8-68C1-4962-9EA8-8E23AE2988F3}"/>
              </a:ext>
            </a:extLst>
          </p:cNvPr>
          <p:cNvSpPr txBox="1"/>
          <p:nvPr/>
        </p:nvSpPr>
        <p:spPr>
          <a:xfrm>
            <a:off x="204186" y="123094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1/4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D5757-BD8A-407B-8E87-3ADF50A0AFA0}"/>
              </a:ext>
            </a:extLst>
          </p:cNvPr>
          <p:cNvSpPr txBox="1"/>
          <p:nvPr/>
        </p:nvSpPr>
        <p:spPr>
          <a:xfrm>
            <a:off x="204186" y="3004694"/>
            <a:ext cx="1167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 группе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20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(студент)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0786B0-620C-408D-B28E-FC2D3BE327C7}"/>
              </a:ext>
            </a:extLst>
          </p:cNvPr>
          <p:cNvSpPr txBox="1"/>
          <p:nvPr/>
        </p:nvSpPr>
        <p:spPr>
          <a:xfrm>
            <a:off x="204186" y="3524262"/>
            <a:ext cx="104756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 группе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двадцать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студентов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266684-3DA9-465E-9D25-4EAEB2ECEDD4}"/>
              </a:ext>
            </a:extLst>
          </p:cNvPr>
          <p:cNvSpPr txBox="1"/>
          <p:nvPr/>
        </p:nvSpPr>
        <p:spPr>
          <a:xfrm>
            <a:off x="204186" y="4001289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То есть 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5/20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8892C7-45DE-4D08-BACD-59A24699F1DA}"/>
              </a:ext>
            </a:extLst>
          </p:cNvPr>
          <p:cNvSpPr txBox="1"/>
          <p:nvPr/>
        </p:nvSpPr>
        <p:spPr>
          <a:xfrm>
            <a:off x="204186" y="1735514"/>
            <a:ext cx="1178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одну четвёртую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от 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A69C95-63E7-4882-913C-75D81E6B39C3}"/>
              </a:ext>
            </a:extLst>
          </p:cNvPr>
          <p:cNvSpPr txBox="1"/>
          <p:nvPr/>
        </p:nvSpPr>
        <p:spPr>
          <a:xfrm>
            <a:off x="204186" y="2528754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Количество пятерок за диктант составило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четверть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всех оценок.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DAB681-9FE6-4C6E-946F-83D779A76F33}"/>
              </a:ext>
            </a:extLst>
          </p:cNvPr>
          <p:cNvSpPr txBox="1"/>
          <p:nvPr/>
        </p:nvSpPr>
        <p:spPr>
          <a:xfrm>
            <a:off x="204186" y="5858518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 пятёрку написали только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5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(собир.)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ACE2D3-61EF-438A-8B5A-0B3BA7F90CF2}"/>
              </a:ext>
            </a:extLst>
          </p:cNvPr>
          <p:cNvSpPr txBox="1"/>
          <p:nvPr/>
        </p:nvSpPr>
        <p:spPr>
          <a:xfrm>
            <a:off x="204186" y="6330806"/>
            <a:ext cx="11783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На пятёрку написали только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пятеро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356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4F16FC-CB20-4D6A-8FA5-AAB16D6050B4}"/>
              </a:ext>
            </a:extLst>
          </p:cNvPr>
          <p:cNvSpPr txBox="1"/>
          <p:nvPr/>
        </p:nvSpPr>
        <p:spPr>
          <a:xfrm>
            <a:off x="514906" y="1584097"/>
            <a:ext cx="109284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1/5 = 2/10</a:t>
            </a:r>
            <a:r>
              <a:rPr kumimoji="0" lang="ru-RU" sz="10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= 0,2</a:t>
            </a:r>
            <a:endParaRPr kumimoji="0" lang="ru-RU" sz="10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F23E76-B7F4-4E19-A256-FA270D6A4F32}"/>
              </a:ext>
            </a:extLst>
          </p:cNvPr>
          <p:cNvSpPr txBox="1"/>
          <p:nvPr/>
        </p:nvSpPr>
        <p:spPr>
          <a:xfrm>
            <a:off x="630316" y="2993190"/>
            <a:ext cx="27609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одна пятая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4B417C-253A-4FD4-BC61-1F33BF61AB94}"/>
              </a:ext>
            </a:extLst>
          </p:cNvPr>
          <p:cNvSpPr txBox="1"/>
          <p:nvPr/>
        </p:nvSpPr>
        <p:spPr>
          <a:xfrm>
            <a:off x="4279038" y="2993190"/>
            <a:ext cx="32403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две десятых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C00CFC-54B5-499F-9144-4BBCA9BDEB4C}"/>
              </a:ext>
            </a:extLst>
          </p:cNvPr>
          <p:cNvSpPr txBox="1"/>
          <p:nvPr/>
        </p:nvSpPr>
        <p:spPr>
          <a:xfrm>
            <a:off x="8544758" y="2945128"/>
            <a:ext cx="32403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две десятых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2F0884-1CDF-4210-9B97-0D3E5E52CCFC}"/>
              </a:ext>
            </a:extLst>
          </p:cNvPr>
          <p:cNvSpPr txBox="1"/>
          <p:nvPr/>
        </p:nvSpPr>
        <p:spPr>
          <a:xfrm>
            <a:off x="8544758" y="4283956"/>
            <a:ext cx="324034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ноль целых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(и)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две десятых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991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3B3C168-64F9-44D7-B01B-283B3205EBAC}"/>
              </a:ext>
            </a:extLst>
          </p:cNvPr>
          <p:cNvSpPr txBox="1">
            <a:spLocks/>
          </p:cNvSpPr>
          <p:nvPr/>
        </p:nvSpPr>
        <p:spPr>
          <a:xfrm>
            <a:off x="2805788" y="388938"/>
            <a:ext cx="6580425" cy="88056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Числительные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FB2D7-8CB2-41C0-A37A-252568E952A6}"/>
              </a:ext>
            </a:extLst>
          </p:cNvPr>
          <p:cNvSpPr txBox="1"/>
          <p:nvPr/>
        </p:nvSpPr>
        <p:spPr>
          <a:xfrm>
            <a:off x="426128" y="958791"/>
            <a:ext cx="11505460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один дом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процентов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один процент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половина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с половиной дом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20,5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целых пять десятых дом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половина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с</a:t>
            </a:r>
          </a:p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половиной процент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20,5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процент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 </a:t>
            </a:r>
            <a:r>
              <a:rPr kumimoji="0" lang="ru-RU" sz="4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двадцать целых пять</a:t>
            </a:r>
          </a:p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десятых процент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домов</a:t>
            </a:r>
          </a:p>
        </p:txBody>
      </p:sp>
    </p:spTree>
    <p:extLst>
      <p:ext uri="{BB962C8B-B14F-4D97-AF65-F5344CB8AC3E}">
        <p14:creationId xmlns:p14="http://schemas.microsoft.com/office/powerpoint/2010/main" val="856481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DC8D93-B333-371E-1787-958CD73E8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985BAE-8D66-3C34-4354-36C13E560631}"/>
              </a:ext>
            </a:extLst>
          </p:cNvPr>
          <p:cNvSpPr txBox="1"/>
          <p:nvPr/>
        </p:nvSpPr>
        <p:spPr>
          <a:xfrm>
            <a:off x="6310489" y="5471067"/>
            <a:ext cx="56105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Ералаш №25 "Близнецы"</a:t>
            </a:r>
          </a:p>
          <a:p>
            <a:endParaRPr lang="ru-RU" dirty="0"/>
          </a:p>
          <a:p>
            <a:r>
              <a:rPr lang="ru-RU" dirty="0"/>
              <a:t>https://www.youtube.com/watch?v=xhcuc_5ej54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8CA032-4B2A-42F0-8F46-BAB220D36834}"/>
              </a:ext>
            </a:extLst>
          </p:cNvPr>
          <p:cNvSpPr txBox="1"/>
          <p:nvPr/>
        </p:nvSpPr>
        <p:spPr>
          <a:xfrm>
            <a:off x="530578" y="213027"/>
            <a:ext cx="968586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Собирательные числительные </a:t>
            </a:r>
            <a:r>
              <a:rPr lang="ru-RU" sz="2800" dirty="0"/>
              <a:t>— двое, трое, четверо….</a:t>
            </a:r>
          </a:p>
          <a:p>
            <a:endParaRPr lang="ru-RU" sz="2800" dirty="0"/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Двойня</a:t>
            </a:r>
            <a:r>
              <a:rPr lang="ru-RU" sz="2800" dirty="0"/>
              <a:t> — существительное  (два ребенка, рожденные одновременно), </a:t>
            </a:r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тройня</a:t>
            </a:r>
            <a:r>
              <a:rPr lang="ru-RU" sz="2800" dirty="0"/>
              <a:t> — три ребенка, рожденные одновременно.</a:t>
            </a:r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Двойняшки</a:t>
            </a:r>
            <a:r>
              <a:rPr lang="ru-RU" sz="2800" dirty="0"/>
              <a:t> — два ребенка, рожденные одновременно, братья или сестры.</a:t>
            </a:r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Тройняшки</a:t>
            </a:r>
            <a:r>
              <a:rPr lang="ru-RU" sz="2800" dirty="0"/>
              <a:t> — три ребенка, рожденные одновременно, братья или сестры.</a:t>
            </a:r>
          </a:p>
          <a:p>
            <a:r>
              <a:rPr lang="ru-R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Близнецы</a:t>
            </a:r>
            <a:r>
              <a:rPr lang="ru-RU" sz="2800" dirty="0"/>
              <a:t> — братья или сестры, двойняшки, тройняшки и т. д., очень похожие друг на друга.</a:t>
            </a:r>
          </a:p>
        </p:txBody>
      </p:sp>
    </p:spTree>
    <p:extLst>
      <p:ext uri="{BB962C8B-B14F-4D97-AF65-F5344CB8AC3E}">
        <p14:creationId xmlns:p14="http://schemas.microsoft.com/office/powerpoint/2010/main" val="1358018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EB3A68-F25F-0408-A9A9-6E2F827B6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9F7E0E-1974-D1C0-89B9-94981B5B5556}"/>
              </a:ext>
            </a:extLst>
          </p:cNvPr>
          <p:cNvSpPr txBox="1"/>
          <p:nvPr/>
        </p:nvSpPr>
        <p:spPr>
          <a:xfrm>
            <a:off x="778934" y="2054577"/>
            <a:ext cx="114130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Аудиторный тест </a:t>
            </a:r>
            <a:r>
              <a:rPr lang="ru-RU" sz="6000" b="1" dirty="0">
                <a:solidFill>
                  <a:srgbClr val="00B050"/>
                </a:solidFill>
              </a:rPr>
              <a:t>(числительные)</a:t>
            </a:r>
          </a:p>
          <a:p>
            <a:r>
              <a:rPr lang="en-US" sz="4800" b="1" dirty="0"/>
              <a:t>https://onlinetestpad.com/ston5hl5s25pm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3166447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14 октября 2024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8403F9-0C12-763B-5EA4-215CE1828F9C}"/>
              </a:ext>
            </a:extLst>
          </p:cNvPr>
          <p:cNvSpPr txBox="1"/>
          <p:nvPr/>
        </p:nvSpPr>
        <p:spPr>
          <a:xfrm>
            <a:off x="329938" y="1046375"/>
            <a:ext cx="11657275" cy="3455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ru-RU" sz="4800" dirty="0">
                <a:solidFill>
                  <a:schemeClr val="tx1"/>
                </a:solidFill>
              </a:rPr>
              <a:t>Выучить наизусть скороговорки "Кукушка...", "Наварила..." и "Тщетно...".</a:t>
            </a:r>
          </a:p>
          <a:p>
            <a:pPr algn="l">
              <a:lnSpc>
                <a:spcPct val="150000"/>
              </a:lnSpc>
              <a:spcBef>
                <a:spcPts val="1200"/>
              </a:spcBef>
            </a:pPr>
            <a:r>
              <a:rPr lang="ru-RU" sz="4800" dirty="0">
                <a:solidFill>
                  <a:schemeClr val="tx1"/>
                </a:solidFill>
              </a:rPr>
              <a:t>2. Рассказать о своей семье.</a:t>
            </a:r>
            <a:endParaRPr lang="ru-RU" sz="4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0503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6317</TotalTime>
  <Words>673</Words>
  <Application>Microsoft Office PowerPoint</Application>
  <PresentationFormat>Широкоэкранный</PresentationFormat>
  <Paragraphs>215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Arial Black</vt:lpstr>
      <vt:lpstr>Book Antiqua</vt:lpstr>
      <vt:lpstr>Calibri</vt:lpstr>
      <vt:lpstr>Calibri Light</vt:lpstr>
      <vt:lpstr>Open Sans</vt:lpstr>
      <vt:lpstr>Roboto</vt:lpstr>
      <vt:lpstr>Times New Roman</vt:lpstr>
      <vt:lpstr>Тема Office</vt:lpstr>
      <vt:lpstr>Группа 101СА </vt:lpstr>
      <vt:lpstr>Фонетика Русские скороговорки и стихотворения</vt:lpstr>
      <vt:lpstr>С/Ш</vt:lpstr>
      <vt:lpstr>Скороговорки</vt:lpstr>
      <vt:lpstr>Ш/Щ</vt:lpstr>
      <vt:lpstr>Скороговорки</vt:lpstr>
      <vt:lpstr>Скороговорки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84</cp:revision>
  <dcterms:created xsi:type="dcterms:W3CDTF">2024-09-01T20:30:35Z</dcterms:created>
  <dcterms:modified xsi:type="dcterms:W3CDTF">2024-10-10T13:02:28Z</dcterms:modified>
</cp:coreProperties>
</file>