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840" r:id="rId2"/>
    <p:sldId id="843" r:id="rId3"/>
    <p:sldId id="273" r:id="rId4"/>
    <p:sldId id="845" r:id="rId5"/>
    <p:sldId id="415" r:id="rId6"/>
    <p:sldId id="853" r:id="rId7"/>
    <p:sldId id="830" r:id="rId8"/>
    <p:sldId id="851" r:id="rId9"/>
    <p:sldId id="852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36" autoAdjust="0"/>
    <p:restoredTop sz="94660"/>
  </p:normalViewPr>
  <p:slideViewPr>
    <p:cSldViewPr snapToGrid="0">
      <p:cViewPr varScale="1">
        <p:scale>
          <a:sx n="55" d="100"/>
          <a:sy n="55" d="100"/>
        </p:scale>
        <p:origin x="48" y="32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092495-C580-4E3A-B760-DC2C4C452BD8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97303-AB48-41DA-85B3-B968A37AB8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237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C7D8EF-D432-42D2-9983-35849A0EBDA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744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63F9D0-40E6-F7ED-7519-0E8DAB88A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B867B3-1BE7-1215-6509-3341F821FC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3C5183-719D-4E38-6A46-BBD6C6B69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4987A3-8F37-2FFF-3868-0BBE26E2C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0D602-CBDC-78B6-07BE-EF6FE5B2B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480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FA8306-691A-F98A-D6E5-77C3DC146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DF124-DDAF-BC71-BF0E-CD1E32350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A475AB-2540-5715-A899-FAA65C5E6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7E33B7-FAC0-329B-CBEE-539B7786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26CEBC-1D81-B56F-2B2F-94815F8EB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677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94EFF-B0DB-83EB-09F7-6677ADA6F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D44860-4084-6C75-8980-CA4AD7123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4AC6A4-D0A4-A085-CA1D-51C01EC82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8ACA7A-D40F-FCD5-77DF-3ECB1D13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7ABB6-3C93-CF6B-2588-523743D65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694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8E1D0-D4DD-154C-30C5-2C81D75FD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60C8B3-E0DF-12C8-D333-A6F2133C9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9433ED1-D179-8854-7728-76AABAE08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0A4C1A-7022-CB10-C101-143BCF380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212138-F3B8-3F96-ABD7-98FAB18DF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6F0447-5700-69A9-9BEA-674835421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228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7A62D-847E-D00D-4D23-53EEE7283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8EA926-F7A5-ACA0-C392-F03DDCFE7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7D662E0-4065-AE99-402D-C7C0DEB03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A152B83-7408-56D8-66EE-503495467D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BE58B89-3943-3C32-FDF2-25944A81F3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D74BDD5-6030-E498-0297-4B672798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1FA5028-62F9-3D73-3118-9B88AF52C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DB7A1A3-E3E2-860B-058F-85EEA2DAA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765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CE0A8-F458-AB4E-A01C-CA7A86649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A37B9DA-92A4-D38C-DC79-671EAD2D8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F3C62FB-7D1F-347C-9EE2-C6E2F1109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A5819A8-92B6-B855-C65E-BECEA853E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83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6CEDEEB-758C-383B-57F3-B09B45F6F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535FA1D-637F-28EF-B875-F6ACFEFCC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0B4866-1045-ADED-C66F-66200517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883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17A78A-7A4E-3628-CCE6-637CE0D87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6CD356-5B7C-C13F-E04E-B7DCB0703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A4E35B-21F9-AED1-5D8F-DB1A10F48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FE0B3D-9F68-EC29-B33E-99169F323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65C8E6-5155-CB21-727E-F09F48959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7C3422-6EFC-4A7D-BF1C-9A0F2868E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477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600C9A-85EE-A94C-C5D7-CD9158158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C015FA8-0BD7-6C7B-02A1-65514429E0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904D628-75DD-3BF6-1240-35DDD089A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0B99D6B-357C-C9C4-E56C-C69CE6D5C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065DBB-E768-DBCD-A8DA-C92EB1283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1D461A-1305-7634-562F-51867889D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256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301AD-678D-874B-EECD-B8AF95127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5641EE-509C-F588-FF96-40AE0605F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DA7E51-8F65-A9A1-DC4B-7DCE80C7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7F73CD-2217-AC17-6F1E-349624892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B06891-1BBB-F82F-5C6A-8842029E6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849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7C8E2B4-BB53-F953-96FB-CD47E488CF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B5AD98-B86C-307B-5BD0-809510DC9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8323F6-C877-3636-242E-436737371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C0DB18-3BBD-8970-871E-116F25F89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54BCF8-B910-0DA8-EE73-41FE842A7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857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DF15A7-DFF1-B034-C17A-7B508EA2A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025AEE-EB0D-F45C-77CA-D4BECC96D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232F4F-537B-99E1-5B08-092617E164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EC77D-231D-421F-AAF3-BD2CB71CCCB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F246D4-A696-B696-CF45-B5363683D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F6E6A2-E940-F9EF-12B9-97571DDBA6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87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4744130" y="744993"/>
            <a:ext cx="2474046" cy="255454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28 ноября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2024 года,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13:30—15:00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15:15—16:45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2831" y="4851"/>
            <a:ext cx="4986338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101СА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DAF65ED5-1303-D50D-91AF-F4F5FCC2F0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8591801"/>
              </p:ext>
            </p:extLst>
          </p:nvPr>
        </p:nvGraphicFramePr>
        <p:xfrm>
          <a:off x="43205" y="765056"/>
          <a:ext cx="4890730" cy="5922712"/>
        </p:xfrm>
        <a:graphic>
          <a:graphicData uri="http://schemas.openxmlformats.org/drawingml/2006/table">
            <a:tbl>
              <a:tblPr firstRow="1" firstCol="1" bandRow="1"/>
              <a:tblGrid>
                <a:gridCol w="342732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492841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94310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217166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573057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395111">
                  <a:extLst>
                    <a:ext uri="{9D8B030D-6E8A-4147-A177-3AD203B41FA5}">
                      <a16:colId xmlns:a16="http://schemas.microsoft.com/office/drawing/2014/main" val="443299762"/>
                    </a:ext>
                  </a:extLst>
                </a:gridCol>
                <a:gridCol w="530577">
                  <a:extLst>
                    <a:ext uri="{9D8B030D-6E8A-4147-A177-3AD203B41FA5}">
                      <a16:colId xmlns:a16="http://schemas.microsoft.com/office/drawing/2014/main" val="3593685255"/>
                    </a:ext>
                  </a:extLst>
                </a:gridCol>
                <a:gridCol w="677334">
                  <a:extLst>
                    <a:ext uri="{9D8B030D-6E8A-4147-A177-3AD203B41FA5}">
                      <a16:colId xmlns:a16="http://schemas.microsoft.com/office/drawing/2014/main" val="2806519587"/>
                    </a:ext>
                  </a:extLst>
                </a:gridCol>
                <a:gridCol w="467602">
                  <a:extLst>
                    <a:ext uri="{9D8B030D-6E8A-4147-A177-3AD203B41FA5}">
                      <a16:colId xmlns:a16="http://schemas.microsoft.com/office/drawing/2014/main" val="1514298674"/>
                    </a:ext>
                  </a:extLst>
                </a:gridCol>
              </a:tblGrid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А (1)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ТемаД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ДЗБум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МдМ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Цзэжань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стр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Цзэкунь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Синцю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</a:t>
                      </a:r>
                      <a:endParaRPr lang="ru-RU" sz="1600" b="1" i="0" kern="1200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Дун </a:t>
                      </a:r>
                      <a:r>
                        <a:rPr lang="ru-RU" sz="1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Жань</a:t>
                      </a: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стаб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Инь </a:t>
                      </a:r>
                      <a:r>
                        <a:rPr lang="ru-RU" sz="14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Чжии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i="0" kern="1200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 err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</a:t>
                      </a:r>
                      <a:endParaRPr lang="ru-RU" sz="1600" b="1" i="0" kern="1200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Инин А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+9тс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800" b="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гд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u="sng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Тунгэ</a:t>
                      </a: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Минцзюнь</a:t>
                      </a: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+6тс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Ляо</a:t>
                      </a:r>
                      <a:r>
                        <a:rPr lang="ru-RU" sz="140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Вэньцин</a:t>
                      </a:r>
                      <a:r>
                        <a:rPr lang="ru-RU" sz="140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</a:t>
                      </a:r>
                      <a:endParaRPr lang="ru-RU" sz="1600" b="1" i="0" kern="1200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Пань </a:t>
                      </a:r>
                      <a:r>
                        <a:rPr lang="ru-RU" sz="14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Юйчэнь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Хуан Инин 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800" b="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Хэ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Хоулинь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800" b="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псА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3354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Цзоу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Хаоюй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</a:t>
                      </a:r>
                      <a:endParaRPr lang="ru-RU" sz="1600" b="1" i="0" kern="1200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Ботянь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u="sng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Чжоу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Сяньчжи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i="0" kern="1200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Чжунтэн</a:t>
                      </a: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Шанюй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800" b="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722788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22FD2D1-84C5-C6FB-40DC-D3A82DCFD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4353258"/>
              </p:ext>
            </p:extLst>
          </p:nvPr>
        </p:nvGraphicFramePr>
        <p:xfrm>
          <a:off x="7081025" y="765056"/>
          <a:ext cx="5265627" cy="5874804"/>
        </p:xfrm>
        <a:graphic>
          <a:graphicData uri="http://schemas.openxmlformats.org/drawingml/2006/table">
            <a:tbl>
              <a:tblPr firstRow="1" firstCol="1" bandRow="1"/>
              <a:tblGrid>
                <a:gridCol w="330428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860106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338666">
                  <a:extLst>
                    <a:ext uri="{9D8B030D-6E8A-4147-A177-3AD203B41FA5}">
                      <a16:colId xmlns:a16="http://schemas.microsoft.com/office/drawing/2014/main" val="1139242494"/>
                    </a:ext>
                  </a:extLst>
                </a:gridCol>
                <a:gridCol w="474134">
                  <a:extLst>
                    <a:ext uri="{9D8B030D-6E8A-4147-A177-3AD203B41FA5}">
                      <a16:colId xmlns:a16="http://schemas.microsoft.com/office/drawing/2014/main" val="4293903696"/>
                    </a:ext>
                  </a:extLst>
                </a:gridCol>
                <a:gridCol w="383822">
                  <a:extLst>
                    <a:ext uri="{9D8B030D-6E8A-4147-A177-3AD203B41FA5}">
                      <a16:colId xmlns:a16="http://schemas.microsoft.com/office/drawing/2014/main" val="1362893951"/>
                    </a:ext>
                  </a:extLst>
                </a:gridCol>
                <a:gridCol w="494459">
                  <a:extLst>
                    <a:ext uri="{9D8B030D-6E8A-4147-A177-3AD203B41FA5}">
                      <a16:colId xmlns:a16="http://schemas.microsoft.com/office/drawing/2014/main" val="1642358219"/>
                    </a:ext>
                  </a:extLst>
                </a:gridCol>
                <a:gridCol w="493339">
                  <a:extLst>
                    <a:ext uri="{9D8B030D-6E8A-4147-A177-3AD203B41FA5}">
                      <a16:colId xmlns:a16="http://schemas.microsoft.com/office/drawing/2014/main" val="2452781310"/>
                    </a:ext>
                  </a:extLst>
                </a:gridCol>
                <a:gridCol w="361244">
                  <a:extLst>
                    <a:ext uri="{9D8B030D-6E8A-4147-A177-3AD203B41FA5}">
                      <a16:colId xmlns:a16="http://schemas.microsoft.com/office/drawing/2014/main" val="2663071853"/>
                    </a:ext>
                  </a:extLst>
                </a:gridCol>
                <a:gridCol w="366869">
                  <a:extLst>
                    <a:ext uri="{9D8B030D-6E8A-4147-A177-3AD203B41FA5}">
                      <a16:colId xmlns:a16="http://schemas.microsoft.com/office/drawing/2014/main" val="565001920"/>
                    </a:ext>
                  </a:extLst>
                </a:gridCol>
              </a:tblGrid>
              <a:tr h="14818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Б (2)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ТемаД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Бум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МдМ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Кайюн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91456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Чжихао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Юйсян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Сибо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Цзявэнь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Тяньцзы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А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Ню Мэн 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Пэй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Юньсяо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Муяо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Чжэн 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Го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Ифань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М-К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Дань А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Имин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Цзюнь 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Сяоян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Янь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Кэхань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B2F02F3-9000-D5A7-B4DC-2F6E803667E1}"/>
              </a:ext>
            </a:extLst>
          </p:cNvPr>
          <p:cNvSpPr txBox="1"/>
          <p:nvPr/>
        </p:nvSpPr>
        <p:spPr>
          <a:xfrm>
            <a:off x="4573641" y="3441680"/>
            <a:ext cx="28150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забывайте записать своё 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имя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русскими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буквами!</a:t>
            </a:r>
          </a:p>
        </p:txBody>
      </p:sp>
    </p:spTree>
    <p:extLst>
      <p:ext uri="{BB962C8B-B14F-4D97-AF65-F5344CB8AC3E}">
        <p14:creationId xmlns:p14="http://schemas.microsoft.com/office/powerpoint/2010/main" val="2246563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8CEA9F-F7ED-1887-B784-CC7B3F861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118C125F-70F9-28FC-ACF6-6954DB47839B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25 ноября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A85CC8-EC54-9323-347A-B203E594E1BC}"/>
              </a:ext>
            </a:extLst>
          </p:cNvPr>
          <p:cNvSpPr txBox="1"/>
          <p:nvPr/>
        </p:nvSpPr>
        <p:spPr>
          <a:xfrm>
            <a:off x="121024" y="1060641"/>
            <a:ext cx="11866189" cy="55547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Выучить скороговорку «На дворе…».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 файлу «6 текстов (формат PDF)» (по теме "Семья" на странице Темы и тексты) — текст 5 («Кризис семьи»)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1) прочитать тексты и разделы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;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     2)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ответить на вопросы по тексту;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3) по пунктам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 высказать свое мнение.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Скорректировать тему для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Доклада-презентации на тему "Семья в современном мире".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Доклады не должны совпадать, поэтому те, кто выбрал одинаковые темы должны либо изменить, либо сузить эту тему, либо объединиться (по 2 чел.). В последнем случае объем доклада должен быть больше (не 7-10 минут, а 15), а каждый студент должен готовить и рассказывать отдельную часть (подтему) общего доклада, так как оцениваться будут две составляющие: произнесенный текст (фонетика, ошибки и проч.) и текст на экране (оформление списков, заголовком, использование знаков препинания, заглавных букв и проч.). Помните, что текст на экране и произносимый текст не должны совпадать.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0432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скороговорки и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444642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937186-A1DB-D613-1109-2527AFD55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BD690D-970A-10B7-42DF-EBBF0B1AA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783771"/>
            <a:ext cx="10515600" cy="5359854"/>
          </a:xfrm>
        </p:spPr>
        <p:txBody>
          <a:bodyPr anchor="ctr">
            <a:norm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ru-RU" sz="37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Р/Л</a:t>
            </a:r>
            <a:endParaRPr lang="ru-RU" sz="27000" dirty="0"/>
          </a:p>
        </p:txBody>
      </p:sp>
    </p:spTree>
    <p:extLst>
      <p:ext uri="{BB962C8B-B14F-4D97-AF65-F5344CB8AC3E}">
        <p14:creationId xmlns:p14="http://schemas.microsoft.com/office/powerpoint/2010/main" val="3862800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A98CC1-2DD4-4F96-A053-4F1D150CAC6E}"/>
              </a:ext>
            </a:extLst>
          </p:cNvPr>
          <p:cNvSpPr txBox="1"/>
          <p:nvPr/>
        </p:nvSpPr>
        <p:spPr>
          <a:xfrm>
            <a:off x="5187518" y="5181206"/>
            <a:ext cx="7128769" cy="1463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а́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а́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а́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лл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а́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Ка́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а́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не́т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55CF96-550B-4461-8B18-70DF715DB16E}"/>
              </a:ext>
            </a:extLst>
          </p:cNvPr>
          <p:cNvSpPr txBox="1"/>
          <p:nvPr/>
        </p:nvSpPr>
        <p:spPr>
          <a:xfrm>
            <a:off x="111798" y="2053994"/>
            <a:ext cx="5621784" cy="2879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Е́ха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е́ка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че́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ез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е́ку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ви́дит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е́ка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в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е́ке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ак,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су́ну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е́ка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у́ку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е́ку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 за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у́ку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е́ку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цап!</a:t>
            </a: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9CFAA1-306E-13D2-2BA4-643D1FF02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8063" y="1176678"/>
            <a:ext cx="1982941" cy="258348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9F1A5E7-28F6-3930-AC16-DE248550DD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568"/>
          <a:stretch/>
        </p:blipFill>
        <p:spPr>
          <a:xfrm>
            <a:off x="436683" y="4933052"/>
            <a:ext cx="2687315" cy="1924948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0CB968D5-20E2-F3B3-85A4-632F5BD0DB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378"/>
            <a:ext cx="1675386" cy="2197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7AC149A-90D6-8476-4B6C-FB24DF3E0C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9616" y="2289041"/>
            <a:ext cx="3190395" cy="2942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688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96AE62-D6EE-7912-4440-C35AF5B6C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872047-891E-5F93-3F60-47CFFA5CD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6DEA81-6C72-30CD-112D-237168DFDAB6}"/>
              </a:ext>
            </a:extLst>
          </p:cNvPr>
          <p:cNvSpPr txBox="1"/>
          <p:nvPr/>
        </p:nvSpPr>
        <p:spPr>
          <a:xfrm>
            <a:off x="5187518" y="5181206"/>
            <a:ext cx="7128769" cy="1463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Карл у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Кла́ры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укра́л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кора́ллы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Кла́ра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Ка́рла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укра́ла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кларне́т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60000"/>
                  <a:lumOff val="4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E549965-3ABE-9F8B-891E-70FB53C480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8063" y="1176678"/>
            <a:ext cx="1982941" cy="258348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0DAAE3A-3AEA-4A96-BC93-609146035D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568"/>
          <a:stretch/>
        </p:blipFill>
        <p:spPr>
          <a:xfrm>
            <a:off x="436683" y="4933052"/>
            <a:ext cx="2687315" cy="1924948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D2BC2E17-3814-EA0D-8E5E-572C4D53F3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378"/>
            <a:ext cx="1675386" cy="2197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6F63E9F-2700-75E9-A63F-984A5409F1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9616" y="2289041"/>
            <a:ext cx="3190395" cy="294225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DE31870-2D5D-4793-1CC6-DFE2FAA72B77}"/>
              </a:ext>
            </a:extLst>
          </p:cNvPr>
          <p:cNvSpPr txBox="1"/>
          <p:nvPr/>
        </p:nvSpPr>
        <p:spPr>
          <a:xfrm>
            <a:off x="111798" y="2053994"/>
            <a:ext cx="5621784" cy="2879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Е́хал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Гре́ка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че́рез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ре́ку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ви́дит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Гре́ка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в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ре́ке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рак,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су́нул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Гре́ка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ру́ку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ре́ку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рак за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ру́ку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Гре́ку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цап!</a:t>
            </a: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60000"/>
                  <a:lumOff val="4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278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31DF1A-AE1C-67EE-A5FE-2961C882C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7CA66900-9E48-CDE8-568E-85B4AD27FE66}"/>
              </a:ext>
            </a:extLst>
          </p:cNvPr>
          <p:cNvSpPr txBox="1">
            <a:spLocks/>
          </p:cNvSpPr>
          <p:nvPr/>
        </p:nvSpPr>
        <p:spPr>
          <a:xfrm>
            <a:off x="464458" y="932543"/>
            <a:ext cx="11057164" cy="49929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Семья.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Отцы и дети.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Взаимоотношения поколений</a:t>
            </a:r>
          </a:p>
        </p:txBody>
      </p:sp>
    </p:spTree>
    <p:extLst>
      <p:ext uri="{BB962C8B-B14F-4D97-AF65-F5344CB8AC3E}">
        <p14:creationId xmlns:p14="http://schemas.microsoft.com/office/powerpoint/2010/main" val="2923654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674CCA-0576-24C9-F521-EC195C733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575B4E9-BA47-49B8-DE1D-7C49C786BF4A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28 ноября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D5DEC5-9431-8C3A-453D-B1D3B5258EA1}"/>
              </a:ext>
            </a:extLst>
          </p:cNvPr>
          <p:cNvSpPr txBox="1"/>
          <p:nvPr/>
        </p:nvSpPr>
        <p:spPr>
          <a:xfrm>
            <a:off x="260350" y="1060641"/>
            <a:ext cx="11726863" cy="53257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Выучить скороговорки «Ехал Грека…»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/>
              </a:rPr>
              <a:t> и «Карл у Клары…»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</a:t>
            </a:r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фильму «Бумеранг».</a:t>
            </a:r>
            <a:b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Подгруппа А(1): ответить на вопросы, заданные на уроке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чем фильм? Какую проблему поднимает автор фильма? Почему фильм называется «Бумеранг»? Как вы понимаете последнюю фразу: «И помните, мы, каждый, здесь и сейчас, запускаем свой БУМЕРАНГ»?</a:t>
            </a:r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</a:p>
          <a:p>
            <a:pPr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Подгруппа Б(2): оценка фильма с точки зрения представления основной идеи (приёмы, представление героев и проч. — то есть о том, КАК автор фильма доносит до зрителя идею фильма).</a:t>
            </a:r>
          </a:p>
          <a:p>
            <a:pPr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«Мама для мамонтёнка». Посмотреть мультфильм, сформулировать основную идею (с точки зрения взрослого человека, психолога). Описать главных героев и события, переложив всё на реальную жизнь.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570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2D9E68-4222-462D-9CA1-693F39204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E3E43016-9C38-0EEB-40B7-D49C35FF277A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 декабря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1E8A38-61F6-BDC1-592D-9E6469A52724}"/>
              </a:ext>
            </a:extLst>
          </p:cNvPr>
          <p:cNvSpPr txBox="1"/>
          <p:nvPr/>
        </p:nvSpPr>
        <p:spPr>
          <a:xfrm>
            <a:off x="260350" y="1060641"/>
            <a:ext cx="11726863" cy="53257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Доклад-презентация по теме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"Семья в современном мире".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</a:t>
            </a:r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фильму «Бумеранг».</a:t>
            </a:r>
            <a:b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Подгруппа А(1): ответить на вопросы, заданные на уроке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чем фильм? Какую проблему поднимает автор фильма? Почему фильм называется «Бумеранг»? Как вы понимаете последнюю фразу: «И помните, мы, каждый, здесь и сейчас, запускаем свой БУМЕРАНГ»?</a:t>
            </a:r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</a:p>
          <a:p>
            <a:pPr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Подгруппа Б(2): оценка фильма с точки зрения представления основной идеи (приёмы, представление героев и проч. — то есть о том, КАК автор фильма доносит до зрителя идею фильма).</a:t>
            </a:r>
          </a:p>
          <a:p>
            <a:pPr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«Мама для мамонтёнка». Посмотреть мультфильм, сформулировать основную идею (с точки зрения взрослого человека, психолога). Описать главных героев и события, переложив всё на реальную жизнь.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37803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791</TotalTime>
  <Words>965</Words>
  <Application>Microsoft Office PowerPoint</Application>
  <PresentationFormat>Широкоэкранный</PresentationFormat>
  <Paragraphs>274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Группа 101СА </vt:lpstr>
      <vt:lpstr>Презентация PowerPoint</vt:lpstr>
      <vt:lpstr>Фонетика Русские скороговорки и стихотворения</vt:lpstr>
      <vt:lpstr>Р/Л</vt:lpstr>
      <vt:lpstr>Скороговорки</vt:lpstr>
      <vt:lpstr>Скороговорки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13</cp:revision>
  <dcterms:created xsi:type="dcterms:W3CDTF">2024-11-21T14:06:17Z</dcterms:created>
  <dcterms:modified xsi:type="dcterms:W3CDTF">2024-11-28T17:08:47Z</dcterms:modified>
</cp:coreProperties>
</file>