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73" r:id="rId4"/>
    <p:sldId id="658" r:id="rId5"/>
    <p:sldId id="526" r:id="rId6"/>
    <p:sldId id="669" r:id="rId7"/>
    <p:sldId id="556" r:id="rId8"/>
    <p:sldId id="441" r:id="rId9"/>
    <p:sldId id="543" r:id="rId10"/>
    <p:sldId id="416" r:id="rId11"/>
    <p:sldId id="533" r:id="rId12"/>
    <p:sldId id="418" r:id="rId13"/>
    <p:sldId id="670" r:id="rId14"/>
    <p:sldId id="67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C0E4"/>
    <a:srgbClr val="C3A8BF"/>
    <a:srgbClr val="B1F57C"/>
    <a:srgbClr val="D3F9AE"/>
    <a:srgbClr val="B5F77B"/>
    <a:srgbClr val="FFFFFF"/>
    <a:srgbClr val="B3A6E5"/>
    <a:srgbClr val="F3F6FB"/>
    <a:srgbClr val="E5CBB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8" autoAdjust="0"/>
    <p:restoredTop sz="94660"/>
  </p:normalViewPr>
  <p:slideViewPr>
    <p:cSldViewPr snapToGrid="0">
      <p:cViewPr varScale="1">
        <p:scale>
          <a:sx n="61" d="100"/>
          <a:sy n="61" d="100"/>
        </p:scale>
        <p:origin x="34" y="19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12095-B66C-4D65-955C-A4C5B1553B8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D8EF-D432-42D2-9983-35849A0EB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3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7D8EF-D432-42D2-9983-35849A0EBDA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25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99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05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383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46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710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453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835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533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755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67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08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903478"/>
              </p:ext>
            </p:extLst>
          </p:nvPr>
        </p:nvGraphicFramePr>
        <p:xfrm>
          <a:off x="147013" y="776578"/>
          <a:ext cx="4541475" cy="6036078"/>
        </p:xfrm>
        <a:graphic>
          <a:graphicData uri="http://schemas.openxmlformats.org/drawingml/2006/table">
            <a:tbl>
              <a:tblPr firstRow="1" firstCol="1" bandRow="1"/>
              <a:tblGrid>
                <a:gridCol w="48736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9953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5095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1231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19130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текст/Доклад(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през.кажд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2/98.80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3/90.99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4/90.99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4/75.80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4/70.66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4/80.90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800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0/95.78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1/90.98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4/95.80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4/70.70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4/98.99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0/70.66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52680" y="744993"/>
            <a:ext cx="2686639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28 октября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10:45—14:00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14:15—17:30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795728"/>
              </p:ext>
            </p:extLst>
          </p:nvPr>
        </p:nvGraphicFramePr>
        <p:xfrm>
          <a:off x="7439319" y="818116"/>
          <a:ext cx="4910845" cy="6027204"/>
        </p:xfrm>
        <a:graphic>
          <a:graphicData uri="http://schemas.openxmlformats.org/drawingml/2006/table">
            <a:tbl>
              <a:tblPr firstRow="1" firstCol="1" bandRow="1"/>
              <a:tblGrid>
                <a:gridCol w="530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2962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9754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23699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1529218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</a:tblGrid>
              <a:tr h="28982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текст/Доклад (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през.кажд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2/95.80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0/100.98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АА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4/80.90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/70.68</a:t>
                      </a: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4/95.98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4/70.68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ЦзюньАА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4/100.95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4/95.95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688488" y="3429000"/>
            <a:ext cx="2815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Не забывайте записать свое </a:t>
            </a:r>
            <a:r>
              <a:rPr lang="ru-RU" sz="3600" b="1" dirty="0"/>
              <a:t>имя</a:t>
            </a:r>
            <a:r>
              <a:rPr lang="ru-RU" sz="3600" dirty="0"/>
              <a:t>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36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8CBD2-83BC-4919-3126-C53DE2D2C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811DC-BE95-4F08-CCF3-90289619A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40659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15C70A-A01D-CF00-8036-3A27A6AAEFBC}"/>
              </a:ext>
            </a:extLst>
          </p:cNvPr>
          <p:cNvSpPr txBox="1"/>
          <p:nvPr/>
        </p:nvSpPr>
        <p:spPr>
          <a:xfrm>
            <a:off x="277091" y="1203427"/>
            <a:ext cx="11340482" cy="5324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щенка́ щека́ к щеке́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Щи́плют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щётку в уголке́.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Щено́чкам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щёточками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чи́стили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щёчки.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AD7633-8408-ECA5-4974-64995C6A8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207" y="1065841"/>
            <a:ext cx="4268066" cy="22215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FF60F5-36BF-38C6-EEF8-4AE2848BC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162" y="3691852"/>
            <a:ext cx="3371850" cy="22464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93AB55-1A4C-A6D9-94A1-DF72FDCF5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896" y="3434409"/>
            <a:ext cx="1187811" cy="11878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173D41F-97D2-874F-C210-99BC78F89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214" y="3430207"/>
            <a:ext cx="2410691" cy="135601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63B82A-84CF-AE6D-224B-18C6C73407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3746" y="4170109"/>
            <a:ext cx="2567398" cy="17118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0C4F1DA-E40E-E6B4-D0E8-CCE99223C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091" y="2864733"/>
            <a:ext cx="3909584" cy="171182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F78ED8B-5152-2CC8-BB02-8F5DD841AA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6875" y="5044109"/>
            <a:ext cx="2161309" cy="14837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7C1DDE2-CC01-DB40-882B-B90CF64344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4488" y="4988315"/>
            <a:ext cx="977395" cy="89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6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66DA5-6006-231F-B6F6-DB1A77AEF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E475E-50AF-E91F-BFD7-89A1E8658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2D245-53BC-ADC4-53C8-B7A44334D572}"/>
              </a:ext>
            </a:extLst>
          </p:cNvPr>
          <p:cNvSpPr txBox="1"/>
          <p:nvPr/>
        </p:nvSpPr>
        <p:spPr>
          <a:xfrm>
            <a:off x="277091" y="1203427"/>
            <a:ext cx="11340482" cy="5324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щенка́ щека́ к щеке́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Щи́плют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щётку в уголке́.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Щено́чкам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щёточками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чи́стили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щёчки.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366FD2-8DD7-54BB-C59A-A125727D8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207" y="1065841"/>
            <a:ext cx="4268066" cy="22215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0BE7A7A-769B-A59D-46C7-4490F3A23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162" y="3691852"/>
            <a:ext cx="3371850" cy="22464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2CC32D-6BDE-AFAA-6136-88C39CE90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896" y="3434409"/>
            <a:ext cx="1187811" cy="11878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48B768A-61A3-94B8-84EE-35F523C6C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214" y="3430207"/>
            <a:ext cx="2410691" cy="135601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9FECCA6-2E46-96CE-0AA0-14410BD73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3746" y="4170109"/>
            <a:ext cx="2567398" cy="17118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FF4215-6455-534C-232F-A510ADB38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091" y="2864733"/>
            <a:ext cx="3909584" cy="171182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79778C3-31A5-5711-0957-A8B7D4FDE1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6875" y="5044109"/>
            <a:ext cx="2161309" cy="14837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5EB1617-B7B0-BF3F-94C3-17B41C04A5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4488" y="4988315"/>
            <a:ext cx="977395" cy="89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56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9C275-4ADC-724C-6C73-FEB4D83BED06}"/>
              </a:ext>
            </a:extLst>
          </p:cNvPr>
          <p:cNvSpPr txBox="1"/>
          <p:nvPr/>
        </p:nvSpPr>
        <p:spPr>
          <a:xfrm>
            <a:off x="319315" y="1424281"/>
            <a:ext cx="11466286" cy="469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щёткой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зу́бы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башмаки́,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свои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брю́ки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щётки все нужны́.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42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Во́лки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pы́щут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DE0752-9079-DD34-7FA9-FABE6F944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91" y="4632822"/>
            <a:ext cx="1988457" cy="22251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A43F57-3E6D-33E0-0EC6-8512DDDD9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61" y="1433358"/>
            <a:ext cx="4120910" cy="33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83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Отцы и дети.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2B27B-CC7C-D775-BBA0-8005DFF0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64E845-2685-4936-AAC0-BC24F6EAE89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35FE27-886F-F07F-1E9C-A900F4D43CE7}"/>
              </a:ext>
            </a:extLst>
          </p:cNvPr>
          <p:cNvSpPr txBox="1"/>
          <p:nvPr/>
        </p:nvSpPr>
        <p:spPr>
          <a:xfrm>
            <a:off x="260350" y="868730"/>
            <a:ext cx="1193165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ru-RU" sz="4000" dirty="0">
                <a:solidFill>
                  <a:srgbClr val="ABC0E4"/>
                </a:solidFill>
              </a:rPr>
              <a:t>Выучить наизусть скороговорки</a:t>
            </a:r>
            <a:br>
              <a:rPr lang="ru-RU" sz="4000" dirty="0">
                <a:solidFill>
                  <a:srgbClr val="ABC0E4"/>
                </a:solidFill>
              </a:rPr>
            </a:br>
            <a:r>
              <a:rPr lang="ru-RU" sz="4000" dirty="0">
                <a:solidFill>
                  <a:srgbClr val="ABC0E4"/>
                </a:solidFill>
              </a:rPr>
              <a:t>«Два щенка...» и «Щеночкам …».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ru-RU" sz="4000" dirty="0">
                <a:solidFill>
                  <a:schemeClr val="tx1"/>
                </a:solidFill>
              </a:rPr>
              <a:t>Прочитать текст «</a:t>
            </a:r>
            <a:r>
              <a:rPr lang="ru-RU" sz="4000" b="1" dirty="0"/>
              <a:t>Отрочество</a:t>
            </a:r>
            <a:r>
              <a:rPr lang="ru-RU" sz="4000" dirty="0">
                <a:solidFill>
                  <a:schemeClr val="tx1"/>
                </a:solidFill>
              </a:rPr>
              <a:t>» </a:t>
            </a:r>
            <a:r>
              <a:rPr lang="ru-RU" sz="2800" dirty="0"/>
              <a:t>(тема «</a:t>
            </a:r>
            <a:r>
              <a:rPr lang="ru-RU" sz="2800" i="1" dirty="0"/>
              <a:t>Семья</a:t>
            </a:r>
            <a:r>
              <a:rPr lang="ru-RU" sz="2800" dirty="0"/>
              <a:t>» на странице «</a:t>
            </a:r>
            <a:r>
              <a:rPr lang="ru-RU" sz="2800" i="1" dirty="0"/>
              <a:t>Темы и тексты</a:t>
            </a:r>
            <a:r>
              <a:rPr lang="ru-RU" sz="2800" dirty="0"/>
              <a:t>» — четвёртый текст из группы «</a:t>
            </a:r>
            <a:r>
              <a:rPr lang="ru-RU" sz="2800" i="1" dirty="0"/>
              <a:t>4 текста (формат PDF)</a:t>
            </a:r>
            <a:r>
              <a:rPr lang="ru-RU" sz="2800" dirty="0"/>
              <a:t> »). </a:t>
            </a:r>
            <a:r>
              <a:rPr lang="ru-RU" sz="4000" dirty="0">
                <a:solidFill>
                  <a:schemeClr val="tx1"/>
                </a:solidFill>
              </a:rPr>
              <a:t>Ответить на вопросы по тексту.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ru-RU" sz="4000" dirty="0">
                <a:solidFill>
                  <a:srgbClr val="ABC0E4"/>
                </a:solidFill>
              </a:rPr>
              <a:t>Подготовить короткий доклад «Воспитание детей в Китае. Традиции и современность». Разбивайтесь на пары (по два человека).</a:t>
            </a:r>
            <a:endParaRPr lang="ru-RU" sz="4000" i="1" dirty="0">
              <a:solidFill>
                <a:srgbClr val="ABC0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26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85A5C2-5EBB-4CDC-810E-80287170D8BC}"/>
              </a:ext>
            </a:extLst>
          </p:cNvPr>
          <p:cNvSpPr txBox="1"/>
          <p:nvPr/>
        </p:nvSpPr>
        <p:spPr>
          <a:xfrm>
            <a:off x="2279789" y="3918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323037" y="958648"/>
            <a:ext cx="113545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Самое важное в отрочестве — отношения с людьми. Они отодвигают на второй план и учёбу, и увлечения. Но вот парадокс: именно свойственная данному возрасту крайняя поглощённость собой мешает взаимопониманию с окружающими. Часто становятся очень напряжёнными отношения в семье. Подросток решает задачу по отстранению от родителей, преодолению в своём сознании их незыблемого авторитета. Он вдруг видит вместо самого сильного, мудрого и справедливого на свете отца какого-то почти незнакомого человека — раздражённого, немолодого и, похоже, не очень умного. Вместо лучшей в мире, самой красивой и доброй мамы — уставшую женщину, полную дурацких предрассудков. Поразительно, насколько он и родители разные люди как отличаются их вкусы, мнения, ценности! Естественно, свои предпочтения подросток считает единственно верными, а родительские устаревшими и скучными. Даже если это не говорится вслух, то сквозит в голосе и взгляде, на что взрослые порой обижаются, как дети. Ведь они в это время и сами нередко остро чувствуют приближение старости. В результате обычный спор из-за музыкальных вкусов может разгореться в жесточайший конфликт.</a:t>
            </a:r>
          </a:p>
        </p:txBody>
      </p:sp>
    </p:spTree>
    <p:extLst>
      <p:ext uri="{BB962C8B-B14F-4D97-AF65-F5344CB8AC3E}">
        <p14:creationId xmlns:p14="http://schemas.microsoft.com/office/powerpoint/2010/main" val="2596877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85A5C2-5EBB-4CDC-810E-80287170D8BC}"/>
              </a:ext>
            </a:extLst>
          </p:cNvPr>
          <p:cNvSpPr txBox="1"/>
          <p:nvPr/>
        </p:nvSpPr>
        <p:spPr>
          <a:xfrm>
            <a:off x="2279789" y="3918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323037" y="958648"/>
            <a:ext cx="1162795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Подросток и его родители живут словно в разных системах координат: он стремительно меняется — они стараются сохранить стабильность; они хотят, чтобы он сначала поумнел и стал ответственным, а потом проявлял самостоятельность, — у него получается наоборот. Напуганные происходящими в любимом ребёнке изменениями, родители срочно берутся за воспитание, чем окончательно портят отношения. Сын или дочь приходит к выводу, что «с ними не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чем разговаривать». И вместе с тем страдает от одиночества, хочет возобновить контакт — и не знает как. А в итоге отдаляется от семьи, подчёркивает своё равнодушие. Исследования психологов показывают, что причиной тяжёлых переживаний и попыток самоубийства 12—15-летних в подавляющем большинстве случаев становятся отношения с родителями. Хотя сами родители обычно бывают уверены, что «ему всё равно», «ей на нас наплевать».</a:t>
            </a:r>
          </a:p>
        </p:txBody>
      </p:sp>
    </p:spTree>
    <p:extLst>
      <p:ext uri="{BB962C8B-B14F-4D97-AF65-F5344CB8AC3E}">
        <p14:creationId xmlns:p14="http://schemas.microsoft.com/office/powerpoint/2010/main" val="2721007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124287" y="1602279"/>
            <a:ext cx="1194342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Что является самым важным в отрочестве?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Каковы отношения подростка в семье?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 чему стремится подросток?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меняется отношение подростка к родителям?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Какими он их видит?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Почему подростки и родители часто не понимают друг друга?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59DF2-9238-4DFA-A436-D1C8E1E84206}"/>
              </a:ext>
            </a:extLst>
          </p:cNvPr>
          <p:cNvSpPr txBox="1"/>
          <p:nvPr/>
        </p:nvSpPr>
        <p:spPr>
          <a:xfrm>
            <a:off x="2279789" y="3919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</p:spTree>
    <p:extLst>
      <p:ext uri="{BB962C8B-B14F-4D97-AF65-F5344CB8AC3E}">
        <p14:creationId xmlns:p14="http://schemas.microsoft.com/office/powerpoint/2010/main" val="428820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9FF2F7-BA79-14C9-E757-86572234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2AF6C76-4288-AE9A-0360-84EEB84EA0F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C0CD55-9C25-B662-0695-8E326992654D}"/>
              </a:ext>
            </a:extLst>
          </p:cNvPr>
          <p:cNvSpPr txBox="1"/>
          <p:nvPr/>
        </p:nvSpPr>
        <p:spPr>
          <a:xfrm>
            <a:off x="260350" y="868730"/>
            <a:ext cx="1193165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ru-RU" sz="4000" dirty="0">
                <a:solidFill>
                  <a:srgbClr val="ABC0E4"/>
                </a:solidFill>
              </a:rPr>
              <a:t>Выучить наизусть скороговорки</a:t>
            </a:r>
            <a:br>
              <a:rPr lang="ru-RU" sz="4000" dirty="0">
                <a:solidFill>
                  <a:srgbClr val="ABC0E4"/>
                </a:solidFill>
              </a:rPr>
            </a:br>
            <a:r>
              <a:rPr lang="ru-RU" sz="4000" dirty="0">
                <a:solidFill>
                  <a:srgbClr val="ABC0E4"/>
                </a:solidFill>
              </a:rPr>
              <a:t>«Два щенка...» и «Щеночкам …».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ru-RU" sz="4000" dirty="0">
                <a:solidFill>
                  <a:srgbClr val="ABC0E4"/>
                </a:solidFill>
              </a:rPr>
              <a:t>Прочитать текст «</a:t>
            </a:r>
            <a:r>
              <a:rPr lang="ru-RU" sz="4000" b="1" dirty="0">
                <a:solidFill>
                  <a:srgbClr val="ABC0E4"/>
                </a:solidFill>
              </a:rPr>
              <a:t>Отрочество</a:t>
            </a:r>
            <a:r>
              <a:rPr lang="ru-RU" sz="4000" dirty="0">
                <a:solidFill>
                  <a:srgbClr val="ABC0E4"/>
                </a:solidFill>
              </a:rPr>
              <a:t>» </a:t>
            </a:r>
            <a:r>
              <a:rPr lang="ru-RU" sz="2800" dirty="0">
                <a:solidFill>
                  <a:srgbClr val="ABC0E4"/>
                </a:solidFill>
              </a:rPr>
              <a:t>(тема «</a:t>
            </a:r>
            <a:r>
              <a:rPr lang="ru-RU" sz="2800" i="1" dirty="0">
                <a:solidFill>
                  <a:srgbClr val="ABC0E4"/>
                </a:solidFill>
              </a:rPr>
              <a:t>Семья</a:t>
            </a:r>
            <a:r>
              <a:rPr lang="ru-RU" sz="2800" dirty="0">
                <a:solidFill>
                  <a:srgbClr val="ABC0E4"/>
                </a:solidFill>
              </a:rPr>
              <a:t>» на странице «</a:t>
            </a:r>
            <a:r>
              <a:rPr lang="ru-RU" sz="2800" i="1" dirty="0">
                <a:solidFill>
                  <a:srgbClr val="ABC0E4"/>
                </a:solidFill>
              </a:rPr>
              <a:t>Темы и тексты</a:t>
            </a:r>
            <a:r>
              <a:rPr lang="ru-RU" sz="2800" dirty="0">
                <a:solidFill>
                  <a:srgbClr val="ABC0E4"/>
                </a:solidFill>
              </a:rPr>
              <a:t>» — четвёртый текст из группы «</a:t>
            </a:r>
            <a:r>
              <a:rPr lang="ru-RU" sz="2800" i="1" dirty="0">
                <a:solidFill>
                  <a:srgbClr val="ABC0E4"/>
                </a:solidFill>
              </a:rPr>
              <a:t>4 текста (формат PDF)</a:t>
            </a:r>
            <a:r>
              <a:rPr lang="ru-RU" sz="2800" dirty="0">
                <a:solidFill>
                  <a:srgbClr val="ABC0E4"/>
                </a:solidFill>
              </a:rPr>
              <a:t> »). </a:t>
            </a:r>
            <a:r>
              <a:rPr lang="ru-RU" sz="4000" dirty="0">
                <a:solidFill>
                  <a:srgbClr val="ABC0E4"/>
                </a:solidFill>
              </a:rPr>
              <a:t>Ответить на вопросы по тексту.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ru-RU" sz="4000" dirty="0"/>
              <a:t>Подготовить короткий доклад «Воспитание детей в Китае. Традиции и современность». </a:t>
            </a:r>
            <a:r>
              <a:rPr lang="ru-RU" sz="4000" dirty="0">
                <a:solidFill>
                  <a:srgbClr val="ABC0E4"/>
                </a:solidFill>
              </a:rPr>
              <a:t>Разбивайтесь на пары (по два человека).</a:t>
            </a:r>
            <a:endParaRPr lang="ru-RU" sz="4000" i="1" dirty="0">
              <a:solidFill>
                <a:srgbClr val="ABC0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986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1682E-8B79-23E1-3DFA-45BE4FD2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B25D2-4E1F-8AD7-E728-D01B67B36DA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31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403A4-C9D1-37C7-ABB6-045B74D01288}"/>
              </a:ext>
            </a:extLst>
          </p:cNvPr>
          <p:cNvSpPr txBox="1"/>
          <p:nvPr/>
        </p:nvSpPr>
        <p:spPr>
          <a:xfrm>
            <a:off x="260351" y="1060641"/>
            <a:ext cx="1163813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000" dirty="0">
                <a:solidFill>
                  <a:schemeClr val="tx1"/>
                </a:solidFill>
              </a:rPr>
              <a:t>Выучить наизусть </a:t>
            </a:r>
            <a:r>
              <a:rPr lang="ru-RU" sz="2000" dirty="0"/>
              <a:t>скороговорки «Этой щёткой ...» и «Волки рыщут </a:t>
            </a:r>
            <a:r>
              <a:rPr lang="ru-RU" sz="2000" dirty="0">
                <a:solidFill>
                  <a:schemeClr val="tx1"/>
                </a:solidFill>
              </a:rPr>
              <a:t>…».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sz="2000" dirty="0">
                <a:solidFill>
                  <a:schemeClr val="tx1"/>
                </a:solidFill>
              </a:rPr>
              <a:t>2. Просмотреть группу текстов «6 текстов (формат PDF)» по теме "Семья" (на странице Темы и тексты).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Какова общая тема всех объединённых текстов? (</a:t>
            </a:r>
            <a:r>
              <a:rPr lang="ru-RU" sz="2000" i="1" dirty="0">
                <a:solidFill>
                  <a:srgbClr val="002060"/>
                </a:solidFill>
              </a:rPr>
              <a:t>Общая тема всех этих текстов — … / Все тексты объединены одной общей темой — …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Сколько текстов входит в этот блок? (</a:t>
            </a:r>
            <a:r>
              <a:rPr lang="ru-RU" sz="2000" i="1" dirty="0">
                <a:solidFill>
                  <a:srgbClr val="002060"/>
                </a:solidFill>
              </a:rPr>
              <a:t>Здесь … текстов / В этом блоке … текстов / В одну группу собрано … текстов / …</a:t>
            </a:r>
            <a:r>
              <a:rPr lang="ru-RU" sz="2000" dirty="0">
                <a:solidFill>
                  <a:srgbClr val="002060"/>
                </a:solidFill>
              </a:rPr>
              <a:t>)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Перечислите названия текстов.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Как оформлены тексты, из каких частей состоят? (</a:t>
            </a:r>
            <a:r>
              <a:rPr lang="ru-RU" sz="2000" i="1" dirty="0">
                <a:solidFill>
                  <a:srgbClr val="002060"/>
                </a:solidFill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lang="ru-RU" sz="2000" dirty="0">
                <a:solidFill>
                  <a:srgbClr val="002060"/>
                </a:solidFill>
              </a:rPr>
              <a:t>).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2000" dirty="0">
                <a:solidFill>
                  <a:srgbClr val="002060"/>
                </a:solidFill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lang="ru-RU" sz="2000" i="1" dirty="0">
                <a:solidFill>
                  <a:srgbClr val="002060"/>
                </a:solidFill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lang="ru-RU" sz="2000" dirty="0">
                <a:solidFill>
                  <a:srgbClr val="002060"/>
                </a:solidFill>
              </a:rPr>
              <a:t>… (напр., </a:t>
            </a:r>
            <a:r>
              <a:rPr lang="ru-RU" sz="2000" i="1" dirty="0">
                <a:solidFill>
                  <a:srgbClr val="002060"/>
                </a:solidFill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lang="ru-RU" sz="2000" dirty="0">
                <a:solidFill>
                  <a:srgbClr val="002060"/>
                </a:solidFill>
              </a:rPr>
              <a:t> ).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823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11131</TotalTime>
  <Words>1137</Words>
  <Application>Microsoft Office PowerPoint</Application>
  <PresentationFormat>Широкоэкранный</PresentationFormat>
  <Paragraphs>235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Фонетика Русские скороговорки и стихотворения</vt:lpstr>
      <vt:lpstr>Щ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129</cp:revision>
  <dcterms:created xsi:type="dcterms:W3CDTF">2024-09-01T20:30:35Z</dcterms:created>
  <dcterms:modified xsi:type="dcterms:W3CDTF">2024-10-28T15:18:29Z</dcterms:modified>
</cp:coreProperties>
</file>