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649" r:id="rId4"/>
    <p:sldId id="261" r:id="rId5"/>
    <p:sldId id="326" r:id="rId6"/>
    <p:sldId id="258" r:id="rId7"/>
    <p:sldId id="651" r:id="rId8"/>
    <p:sldId id="652" r:id="rId9"/>
    <p:sldId id="654" r:id="rId10"/>
    <p:sldId id="655" r:id="rId11"/>
    <p:sldId id="328" r:id="rId12"/>
    <p:sldId id="329" r:id="rId13"/>
    <p:sldId id="330" r:id="rId14"/>
    <p:sldId id="331" r:id="rId15"/>
    <p:sldId id="333" r:id="rId16"/>
    <p:sldId id="334" r:id="rId17"/>
    <p:sldId id="335" r:id="rId18"/>
    <p:sldId id="337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656" r:id="rId27"/>
    <p:sldId id="346" r:id="rId28"/>
    <p:sldId id="347" r:id="rId29"/>
    <p:sldId id="348" r:id="rId30"/>
    <p:sldId id="350" r:id="rId31"/>
    <p:sldId id="351" r:id="rId32"/>
    <p:sldId id="352" r:id="rId33"/>
    <p:sldId id="353" r:id="rId34"/>
    <p:sldId id="354" r:id="rId35"/>
    <p:sldId id="356" r:id="rId36"/>
    <p:sldId id="357" r:id="rId37"/>
    <p:sldId id="358" r:id="rId38"/>
    <p:sldId id="360" r:id="rId39"/>
    <p:sldId id="701" r:id="rId40"/>
    <p:sldId id="702" r:id="rId41"/>
    <p:sldId id="704" r:id="rId42"/>
    <p:sldId id="705" r:id="rId43"/>
    <p:sldId id="361" r:id="rId44"/>
    <p:sldId id="703" r:id="rId45"/>
    <p:sldId id="657" r:id="rId46"/>
    <p:sldId id="363" r:id="rId47"/>
    <p:sldId id="364" r:id="rId48"/>
    <p:sldId id="365" r:id="rId49"/>
    <p:sldId id="366" r:id="rId50"/>
    <p:sldId id="367" r:id="rId51"/>
    <p:sldId id="368" r:id="rId52"/>
    <p:sldId id="370" r:id="rId53"/>
    <p:sldId id="371" r:id="rId54"/>
    <p:sldId id="372" r:id="rId55"/>
    <p:sldId id="373" r:id="rId56"/>
    <p:sldId id="706" r:id="rId57"/>
    <p:sldId id="260" r:id="rId58"/>
    <p:sldId id="376" r:id="rId59"/>
    <p:sldId id="658" r:id="rId60"/>
    <p:sldId id="375" r:id="rId61"/>
    <p:sldId id="659" r:id="rId62"/>
    <p:sldId id="660" r:id="rId63"/>
    <p:sldId id="661" r:id="rId64"/>
    <p:sldId id="662" r:id="rId65"/>
    <p:sldId id="374" r:id="rId66"/>
    <p:sldId id="653" r:id="rId67"/>
    <p:sldId id="646" r:id="rId68"/>
    <p:sldId id="647" r:id="rId69"/>
    <p:sldId id="609" r:id="rId70"/>
    <p:sldId id="667" r:id="rId71"/>
    <p:sldId id="668" r:id="rId72"/>
    <p:sldId id="669" r:id="rId73"/>
    <p:sldId id="670" r:id="rId74"/>
    <p:sldId id="671" r:id="rId75"/>
    <p:sldId id="672" r:id="rId76"/>
    <p:sldId id="673" r:id="rId77"/>
    <p:sldId id="608" r:id="rId78"/>
    <p:sldId id="311" r:id="rId79"/>
    <p:sldId id="318" r:id="rId80"/>
    <p:sldId id="674" r:id="rId81"/>
    <p:sldId id="327" r:id="rId82"/>
    <p:sldId id="325" r:id="rId83"/>
    <p:sldId id="324" r:id="rId84"/>
    <p:sldId id="319" r:id="rId85"/>
    <p:sldId id="323" r:id="rId86"/>
    <p:sldId id="322" r:id="rId87"/>
    <p:sldId id="321" r:id="rId88"/>
    <p:sldId id="320" r:id="rId89"/>
    <p:sldId id="675" r:id="rId90"/>
    <p:sldId id="676" r:id="rId91"/>
    <p:sldId id="677" r:id="rId92"/>
    <p:sldId id="678" r:id="rId93"/>
    <p:sldId id="336" r:id="rId94"/>
    <p:sldId id="679" r:id="rId95"/>
    <p:sldId id="680" r:id="rId96"/>
    <p:sldId id="681" r:id="rId97"/>
    <p:sldId id="682" r:id="rId98"/>
    <p:sldId id="683" r:id="rId99"/>
    <p:sldId id="684" r:id="rId100"/>
    <p:sldId id="685" r:id="rId101"/>
    <p:sldId id="686" r:id="rId102"/>
    <p:sldId id="687" r:id="rId103"/>
    <p:sldId id="688" r:id="rId104"/>
    <p:sldId id="689" r:id="rId105"/>
    <p:sldId id="690" r:id="rId106"/>
    <p:sldId id="691" r:id="rId107"/>
    <p:sldId id="692" r:id="rId108"/>
    <p:sldId id="349" r:id="rId109"/>
    <p:sldId id="693" r:id="rId110"/>
    <p:sldId id="611" r:id="rId111"/>
    <p:sldId id="612" r:id="rId112"/>
    <p:sldId id="613" r:id="rId113"/>
    <p:sldId id="617" r:id="rId114"/>
    <p:sldId id="614" r:id="rId115"/>
    <p:sldId id="615" r:id="rId116"/>
    <p:sldId id="355" r:id="rId117"/>
    <p:sldId id="616" r:id="rId118"/>
    <p:sldId id="694" r:id="rId119"/>
    <p:sldId id="695" r:id="rId120"/>
    <p:sldId id="666" r:id="rId121"/>
    <p:sldId id="707" r:id="rId1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F098"/>
    <a:srgbClr val="CFD5EA"/>
    <a:srgbClr val="D6F6C0"/>
    <a:srgbClr val="E5CCB1"/>
    <a:srgbClr val="FEE5DD"/>
    <a:srgbClr val="FBCACD"/>
    <a:srgbClr val="F4B2D1"/>
    <a:srgbClr val="FDD3CB"/>
    <a:srgbClr val="FBC8B3"/>
    <a:srgbClr val="FCC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95" autoAdjust="0"/>
    <p:restoredTop sz="85096" autoAdjust="0"/>
  </p:normalViewPr>
  <p:slideViewPr>
    <p:cSldViewPr snapToGrid="0">
      <p:cViewPr varScale="1">
        <p:scale>
          <a:sx n="53" d="100"/>
          <a:sy n="53" d="100"/>
        </p:scale>
        <p:origin x="72" y="3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commentAuthors" Target="commentAuthor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presProps" Target="pres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0:43.8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3987 4933 0,'27'-26'32,"-1"26"-32,53 0 15,-53 0 1,26 0-16,1 0 15,52 0 1,-79 0-16,53 0 16,-27 0-16,1 0 15,25 0 1,27 0-16,53 0 31,-54 0-31,28 0 31,-54 0-15,1 0 0,-53 0-16,27 0 15,-1 0-15,1 0 0,-1 0 16,-26 0-16,1 0 16,25 0-1,-26 0 1,1 0-1,-1 0-15,26 0 0,-26 0 16,1 0 0,130 0 15,-131 0-15,1 0-16,25 0 15,-26 0-15,0 0 16,27 0-1,-1 0-15,1 0 32,-27 0-32,0 0 15,1 0 1,-1 0-16,53 0 31,-1 0-31,-25 0 0,-1 0 16,1 0-16,25 0 15,-51 0 1,104 0 0,-26 0-16,-53 0 15,1 0 1,-1 0-16,1 0 16,-1 0-16,0 0 15,-25 0-15,25 0 16,-26 0-16,53 0 15,-53 0 1,1 0-16,-1 0 16,26 0-1,1 0 1,-27 0 0,0 0-16,0 0 15,1 0-15,-1 0 16,0 0-16,27 0 15,-27 0 1,0 0-16,26 0 16,27 0-1,-26 0 1,78 0 15,-52 0-15,-27 0-1,0 0-15,-25 0 16,-1 0-16,0 0 63,0 0-48,1 0-15,-1 0 31,0 0 1,0 0-17,1 0 1,-1 0 31,0 0-47,0 0 15,0 0 1,27 0 0,-1 0-1,1 26-15,-1 0 16,-25-26 0,-1 26-1,0 1 1,0-27 124,1 0-77,-1 0-16,-52 0 187,-1 0-234,-51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1:37.9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4014 5930 0,'26'0'406,"0"26"-390,0-26-1,27 0 1,-27 0-16,26 26 16,1 1-16,-27-27 15,0 0-15,1 0 16,-1 0-16,0 0 16,0 26-1,1-26 1,-1 0-16,0 0 15,-26 26 1,53-26-16,-27 0 16,52 0-1,54 0 1,-54 0 0,-25 0-1,25 0-15,1 0 16,-53 0-16,53 0 15,52 0 1,-52 26 0,-53-26-16,27 0 15,-27 0-15,26 0 16,1 0-16,130 0 31,-130 0-31,26 0 16,-53 0-16,53 0 15,-1 0-15,27 0 32,-79 0-32,1 0 15,-1 0-15,0 0 16,27 0 15,-27 0-31,0 0 16,0 0-1,1 0 1,-1 0-16,0 0 16,0 0-1,0 0 17,1 0-17,-1 0 1,26 0-1,-25 0-15,25 0 16,-26 0 0,27 0-16,-27 0 15,53 0-15,-27 0 16,-26 0 0,53 0-16,-53 0 15,1 0-15,-1 0 16,0 0-1,0 0 64,1 0-64,-1 0-15,0 0 16,0 0-1,0 0 173,-26 27-141,27-27-32,-1 0 1,-26 26 31,26-26-31,0 0 15,1 0-31,-27 26 109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2:05.82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4250 7977 0,'26'0'94,"0"0"-78,0 0-16,1 0 15,25 0 1,1 0 0,52 0-16,-27 0 15,132 0 1,-79 0-16,27 0 31,-106 0-15,-26 0-16,27 0 15,-27 0 1,27 0-16,-27 0 16,26 0-16,27 0 15,-53 0-15,27 0 16,25 0-16,-25 0 15,-27 0 1,0 0-16,27 0 16,-27 0-1,0 0-15,0 0 16,1 0 31,-1 0-32,0 0 1,0 0 0,27 0-1,-1 0-15,-26 0 16,27 0-16,-1 0 16,-25 0-1,25 0-15,-26 0 0,1 0 16,-1 0-1,0 0-15,0 0 16,1 0-16,25 0 16,-26 0-16,0 0 15,53 0-15,-53 0 16,53 0 0,-53 0-1,1 0 63,-1 0-15,0 0-48,0 0 1,0 0 0,1 0-1,-1 0 1,0 0 125,0 0-63,-52 0 47,0 0-110,0 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2:24.6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4171 8790 0,'26'0'47,"0"0"-16,1 0-31,-1-26 16,26 26-1,-25 0-15,51 0 16,-25 0 0,104 0-16,-78 0 15,0 0-15,26 0 16,-27 0-16,27 26 15,210 0 1,-210-26 0,26 0-16,-26 0 15,0 0 1,79 0-16,-106 0 16,1 0-16,26 0 15,-26 0 1,-1 0-16,-25 0 15,25 0-15,-25 0 0,-27 0 16,0 0-16,1 0 16,25 0-1,-26 0 1,27 27-16,25-27 0,-25 26 16,26 0-1,-27 0-15,1-26 16,-27 27-1,0-27-15,0 0 16,1 0-16,-1 0 16,0 0-1,26 0 1,1 0-16,-27 0 16,0 0-16,53 0 15,-26 26-15,-27-26 16,26 0-1,53 0 1,-52 0-16,-1 0 0,1 0 16,-27 0-1,52 0-15,-25 0 0,26 0 32,-53 0 30,0 0-46,0 0 15,1 0 0,-1 0 16,0 0 0,0 0-31,1 0-1,-1 0 1,0 0-16,0 0 15,0 0 1,1 0 0,-1 0-1,-26 26 188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2:48.7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4328 9708 0,'0'0'0,"27"0"0,-27 27 15,26-27-15,-26 26 32,26-26-32,0 0 15,1 0 1,-27 26-16,26-26 15,0 0-15,0 0 32,1 26-32,-1-26 47,-26 27-47,26-27 15,0 0 1,0 0-16,1 0 15,-1 0 1,0 0 0,0 0-16,1 0 15,-1 0-15,0 0 16,0 0 0,1 0-1,-1 0 1,0 0-1,0 0-15,0 0 16,-26 26-16,53-26 0,26 26 31,104-26-15,-78 0 0,26 0-16,53 26 31,-105-26-31,-1 0 15,27 0-15,79 0 32,52 0-32,-131 0 15,0 0-15,-26 0 16,78 0 0,-105 0-16,106 0 15,-27 0 1,-52 0-1,-27 0-15,1 0 16,-1 27 0,-26-27-16,106 26 31,-80-26-15,0 0-1,1 0-15,26 0 31,-27 0-31,1 0 0,-1 26 16,27-26-16,-27 0 16,79 0-1,53 0 17,-158 0-32,53 0 15,0 0-15,-1 0 16,27 0-16,-26 0 15,52 0-15,-52 0 16,104 0 0,-25 0-1,-79 0-15,-1 0 16,-25 0 0,-27 0-16,26 0 15,1 0-15,-27 0 16,27 0-16,-1 0 15,-26 0 1,0 0-16,27 0 31,-27 0-31,0 0 16,1 0 0,-1 0-1,0 0-15,27 0 16,-27 0-16,26 0 15,1 0-15,78 0 32,-79 0-17,27 0-15,0 0 16,-53 0 0,0 0-16,27 0 15,-27 0-15,53 0 16,-1 0-1,80 0 1,-106 0-16,53 0 16,262 0 15,-314 0-15,26 0-16,-1 0 15,-51 0-15,25 0 0,-26 0 16,0 0-16,1 0 15,-1 0 1,0 0 0,0 0-16,1 0 0,51 0 31,-51 0-31,25 0 16,-26 0-16,27 0 15,-1 0-15,27 0 16,-53 0-16,27 0 15,-1 0 1,0 0 0,1 0-1,-1 0-15,-25 0 16,25 0-16,-26 0 16,27 0-16,26 0 15,-27 0-15,27 0 16,-1 0-16,-25 0 15,26 0-15,25 0 16,-51 0-16,26 0 16,-1 0-16,-25 0 15,-1 0 1,27 0-16,-53 0 0,27 0 16,-27 0-16,53 0 15,-53 0 1,0 0-1,0 0-15,1 0 16,-1 0 0,0 0 15,0 0-15,0 0-1,1 0-15,-1 0 31,0 0 32,0 0-47,1 0-1,-1 0 1,0 0-1,0 0-15,27 0 0,-27 0 16,26 0-16,-25 0 16,-1 0-16,26 0 15,-25 0 17,-1 0-17,0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3:14.0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4250 11781 0,'26'0'266,"0"0"-266,0 0 15,1 0 1,-1 0-16,26 0 47,-25 0-47,-1 0 0,0 0 15,27 0 1,-27 0-16,0 0 16,0 0-1,0 0-15,1 0 16,-1 0-16,0 0 16,79 0-1,-52 0 1,-1 0-16,27 0 15,-1 0-15,1 0 0,0 0 16,52 0 0,-26 0-16,0 0 15,26 0-15,0 0 16,0 0-16,53 0 16,-105 0-1,26 0-15,-27 0 0,-25 0 16,-27 0-1,0 0 17,0 0-17,1 0-15,-1 0 16,26 0-16,1 0 16,26 0-16,25 0 15,28 0-15,-54 0 16,158 0 15,-183 0-31,26 0 0,-1 0 16,-25 0-16,25 0 15,1 0 1,52 0-16,-52 0 16,52 0-16,-78 0 15,157 0 1,-158 0-1,27 0-15,-27 0 16,-26 0-16,27 0 16,26 0 31,-53 0-47,0 0 15,0 0-15,27 0 16,-1 0-1,1 0-15,25 0 0,-25 0 16,-1 0-16,27 0 16,-53 0-1,27 0-15,-27 0 0,0 0 16,27 0-16,-27 0 16,26 0-1,-25 0 1,-1 0-1,0 0 1,0 0 0,0 0-1,1 0 1,25 0-16,27 0 16,-53 0-1,0 27-15,27-27 16,-1 0-16,1 26 15,-1-26-15,1 0 16,52 0 0,52 0 15,-78 0-31,-1 0 16,-25 0-16,26 0 15,-53 0 1,26 0-16,1 0 15,-27 0-15,26 0 16,-25 0-16,25 0 16,1 0-1,-27 0 1,0 0-16,0 0 16,1 0-16,-1 0 15,0 0 1,0 0-1,53 0 1,-53 0 0,0 0-16,1 0 15,-1 0 32,0 0-47,0 0 16,1 0-1,-1 0-15,0 0 16,0 0 0,0 0-1,1 0-15,-1 0 16,0 0 31,0 0-47,1 0 15,25 0 17,-26 0 265,1 0-282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3:30.7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4328 12621 0,'27'0'0,"-1"0"32,0 0-17,0 0 1,1 0-1,-1 0-15,0 0 16,0 0 0,1 0-1,-1 0 1,0 0-16,0 0 16,0 0-16,1 0 15,-1 0 1,0 0-1,0 0 17,1 0-32,-1 0 15,0 0 1,0 0-16,27 0 16,-1 0-1,-26 0 1,27 0-1,-27 0-15,0 0 16,27 0-16,-1 0 16,1 0-16,26 0 15,-53 0 1,131 0-16,-104 0 16,25 0-1,27 0-15,-26 0 16,105 0-16,-80 0 15,1 0 1,-78 0 0,-1 0-16,26 0 15,-25 0 1,25 0-16,-26 0 16,1 0-1,51 0 1,-52 0-1,27 0-15,52 0 16,-26 0 0,-27 0-1,0 0 1,1 0-16,-1 0 16,-25 0-1,-1 0 1,0 0-16,0 0 15,1 0 1,-1 0 0,0 0-1,0 0-15,1 0 32,-1 0-32,0 0 15,79 0 1,-79 0-16,105 0 31,-78 0-31,-27 0 16,79 0-1,-79 0 1,0 0 0,1 0 312,-1 0-313,0 0 17,0 0-17,1 0 32,-1 0-31,0 0-16,0 0 265,-26 26-233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4:07.4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4276 14642 0,'26'0'93,"0"0"-77,1 0 0,-27-27-16,26 27 15,0 0 1,0 0-1,1 0-15,-1 0 16,0 0 0,79 0 15,-53 0-15,-25 0-1,-1 0-15,0 0 16,0 0-1,1 0 1,-1 0 0,0 0-1,0 0 1,1 0-16,-1 0 16,0 0-1,26 0 1,-25 0-16,51 0 15,-51 0 1,-1 0 0,0 0-16,0 0 15,1 0 1,-1 0 0,0 0-16,0 0 15,1 0 1,-1 0-16,0 0 15,0 0 17,0 0-32,1 0 0,-1 0 15,0 0 1,0 0 0,27 0-1,-27 0-15,27 0 31,-1 0-15,0 0-16,1 0 16,-27 0-1,27 0-15,-1 0 16,1 0 0,-27 0-16,0 0 15,0 0 1,0 0-1,1 0 1,-1 0-16,0 0 16,27 0-1,-1 0-15,-26 0 16,1 0 0,51 0-16,-25 0 15,-27 0 1,26 0-16,1 0 15,-27 0-15,79 0 16,-79 0 0,27 0-16,-1 0 15,-26 0 1,53 0 0,-53 0-16,1 0 15,25 0-15,-26 0 16,27 0-16,-1 0 15,53 0 1,-79 0-16,53 0 16,-26 0-1,25 0 1,-25 0-16,-27 0 16,79 0-1,-79 0-15,27 0 16,-1 0-1,1 0 1,-1 0-16,-26 0 16,0 0-16,106 0 47,-106 0-47,0 0 15,0 0 1,1 0-16,-1 0 15,26 0 1,-25 0-16,-1 0 16,26 0-1,-26 0 1,1 0 0,-1 0-16,0 27 15,0-27 1,27 0-16,52 0 15,-53 0-15,27 26 32,-27-26-32,1 0 15,-27 0 1,0 0-16,27 0 16,26 0 15,-27 0-31,-26 0 15,0 0-15,27 0 16,-27 0 0,27 0-1,-1 0 1,-26 0 0,1 0-16,-1 0 15,0 0 1,0 0-1,27 0 1,-27 0-16,0 0 16,27 0-1,-27 0 1,0 0-16,0 0 16,1 0-16,25 0 15,0 0 1,-25 0-1,25 0-15,1 0 16,-27 0 0,0 0-1,0 0-15,1 0 32,-1 0-32,0 0 15,0 0 1,1 0-16,25 0 15,-26 0 1,0 0 0,1 0-1,-27 26 1,26-26 0,0 0-16,0 0 15,1 0-15,-1 0 16,184 0 15,-105 0-31,-27 0 16,-51 0-16,51 0 15,1 0 1,-53 0-16,27 0 0,-1 0 16,-26 0-16,27 0 15,-27 0 1,0 0-16,1 26 15,-1-26 1,0 0-16,0 0 16,0 0-1,1 0 1,-1 0 0,26 0-16,-25 0 15,25 0-15,-26 0 16,79 0-16,-52 0 31,-27 0-31,0 0 16,0 0-16,1 0 31,-1 0-31,0 0 16,0 0-1,1 0-15,25 0 16,1 0-16,-27 0 15,131 0 1,-104 0 0,-27 0-1,26 0-15,27 0 16,52 0 15,-105 0-31,53 0 16,0 0-16,-53 0 0,53 0 15,-1 0-15,80 0 32,-106 0-17,-25 0-15,-1 0 16,26 0 0,-26 0-16,27 0 15,26 0 1,-1 0-1,-25 0 1,-1 0-16,-25 0 16,-1 0-16,105 0 31,-79 0-31,-25 0 16,25 0-16,27 0 15,-27 0-15,27 0 16,0 0-16,52 0 31,-79 0-31,-26 0 16,1 0-16,51 0 15,-25 0 1,26 0 15,-27 0-31,-26 0 16,27 0-16,25 0 15,-25 0-15,-27 0 16,27 0-16,-27 0 16,26 0-1,27 0-15,-53 0 16,53 0-16,-53 0 16,53 0-16,-27 0 15,1 0-15,-1 0 16,1 0-16,-27 0 15,0 0-15,0 0 16,1 0-16,-1 0 16,0 0-16,0 0 15,1 0-15,25 0 16,-26 0 15,1 0-31,-1 0 0,0 0 16,0 0-1,0 0 1,1 0 0,-1 0-1,0 0 1,0 0 15,1 0-15,-1 0 15,0 0 125,0 0-140,1 0 15,-1 0 47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24:30.6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4433 15665 0,'27'0'109,"-1"0"-93,0 0-1,0 0 1,1 0-16,-1 0 15,0 0 1,0 0-16,27 0 16,-27 0-1,26 0-15,1 0 32,-27 0-32,0 0 0,1 0 15,-1 0-15,0 0 16,0 0-1,0 0 1,1 0-16,-1 0 16,0 0-1,0 0-15,27 0 16,-1 0 0,-25 0-16,25 0 15,27 0-15,-53 0 16,53 0-16,-1 0 15,-25 0-15,104 0 32,-78 0-32,26 0 0,0 0 15,0 0-15,-27 0 16,27 0 0,-26 0-16,26 26 0,-26-26 15,-1 0-15,-25 0 16,-1 0-16,1 0 15,25 0 1,54 0 0,-54 0-1,1 0-15,-26 0 16,25 0-16,27 0 16,-52 0-16,52 0 15,-1 0-15,1 0 16,-26 0-16,26 0 15,0 0-15,0 0 16,-53 0-16,53 0 16,-26 0-16,0 0 15,-1 0-15,1 0 16,-26 0-16,25 0 16,106 0-1,-132 0-15,53 0 16,0 0-1,79 0-15,-105 0 16,25 0-16,-25 0 16,79 0-1,-106 0 1,27 0-16,-27 0 16,-26 0-16,27 0 15,-1 0 16,-25 0-31,-1 0 32,0 0-17,0 0 17,1 0-32,-1 0 62,0 0-46,0 0-1,0 0 1,1 0-16,-1 0 31,0 0-31,0 0 16,1 0-1,-1 0 1,0 0 15,0 0-15,1 0 15,-1 0-15,0 0 15,0 0 63,0 0-79,1 0 1,-1 0 0,0 0-1,0 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8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62.59068" units="1/cm"/>
          <inkml:channelProperty channel="T" name="resolution" value="1" units="1/dev"/>
        </inkml:channelProperties>
      </inkml:inkSource>
      <inkml:timestamp xml:id="ts0" timeString="2021-10-14T09:52:38.9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20761 10160 0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697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433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584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95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77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26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055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654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89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23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95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07.10.2024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0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customXml" Target="../ink/ink6.xml"/><Relationship Id="rId18" Type="http://schemas.openxmlformats.org/officeDocument/2006/relationships/image" Target="../media/image19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60.png"/><Relationship Id="rId17" Type="http://schemas.openxmlformats.org/officeDocument/2006/relationships/customXml" Target="../ink/ink8.xml"/><Relationship Id="rId2" Type="http://schemas.openxmlformats.org/officeDocument/2006/relationships/image" Target="../media/image20.png"/><Relationship Id="rId16" Type="http://schemas.openxmlformats.org/officeDocument/2006/relationships/image" Target="../media/image180.png"/><Relationship Id="rId20" Type="http://schemas.openxmlformats.org/officeDocument/2006/relationships/image" Target="../media/image2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50.png"/><Relationship Id="rId19" Type="http://schemas.openxmlformats.org/officeDocument/2006/relationships/customXml" Target="../ink/ink9.xml"/><Relationship Id="rId4" Type="http://schemas.openxmlformats.org/officeDocument/2006/relationships/image" Target="../media/image120.png"/><Relationship Id="rId9" Type="http://schemas.openxmlformats.org/officeDocument/2006/relationships/customXml" Target="../ink/ink4.xml"/><Relationship Id="rId14" Type="http://schemas.openxmlformats.org/officeDocument/2006/relationships/image" Target="../media/image21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customXml" Target="../ink/ink10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7 октября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605457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171865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761253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7 октября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080091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171865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761253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923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341791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245077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363" y="1149531"/>
            <a:ext cx="10078947" cy="5120641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ru-RU" sz="4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0C730-02C9-7F16-C8F3-047F1958E45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85F6A0-3DDC-B291-7D33-6A8691B50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30" y="955826"/>
            <a:ext cx="10997330" cy="55102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72BFB2-6189-DA4B-9666-23C88A5EF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163" y="587828"/>
            <a:ext cx="3403540" cy="3383281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D5233B71-2BD5-2C3A-674F-0CEF1F9800C4}"/>
              </a:ext>
            </a:extLst>
          </p:cNvPr>
          <p:cNvSpPr/>
          <p:nvPr/>
        </p:nvSpPr>
        <p:spPr>
          <a:xfrm>
            <a:off x="9784081" y="6112299"/>
            <a:ext cx="914400" cy="4855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6E114C5-3F2A-60B6-7D4C-5EE30D8AA7F8}"/>
              </a:ext>
            </a:extLst>
          </p:cNvPr>
          <p:cNvCxnSpPr/>
          <p:nvPr/>
        </p:nvCxnSpPr>
        <p:spPr>
          <a:xfrm>
            <a:off x="5630091" y="6463877"/>
            <a:ext cx="23121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44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828" y="3474195"/>
            <a:ext cx="9595757" cy="160922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algn="l"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По учебнику «Практический синтаксис» (см. страницу сайта «Грамматика») упр. 2 (доделать), 3, 4, 7, 8, 11 (стр. 32—37).</a:t>
            </a:r>
          </a:p>
          <a:p>
            <a:pPr algn="l">
              <a:lnSpc>
                <a:spcPct val="100000"/>
              </a:lnSpc>
            </a:pPr>
            <a:endParaRPr lang="ru-RU" sz="4800" dirty="0">
              <a:solidFill>
                <a:srgbClr val="261300"/>
              </a:solidFill>
            </a:endParaRPr>
          </a:p>
          <a:p>
            <a:pPr algn="l">
              <a:lnSpc>
                <a:spcPct val="100000"/>
              </a:lnSpc>
            </a:pPr>
            <a:endParaRPr lang="ru-RU" sz="4800" dirty="0">
              <a:solidFill>
                <a:srgbClr val="261300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1A22567-4760-551E-8AFF-27857EFDB868}"/>
              </a:ext>
            </a:extLst>
          </p:cNvPr>
          <p:cNvSpPr txBox="1">
            <a:spLocks/>
          </p:cNvSpPr>
          <p:nvPr/>
        </p:nvSpPr>
        <p:spPr>
          <a:xfrm>
            <a:off x="303848" y="337143"/>
            <a:ext cx="11243718" cy="619126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Задание на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30 сентября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года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81D2402-0B86-3331-C4F7-5D1AA837697B}"/>
              </a:ext>
            </a:extLst>
          </p:cNvPr>
          <p:cNvSpPr txBox="1">
            <a:spLocks/>
          </p:cNvSpPr>
          <p:nvPr/>
        </p:nvSpPr>
        <p:spPr>
          <a:xfrm>
            <a:off x="590005" y="1262374"/>
            <a:ext cx="11011989" cy="131682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по теме — см. сайт. Для подготовки нужно доделать упр. 6.</a:t>
            </a:r>
          </a:p>
        </p:txBody>
      </p:sp>
    </p:spTree>
    <p:extLst>
      <p:ext uri="{BB962C8B-B14F-4D97-AF65-F5344CB8AC3E}">
        <p14:creationId xmlns:p14="http://schemas.microsoft.com/office/powerpoint/2010/main" val="350696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02C8D-8D17-79E6-350D-FC441D972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3BE5F7-7EEB-5B88-9938-40DE5A874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53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7EB15-7C2C-20FC-3846-89A175EA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547317-1424-FD2A-DFD2-B6DF9A38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574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Они сидели в лодке,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которая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плыла вниз по реке.</a:t>
            </a: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Они сидели в лодке. Лодка плыла вниз по реке.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 лесу было много грибов, </a:t>
            </a:r>
            <a:r>
              <a:rPr lang="ru-RU" sz="4000" b="1" baseline="-25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которые</a:t>
            </a: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выросли сразу после тёплого летнего дождя. </a:t>
            </a:r>
            <a:endParaRPr lang="ru-RU" sz="2400" dirty="0"/>
          </a:p>
          <a:p>
            <a:pPr algn="l">
              <a:lnSpc>
                <a:spcPct val="110000"/>
              </a:lnSpc>
            </a:pPr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В лесу было много грибов. Грибы выросли сразу после тёплого летнего дождя.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3148149" y="1841863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нак умножения 3">
            <a:extLst>
              <a:ext uri="{FF2B5EF4-FFF2-40B4-BE49-F238E27FC236}">
                <a16:creationId xmlns:a16="http://schemas.microsoft.com/office/drawing/2014/main" id="{C1217EAB-94F5-6A2D-5B47-12574C2785A8}"/>
              </a:ext>
            </a:extLst>
          </p:cNvPr>
          <p:cNvSpPr/>
          <p:nvPr/>
        </p:nvSpPr>
        <p:spPr>
          <a:xfrm>
            <a:off x="3979818" y="413657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FED5C-3331-226C-06B7-C71A0920122E}"/>
              </a:ext>
            </a:extLst>
          </p:cNvPr>
          <p:cNvSpPr txBox="1"/>
          <p:nvPr/>
        </p:nvSpPr>
        <p:spPr>
          <a:xfrm>
            <a:off x="1066800" y="1073391"/>
            <a:ext cx="10058400" cy="3046988"/>
          </a:xfrm>
          <a:prstGeom prst="rect">
            <a:avLst/>
          </a:prstGeom>
          <a:solidFill>
            <a:schemeClr val="accent6">
              <a:lumMod val="50000"/>
              <a:alpha val="84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Упражнение 2</a:t>
            </a:r>
            <a:b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на стр. 33.</a:t>
            </a:r>
          </a:p>
        </p:txBody>
      </p:sp>
    </p:spTree>
    <p:extLst>
      <p:ext uri="{BB962C8B-B14F-4D97-AF65-F5344CB8AC3E}">
        <p14:creationId xmlns:p14="http://schemas.microsoft.com/office/powerpoint/2010/main" val="247790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58423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377648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251380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доме была открыта мемориальная доска. В доме жил Д.</a:t>
            </a:r>
            <a:r>
              <a:rPr lang="en-US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Шостакович.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717513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 сложное предложение на два простых.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Дети вбежали в комнату, посреди которой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Дети вбежали в комнату. Посреди комнаты стояла ёлка.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На берегу пруда стояло дерево, ветви которого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берегу пруда стояло дерево. Ветви дерева касались воды.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На доме, где жил Д.</a:t>
            </a:r>
            <a:r>
              <a:rPr lang="en-US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Шостакович, была открыта мемориальная доска.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 доме была открыта мемориальная доска. В доме жил Д.</a:t>
            </a:r>
            <a:r>
              <a:rPr lang="en-US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Шостакович.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6. По телевидению выступал известный кинорежиссёр, чьи фильмы получили призы международных кинофестивалей.</a:t>
            </a:r>
          </a:p>
          <a:p>
            <a:pPr algn="l">
              <a:lnSpc>
                <a:spcPct val="110000"/>
              </a:lnSpc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По телевидению выступал известный кинорежиссёр. Фильмы кинорежиссёра получили призы международных кинофестивалей.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26866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37600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46359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859103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 утра шёл сильный дождь. из-за которого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94314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</a:p>
          <a:p>
            <a:pPr marR="0" algn="l" rtl="0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В день рождения девочке подарили красивую куклу. С этой куклой девочка играла целыми днями.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   В день рождения девочке подарили красивую куклу, с которой девочка (/она) играла целыми днями.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2. Мы ехали вдоль берега реки. Над рекой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ехали вдоль берега реки, над которой летали птицы.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3. С утра шёл сильный дождь. Из-за дождя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 утра шёл сильный дождь, из-за которого мы не могли пойти в лес.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4. Студент подошёл к столу. За столом сидел экзаменатор.</a:t>
            </a:r>
          </a:p>
          <a:p>
            <a:pPr algn="l"/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  Студент подошёл к столу, за которым сидел экзаменатор.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046872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119917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746574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566225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384361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подъехали к озеру, на берегу которого стояло несколько небольших домов.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861633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Соедините предложения при помощи союзного слова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</a:t>
            </a: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Мы подошли к старинному дому. На стене дома висела мемориальная доска.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подошли к старинному дому, на стене которого висела мемориальная доска. </a:t>
            </a:r>
          </a:p>
          <a:p>
            <a:pPr marR="0" algn="l" rtl="0">
              <a:spcAft>
                <a:spcPts val="600"/>
              </a:spcAft>
            </a:pPr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Они жили в небольшой комнате. Стены комнаты были окрашены в светло-розовый цвет.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Они жили в небольшой комнате, стены которой были окрашены в светло-розовый цвет.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Он работал в кабинете. Окна кабинета выходили на тихую улицу.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 работал в кабинете, окна которого выходили на тихую улицу.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Мы подъехали к озеру. На берегу озера стояло несколько небольших домов. 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Мы подъехали к озеру, на берегу которого стояло несколько небольших домов.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В комнату вбежали дети. Лица детей сияли счастьем и радостью.</a:t>
            </a:r>
          </a:p>
          <a:p>
            <a:pPr marR="0" algn="l" rtl="0"/>
            <a:r>
              <a:rPr lang="ru-RU" sz="36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   В комнату вбежали дети, лица которых сияли счастьем и радостью.</a:t>
            </a:r>
          </a:p>
          <a:p>
            <a:pPr marR="0" algn="l" rtl="0"/>
            <a:endParaRPr lang="ru-RU" sz="36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2751946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08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8934994" y="2063931"/>
            <a:ext cx="273013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какой спектакль?</a:t>
            </a:r>
          </a:p>
        </p:txBody>
      </p:sp>
    </p:spTree>
    <p:extLst>
      <p:ext uri="{BB962C8B-B14F-4D97-AF65-F5344CB8AC3E}">
        <p14:creationId xmlns:p14="http://schemas.microsoft.com/office/powerpoint/2010/main" val="2234052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8986294" y="2364377"/>
            <a:ext cx="273013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какое дерево?</a:t>
            </a:r>
          </a:p>
        </p:txBody>
      </p:sp>
    </p:spTree>
    <p:extLst>
      <p:ext uri="{BB962C8B-B14F-4D97-AF65-F5344CB8AC3E}">
        <p14:creationId xmlns:p14="http://schemas.microsoft.com/office/powerpoint/2010/main" val="1835914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7875176" y="2704012"/>
            <a:ext cx="30061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 какой программе?</a:t>
            </a:r>
          </a:p>
        </p:txBody>
      </p:sp>
    </p:spTree>
    <p:extLst>
      <p:ext uri="{BB962C8B-B14F-4D97-AF65-F5344CB8AC3E}">
        <p14:creationId xmlns:p14="http://schemas.microsoft.com/office/powerpoint/2010/main" val="3887091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6673393" y="3082834"/>
            <a:ext cx="22877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какая деревня?</a:t>
            </a:r>
          </a:p>
        </p:txBody>
      </p:sp>
    </p:spTree>
    <p:extLst>
      <p:ext uri="{BB962C8B-B14F-4D97-AF65-F5344CB8AC3E}">
        <p14:creationId xmlns:p14="http://schemas.microsoft.com/office/powerpoint/2010/main" val="3468059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7399107" y="3475556"/>
            <a:ext cx="280443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какие спортсмены?</a:t>
            </a:r>
          </a:p>
        </p:txBody>
      </p:sp>
    </p:spTree>
    <p:extLst>
      <p:ext uri="{BB962C8B-B14F-4D97-AF65-F5344CB8AC3E}">
        <p14:creationId xmlns:p14="http://schemas.microsoft.com/office/powerpoint/2010/main" val="4289257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1390192" y="4172241"/>
            <a:ext cx="202066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какой книги?</a:t>
            </a:r>
          </a:p>
        </p:txBody>
      </p:sp>
    </p:spTree>
    <p:extLst>
      <p:ext uri="{BB962C8B-B14F-4D97-AF65-F5344CB8AC3E}">
        <p14:creationId xmlns:p14="http://schemas.microsoft.com/office/powerpoint/2010/main" val="3181581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49FD9-8BD6-0FC1-2513-EC281745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276497" y="1073391"/>
            <a:ext cx="11489013" cy="4711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386253" y="4491556"/>
            <a:ext cx="350357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 какими художниками?</a:t>
            </a:r>
          </a:p>
        </p:txBody>
      </p:sp>
    </p:spTree>
    <p:extLst>
      <p:ext uri="{BB962C8B-B14F-4D97-AF65-F5344CB8AC3E}">
        <p14:creationId xmlns:p14="http://schemas.microsoft.com/office/powerpoint/2010/main" val="3411974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247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4027575" y="2104571"/>
            <a:ext cx="248933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</p:spTree>
    <p:extLst>
      <p:ext uri="{BB962C8B-B14F-4D97-AF65-F5344CB8AC3E}">
        <p14:creationId xmlns:p14="http://schemas.microsoft.com/office/powerpoint/2010/main" val="1199150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35FE7-D3B7-9074-6326-8235B717D596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37D16-3B58-9A2C-2F15-63070BEA904B}"/>
              </a:ext>
            </a:extLst>
          </p:cNvPr>
          <p:cNvSpPr txBox="1"/>
          <p:nvPr/>
        </p:nvSpPr>
        <p:spPr>
          <a:xfrm>
            <a:off x="6444204" y="2657609"/>
            <a:ext cx="314973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</p:spTree>
    <p:extLst>
      <p:ext uri="{BB962C8B-B14F-4D97-AF65-F5344CB8AC3E}">
        <p14:creationId xmlns:p14="http://schemas.microsoft.com/office/powerpoint/2010/main" val="2319728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937D16-3B58-9A2C-2F15-63070BEA904B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096000" y="3313171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61F52-6ABF-A1B2-65E9-B2313362F52D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</p:spTree>
    <p:extLst>
      <p:ext uri="{BB962C8B-B14F-4D97-AF65-F5344CB8AC3E}">
        <p14:creationId xmlns:p14="http://schemas.microsoft.com/office/powerpoint/2010/main" val="4263739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E689F-7F8D-31CE-4C25-DEE1E8FBF7E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F6005-D582-A592-5C6A-62FF01F4AF4F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FF862-825A-D63E-F8A4-428CC86EDE38}"/>
              </a:ext>
            </a:extLst>
          </p:cNvPr>
          <p:cNvSpPr txBox="1"/>
          <p:nvPr/>
        </p:nvSpPr>
        <p:spPr>
          <a:xfrm>
            <a:off x="2493346" y="3821655"/>
            <a:ext cx="238345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</p:spTree>
    <p:extLst>
      <p:ext uri="{BB962C8B-B14F-4D97-AF65-F5344CB8AC3E}">
        <p14:creationId xmlns:p14="http://schemas.microsoft.com/office/powerpoint/2010/main" val="1230534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C078D0-7892-2B3D-45F1-4B5C4915C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0EC322-E887-C101-AB0F-75407ADAD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8ABC127-10BC-AE68-1268-66D96965223B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25C3E9-96F6-8B06-E5CF-63E10F1D3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698DCF-CEAC-76DE-DF7C-F8F4D23EE205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A2EDF4-A8DB-B46B-7C15-16620B764B04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43AEA9-D652-4E0C-3DC4-C6680BA8A9E6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D075ED-B919-8041-0134-083BA68AB598}"/>
              </a:ext>
            </a:extLst>
          </p:cNvPr>
          <p:cNvSpPr txBox="1"/>
          <p:nvPr/>
        </p:nvSpPr>
        <p:spPr>
          <a:xfrm>
            <a:off x="2493346" y="3821655"/>
            <a:ext cx="238345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D12CF3-59B5-A0F8-A157-13ECC9B9526E}"/>
              </a:ext>
            </a:extLst>
          </p:cNvPr>
          <p:cNvSpPr txBox="1"/>
          <p:nvPr/>
        </p:nvSpPr>
        <p:spPr>
          <a:xfrm>
            <a:off x="5794589" y="3759443"/>
            <a:ext cx="252209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</p:spTree>
    <p:extLst>
      <p:ext uri="{BB962C8B-B14F-4D97-AF65-F5344CB8AC3E}">
        <p14:creationId xmlns:p14="http://schemas.microsoft.com/office/powerpoint/2010/main" val="24652892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1FBD62-7BF3-CFFE-ED82-62460B113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DBBD36-EB31-9102-138A-8D3ECBDCD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962918F-9DEA-80B8-845E-5F8CA3391F1D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E45E14-A155-4BCB-DA61-CFF1B21D4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F8DE9-A497-D454-0E0B-9C222CA26319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5A6D7-643B-8FCA-BB10-5D6E48AB641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26A25F-4984-E998-1FF2-FB66445A560D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4DDB21-639A-4E76-014C-109BFFBEC99D}"/>
              </a:ext>
            </a:extLst>
          </p:cNvPr>
          <p:cNvSpPr txBox="1"/>
          <p:nvPr/>
        </p:nvSpPr>
        <p:spPr>
          <a:xfrm>
            <a:off x="2493346" y="3821655"/>
            <a:ext cx="238345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1E4517-86B0-C2E6-DA42-1CF47BB83C50}"/>
              </a:ext>
            </a:extLst>
          </p:cNvPr>
          <p:cNvSpPr txBox="1"/>
          <p:nvPr/>
        </p:nvSpPr>
        <p:spPr>
          <a:xfrm>
            <a:off x="5794589" y="3759443"/>
            <a:ext cx="252209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61FE8-7020-2379-BB69-4DEDBC09FD0F}"/>
              </a:ext>
            </a:extLst>
          </p:cNvPr>
          <p:cNvSpPr txBox="1"/>
          <p:nvPr/>
        </p:nvSpPr>
        <p:spPr>
          <a:xfrm>
            <a:off x="9258248" y="3754345"/>
            <a:ext cx="281967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</p:spTree>
    <p:extLst>
      <p:ext uri="{BB962C8B-B14F-4D97-AF65-F5344CB8AC3E}">
        <p14:creationId xmlns:p14="http://schemas.microsoft.com/office/powerpoint/2010/main" val="15187684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CE641-A00A-74B5-FBB2-2F2D0B6D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Рыжий кот лежит на кровати.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D156FC-8A82-D44B-A024-16EE7C021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КТО? Кот — подлежащее, субъект.</a:t>
            </a:r>
          </a:p>
          <a:p>
            <a:r>
              <a:rPr lang="ru-RU" dirty="0"/>
              <a:t>ЧТО ДЕЛАЕТ? Лежит — сказуемое, предикат.</a:t>
            </a:r>
          </a:p>
          <a:p>
            <a:pPr marL="0" indent="0">
              <a:buNone/>
            </a:pPr>
            <a:r>
              <a:rPr lang="ru-RU" dirty="0"/>
              <a:t>связь: кот (что делает?) лежит.</a:t>
            </a:r>
          </a:p>
          <a:p>
            <a:pPr marL="0" indent="0">
              <a:buNone/>
            </a:pPr>
            <a:r>
              <a:rPr lang="ru-RU" dirty="0"/>
              <a:t>…. лежит. СВЯЖИТЕ предложение со словом КОТ. — КТО? КОТ лежит. Лежит (кто?) кот.</a:t>
            </a:r>
          </a:p>
          <a:p>
            <a:pPr marL="0" indent="0">
              <a:buNone/>
            </a:pPr>
            <a:r>
              <a:rPr lang="ru-RU" dirty="0"/>
              <a:t>Свяжите предложение</a:t>
            </a:r>
            <a:r>
              <a:rPr lang="ru-RU" i="1" dirty="0"/>
              <a:t> Рыжий кот лежит   …  </a:t>
            </a:r>
            <a:r>
              <a:rPr lang="ru-RU" dirty="0"/>
              <a:t> со словом </a:t>
            </a:r>
            <a:r>
              <a:rPr lang="ru-RU" i="1" dirty="0"/>
              <a:t>на кровати</a:t>
            </a:r>
            <a:r>
              <a:rPr lang="ru-RU" dirty="0"/>
              <a:t>. — </a:t>
            </a:r>
            <a:r>
              <a:rPr lang="ru-RU" i="1" dirty="0"/>
              <a:t>Рыжий кот лежит </a:t>
            </a:r>
            <a:r>
              <a:rPr lang="ru-RU" dirty="0"/>
              <a:t>(ГДЕ?) </a:t>
            </a:r>
            <a:r>
              <a:rPr lang="ru-RU" i="1" dirty="0"/>
              <a:t>на кровати.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4178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AD207-3DF4-AC29-ED67-954219C10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F7F3B4-1C15-3E68-D123-7BED764C8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… будет интересно со мной.</a:t>
            </a:r>
          </a:p>
          <a:p>
            <a:pPr marL="0" indent="0">
              <a:buNone/>
            </a:pPr>
            <a:r>
              <a:rPr lang="ru-RU" dirty="0"/>
              <a:t>+ подруги и друзья. </a:t>
            </a:r>
          </a:p>
          <a:p>
            <a:pPr marL="0" indent="0">
              <a:buNone/>
            </a:pPr>
            <a:r>
              <a:rPr lang="ru-RU" dirty="0"/>
              <a:t>— (кому?) </a:t>
            </a:r>
            <a:r>
              <a:rPr lang="ru-RU" b="1" dirty="0"/>
              <a:t>подругам и друзьям </a:t>
            </a:r>
            <a:r>
              <a:rPr lang="ru-RU" dirty="0"/>
              <a:t>будет интересно со мной.</a:t>
            </a:r>
          </a:p>
          <a:p>
            <a:pPr marL="0" indent="0">
              <a:buNone/>
            </a:pPr>
            <a:r>
              <a:rPr lang="ru-RU" dirty="0"/>
              <a:t>—  который — которым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2627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A495B-1B77-02EF-D5C5-7B3317E4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262F-0075-7DB9-0AD1-CD23E51E53AA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E689F-7F8D-31CE-4C25-DEE1E8FBF7E3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F6005-D582-A592-5C6A-62FF01F4AF4F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FF862-825A-D63E-F8A4-428CC86EDE38}"/>
              </a:ext>
            </a:extLst>
          </p:cNvPr>
          <p:cNvSpPr txBox="1"/>
          <p:nvPr/>
        </p:nvSpPr>
        <p:spPr>
          <a:xfrm>
            <a:off x="2431366" y="3912116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05C42-DE11-C51A-0362-1AD8C1D98F95}"/>
              </a:ext>
            </a:extLst>
          </p:cNvPr>
          <p:cNvSpPr txBox="1"/>
          <p:nvPr/>
        </p:nvSpPr>
        <p:spPr>
          <a:xfrm>
            <a:off x="5779363" y="3895298"/>
            <a:ext cx="19850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4E35E-E6B7-C97B-2546-C676A87586B1}"/>
              </a:ext>
            </a:extLst>
          </p:cNvPr>
          <p:cNvSpPr txBox="1"/>
          <p:nvPr/>
        </p:nvSpPr>
        <p:spPr>
          <a:xfrm>
            <a:off x="9884395" y="3826810"/>
            <a:ext cx="219352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A7593-9152-16C8-4ECD-F8D1E6AE5742}"/>
              </a:ext>
            </a:extLst>
          </p:cNvPr>
          <p:cNvSpPr txBox="1"/>
          <p:nvPr/>
        </p:nvSpPr>
        <p:spPr>
          <a:xfrm>
            <a:off x="8316686" y="4269485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которым</a:t>
            </a:r>
          </a:p>
        </p:txBody>
      </p:sp>
    </p:spTree>
    <p:extLst>
      <p:ext uri="{BB962C8B-B14F-4D97-AF65-F5344CB8AC3E}">
        <p14:creationId xmlns:p14="http://schemas.microsoft.com/office/powerpoint/2010/main" val="8514976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E648C2-5D6B-1A48-AF00-A4336D2E6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37DC73-5F9F-EF55-6216-D8EADB058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DA4945F-02F7-102C-8579-F0EA466AC966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E7DB10-B7E4-598A-8975-F53A2F560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" y="1422303"/>
            <a:ext cx="11801421" cy="436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B0CE5A-0ECF-8FA5-B10F-8FB4D3663171}"/>
              </a:ext>
            </a:extLst>
          </p:cNvPr>
          <p:cNvSpPr txBox="1"/>
          <p:nvPr/>
        </p:nvSpPr>
        <p:spPr>
          <a:xfrm>
            <a:off x="6284684" y="3418790"/>
            <a:ext cx="119017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которую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0DCC6-DBB0-52CF-848B-FEB09DB35C6F}"/>
              </a:ext>
            </a:extLst>
          </p:cNvPr>
          <p:cNvSpPr txBox="1"/>
          <p:nvPr/>
        </p:nvSpPr>
        <p:spPr>
          <a:xfrm>
            <a:off x="4122644" y="2288277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котором / (где)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C8D088-49D3-B4CB-183A-1FE5B8727B4B}"/>
              </a:ext>
            </a:extLst>
          </p:cNvPr>
          <p:cNvSpPr txBox="1"/>
          <p:nvPr/>
        </p:nvSpPr>
        <p:spPr>
          <a:xfrm>
            <a:off x="6607629" y="2846694"/>
            <a:ext cx="220631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которой / в какой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77E9CF-3284-F346-38BC-6A0D65176041}"/>
              </a:ext>
            </a:extLst>
          </p:cNvPr>
          <p:cNvSpPr txBox="1"/>
          <p:nvPr/>
        </p:nvSpPr>
        <p:spPr>
          <a:xfrm>
            <a:off x="2431366" y="3912116"/>
            <a:ext cx="186522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которого/какого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2DBB23-B5CD-549A-24A2-F6DC845E77E0}"/>
              </a:ext>
            </a:extLst>
          </p:cNvPr>
          <p:cNvSpPr txBox="1"/>
          <p:nvPr/>
        </p:nvSpPr>
        <p:spPr>
          <a:xfrm>
            <a:off x="5779363" y="3895298"/>
            <a:ext cx="19850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который/(какой)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24BD7-787F-988D-AB15-F2AC6030FD98}"/>
              </a:ext>
            </a:extLst>
          </p:cNvPr>
          <p:cNvSpPr txBox="1"/>
          <p:nvPr/>
        </p:nvSpPr>
        <p:spPr>
          <a:xfrm>
            <a:off x="9884395" y="3826810"/>
            <a:ext cx="219352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которому/(какому)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D78F81-514F-E821-9CF1-539464EB1622}"/>
              </a:ext>
            </a:extLst>
          </p:cNvPr>
          <p:cNvSpPr txBox="1"/>
          <p:nvPr/>
        </p:nvSpPr>
        <p:spPr>
          <a:xfrm>
            <a:off x="8316686" y="4269485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EA1924-297B-4A4E-C39C-A86C97E5447E}"/>
              </a:ext>
            </a:extLst>
          </p:cNvPr>
          <p:cNvSpPr txBox="1"/>
          <p:nvPr/>
        </p:nvSpPr>
        <p:spPr>
          <a:xfrm>
            <a:off x="1342571" y="4945947"/>
            <a:ext cx="16147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которые</a:t>
            </a:r>
          </a:p>
        </p:txBody>
      </p:sp>
    </p:spTree>
    <p:extLst>
      <p:ext uri="{BB962C8B-B14F-4D97-AF65-F5344CB8AC3E}">
        <p14:creationId xmlns:p14="http://schemas.microsoft.com/office/powerpoint/2010/main" val="6096368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524035" y="2161176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7064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2843349" y="2495005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</p:spTree>
    <p:extLst>
      <p:ext uri="{BB962C8B-B14F-4D97-AF65-F5344CB8AC3E}">
        <p14:creationId xmlns:p14="http://schemas.microsoft.com/office/powerpoint/2010/main" val="14777930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012008" y="3183641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1" y="3230815"/>
            <a:ext cx="789577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стояла пустая.</a:t>
            </a:r>
          </a:p>
        </p:txBody>
      </p:sp>
    </p:spTree>
    <p:extLst>
      <p:ext uri="{BB962C8B-B14F-4D97-AF65-F5344CB8AC3E}">
        <p14:creationId xmlns:p14="http://schemas.microsoft.com/office/powerpoint/2010/main" val="30201429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377407" y="3877257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4920343" y="2844225"/>
            <a:ext cx="672011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</p:spTree>
    <p:extLst>
      <p:ext uri="{BB962C8B-B14F-4D97-AF65-F5344CB8AC3E}">
        <p14:creationId xmlns:p14="http://schemas.microsoft.com/office/powerpoint/2010/main" val="1164270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319350" y="4626180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3787501" y="2792825"/>
            <a:ext cx="836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F66F2-69D6-991F-537E-D58B19615450}"/>
              </a:ext>
            </a:extLst>
          </p:cNvPr>
          <p:cNvSpPr txBox="1"/>
          <p:nvPr/>
        </p:nvSpPr>
        <p:spPr>
          <a:xfrm>
            <a:off x="6908799" y="4725080"/>
            <a:ext cx="500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Фильм, о котором много писали в разных газетах, оказался совсем неинтересным.</a:t>
            </a:r>
          </a:p>
        </p:txBody>
      </p:sp>
    </p:spTree>
    <p:extLst>
      <p:ext uri="{BB962C8B-B14F-4D97-AF65-F5344CB8AC3E}">
        <p14:creationId xmlns:p14="http://schemas.microsoft.com/office/powerpoint/2010/main" val="31132650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В главном предложении найдите слово, к которому относится придаточное определительное. Образуйте сложноподчинённое предложение.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а) Из окна дома видна главная улица города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б) в котором они жили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Из окна дома, в котором они жили, видна главная улица города.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а) Дом наших друзей находился на другом конце города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 которым мы ехали в гости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а) Дача стояла пустая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 которой много лет назад жили его родители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а) В газете была статья известного академика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которую она купила утром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а) Фильм оказался совсем неинтересным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о котором много писали в разных газетах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5. а) Стол стоял около окна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б) над которым висела карта города</a:t>
            </a: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  <p:sp>
        <p:nvSpPr>
          <p:cNvPr id="2" name="Знак умножения 1">
            <a:extLst>
              <a:ext uri="{FF2B5EF4-FFF2-40B4-BE49-F238E27FC236}">
                <a16:creationId xmlns:a16="http://schemas.microsoft.com/office/drawing/2014/main" id="{30BFA30F-BF43-944E-4B00-05488B748E8E}"/>
              </a:ext>
            </a:extLst>
          </p:cNvPr>
          <p:cNvSpPr/>
          <p:nvPr/>
        </p:nvSpPr>
        <p:spPr>
          <a:xfrm>
            <a:off x="1207363" y="5399982"/>
            <a:ext cx="457200" cy="326571"/>
          </a:xfrm>
          <a:prstGeom prst="mathMultiply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AA0FC-4609-3A15-C414-AE06954589F9}"/>
              </a:ext>
            </a:extLst>
          </p:cNvPr>
          <p:cNvSpPr txBox="1"/>
          <p:nvPr/>
        </p:nvSpPr>
        <p:spPr>
          <a:xfrm>
            <a:off x="3787501" y="2792825"/>
            <a:ext cx="836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Дом наших друзей, к которым мы ехали в гости, находился на другом конце города.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6C92C-6C63-8493-16BC-016FA0FE6EA9}"/>
              </a:ext>
            </a:extLst>
          </p:cNvPr>
          <p:cNvSpPr txBox="1"/>
          <p:nvPr/>
        </p:nvSpPr>
        <p:spPr>
          <a:xfrm>
            <a:off x="4019730" y="3230815"/>
            <a:ext cx="7895773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Дача, на которой много лет назад жили его родители, стояла пустая.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9EC9-5AF3-8A89-0023-67295A111C27}"/>
              </a:ext>
            </a:extLst>
          </p:cNvPr>
          <p:cNvSpPr txBox="1"/>
          <p:nvPr/>
        </p:nvSpPr>
        <p:spPr>
          <a:xfrm>
            <a:off x="6908799" y="4040543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газете, которую она купила утром, была статья известного академика.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F66F2-69D6-991F-537E-D58B19615450}"/>
              </a:ext>
            </a:extLst>
          </p:cNvPr>
          <p:cNvSpPr txBox="1"/>
          <p:nvPr/>
        </p:nvSpPr>
        <p:spPr>
          <a:xfrm>
            <a:off x="6795362" y="4815207"/>
            <a:ext cx="500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Фильм, о котором много писали в разных газетах, оказался совсем неинтересным.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02B096-C5F1-FADE-CFC6-82B4BB689A68}"/>
              </a:ext>
            </a:extLst>
          </p:cNvPr>
          <p:cNvSpPr txBox="1"/>
          <p:nvPr/>
        </p:nvSpPr>
        <p:spPr>
          <a:xfrm>
            <a:off x="5665926" y="5484877"/>
            <a:ext cx="613614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Стол, над которым висела карта города, стоял около окна.</a:t>
            </a:r>
          </a:p>
        </p:txBody>
      </p:sp>
    </p:spTree>
    <p:extLst>
      <p:ext uri="{BB962C8B-B14F-4D97-AF65-F5344CB8AC3E}">
        <p14:creationId xmlns:p14="http://schemas.microsoft.com/office/powerpoint/2010/main" val="3985243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685809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12270324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42337230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Статью, которая была, наконец, закончена, он писал два месяца.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34696652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497" y="1073391"/>
            <a:ext cx="11639006" cy="5560383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R="0" algn="l" rtl="0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Измените следующие предложения так, чтобы главные предложения стали придаточными и наоборот.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Образец: Мы вышли на площадь, посреди которой стоял прекрасный памятник.</a:t>
            </a:r>
          </a:p>
          <a:p>
            <a:pPr marR="0" algn="l" rtl="0"/>
            <a:r>
              <a:rPr lang="ru-RU" sz="3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              </a:t>
            </a:r>
            <a:r>
              <a:rPr lang="ru-RU" sz="3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— Посреди площади, на которую мы вышли, стоял прекрасный памятник.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1. Его познакомили с девушкой, которую звали Марианна.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Девушку, с которой его познакомили, звали Марианна.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2. Все обрадовались Наталье Петровне, которая приехала к нам в гости.</a:t>
            </a:r>
          </a:p>
          <a:p>
            <a:pPr marR="0" algn="l" rtl="0"/>
            <a:r>
              <a:rPr lang="ru-RU" sz="36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К нам в гости приехала Наталья Петровна, которой все обрадовались.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3. Статья, которую он писал два месяца, была, наконец, закончена.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Статью, которая была, наконец, закончена, он писал два месяца.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4. Он подарил ей цветы, которые она очень любила.</a:t>
            </a:r>
          </a:p>
          <a:p>
            <a:pPr marR="0" algn="l" rtl="0"/>
            <a:r>
              <a:rPr lang="ru-RU" sz="4000" baseline="-25000" dirty="0">
                <a:solidFill>
                  <a:srgbClr val="000000"/>
                </a:solidFill>
                <a:latin typeface="Georgia" panose="02040502050405020303" pitchFamily="18" charset="0"/>
              </a:rPr>
              <a:t>     </a:t>
            </a:r>
            <a:r>
              <a:rPr lang="ru-RU" sz="4000" baseline="-250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Она очень любила цветы, которые он ей подарил.</a:t>
            </a: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R="0" algn="l" rtl="0"/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10000"/>
              </a:lnSpc>
            </a:pPr>
            <a:endParaRPr lang="ru-RU" sz="4000" baseline="-25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0"/>
            <a:ext cx="9144000" cy="955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Определительные отношения в сложном предложении</a:t>
            </a:r>
          </a:p>
        </p:txBody>
      </p:sp>
    </p:spTree>
    <p:extLst>
      <p:ext uri="{BB962C8B-B14F-4D97-AF65-F5344CB8AC3E}">
        <p14:creationId xmlns:p14="http://schemas.microsoft.com/office/powerpoint/2010/main" val="850711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19E041-88C8-F485-9DC0-E0B944D2D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C1AFFD-2A7B-D6BB-A478-2F688ED1FAA3}"/>
              </a:ext>
            </a:extLst>
          </p:cNvPr>
          <p:cNvSpPr txBox="1">
            <a:spLocks/>
          </p:cNvSpPr>
          <p:nvPr/>
        </p:nvSpPr>
        <p:spPr>
          <a:xfrm>
            <a:off x="303848" y="337143"/>
            <a:ext cx="11243718" cy="619126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Задание на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30 сентября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года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6CC1B37-488D-D893-8173-D2CC70C58A97}"/>
              </a:ext>
            </a:extLst>
          </p:cNvPr>
          <p:cNvSpPr txBox="1">
            <a:spLocks/>
          </p:cNvSpPr>
          <p:nvPr/>
        </p:nvSpPr>
        <p:spPr>
          <a:xfrm>
            <a:off x="590005" y="1262374"/>
            <a:ext cx="11011989" cy="131682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по теме — см. сайт. Для подготовки нужно доделать упр. 6.</a:t>
            </a:r>
          </a:p>
        </p:txBody>
      </p:sp>
    </p:spTree>
    <p:extLst>
      <p:ext uri="{BB962C8B-B14F-4D97-AF65-F5344CB8AC3E}">
        <p14:creationId xmlns:p14="http://schemas.microsoft.com/office/powerpoint/2010/main" val="4988594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0682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342345"/>
            <a:ext cx="10249764" cy="6230577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96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94135ED-BABE-91A2-6BA6-66F17732687E}"/>
              </a:ext>
            </a:extLst>
          </p:cNvPr>
          <p:cNvGraphicFramePr>
            <a:graphicFrameLocks noGrp="1"/>
          </p:cNvGraphicFramePr>
          <p:nvPr/>
        </p:nvGraphicFramePr>
        <p:xfrm>
          <a:off x="825623" y="1826384"/>
          <a:ext cx="10249764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0622">
                  <a:extLst>
                    <a:ext uri="{9D8B030D-6E8A-4147-A177-3AD203B41FA5}">
                      <a16:colId xmlns:a16="http://schemas.microsoft.com/office/drawing/2014/main" val="592450441"/>
                    </a:ext>
                  </a:extLst>
                </a:gridCol>
                <a:gridCol w="2947595">
                  <a:extLst>
                    <a:ext uri="{9D8B030D-6E8A-4147-A177-3AD203B41FA5}">
                      <a16:colId xmlns:a16="http://schemas.microsoft.com/office/drawing/2014/main" val="3896504288"/>
                    </a:ext>
                  </a:extLst>
                </a:gridCol>
                <a:gridCol w="3211547">
                  <a:extLst>
                    <a:ext uri="{9D8B030D-6E8A-4147-A177-3AD203B41FA5}">
                      <a16:colId xmlns:a16="http://schemas.microsoft.com/office/drawing/2014/main" val="1506968230"/>
                    </a:ext>
                  </a:extLst>
                </a:gridCol>
              </a:tblGrid>
              <a:tr h="27376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B050"/>
                          </a:solidFill>
                        </a:rPr>
                        <a:t>однонаправленные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70C0"/>
                          </a:solidFill>
                        </a:rPr>
                        <a:t>ненаправленные</a:t>
                      </a:r>
                      <a:r>
                        <a:rPr lang="ru-RU" sz="2400" dirty="0"/>
                        <a:t>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76373"/>
                  </a:ext>
                </a:extLst>
              </a:tr>
              <a:tr h="805978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непереходные</a:t>
                      </a:r>
                    </a:p>
                    <a:p>
                      <a:r>
                        <a:rPr lang="ru-RU" sz="2800" b="0" dirty="0">
                          <a:solidFill>
                            <a:srgbClr val="7030A0"/>
                          </a:solidFill>
                        </a:rPr>
                        <a:t>(не может быть прямого дополнения, объекта)</a:t>
                      </a:r>
                    </a:p>
                    <a:p>
                      <a:endParaRPr lang="ru-RU" sz="28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идти, бежать… </a:t>
                      </a:r>
                    </a:p>
                    <a:p>
                      <a:r>
                        <a:rPr lang="ru-RU" sz="2400" i="1" dirty="0"/>
                        <a:t>нестись, вестись…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ходить, бегать…</a:t>
                      </a:r>
                    </a:p>
                    <a:p>
                      <a:r>
                        <a:rPr lang="ru-RU" sz="2400" i="1" dirty="0"/>
                        <a:t>носиться, водиться…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82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переходные</a:t>
                      </a:r>
                    </a:p>
                    <a:p>
                      <a:r>
                        <a:rPr lang="ru-RU" sz="2800" b="0" dirty="0">
                          <a:solidFill>
                            <a:srgbClr val="FF0000"/>
                          </a:solidFill>
                        </a:rPr>
                        <a:t>(может быть прямое дополнение, объект)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нести, вести…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1" dirty="0"/>
                        <a:t>носить, водить…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39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9257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51620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800" b="1" kern="1200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+mn-ea"/>
                <a:cs typeface="+mn-cs"/>
              </a:rPr>
              <a:t>Движение</a:t>
            </a:r>
            <a:endParaRPr lang="ru-RU" sz="6600" b="1" kern="1200" spc="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+mn-ea"/>
              <a:cs typeface="+mn-cs"/>
            </a:endParaRP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3A4A1C6-9703-6D98-58FF-DB77E2B3864B}"/>
              </a:ext>
            </a:extLst>
          </p:cNvPr>
          <p:cNvGraphicFramePr>
            <a:graphicFrameLocks noGrp="1"/>
          </p:cNvGraphicFramePr>
          <p:nvPr/>
        </p:nvGraphicFramePr>
        <p:xfrm>
          <a:off x="4077148" y="719114"/>
          <a:ext cx="4475182" cy="5795986"/>
        </p:xfrm>
        <a:graphic>
          <a:graphicData uri="http://schemas.openxmlformats.org/drawingml/2006/table">
            <a:tbl>
              <a:tblPr/>
              <a:tblGrid>
                <a:gridCol w="2237591">
                  <a:extLst>
                    <a:ext uri="{9D8B030D-6E8A-4147-A177-3AD203B41FA5}">
                      <a16:colId xmlns:a16="http://schemas.microsoft.com/office/drawing/2014/main" val="2849025600"/>
                    </a:ext>
                  </a:extLst>
                </a:gridCol>
                <a:gridCol w="2237591">
                  <a:extLst>
                    <a:ext uri="{9D8B030D-6E8A-4147-A177-3AD203B41FA5}">
                      <a16:colId xmlns:a16="http://schemas.microsoft.com/office/drawing/2014/main" val="533807040"/>
                    </a:ext>
                  </a:extLst>
                </a:gridCol>
              </a:tblGrid>
              <a:tr h="32143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</a:rPr>
                        <a:t>однонаправленное</a:t>
                      </a: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</a:rPr>
                        <a:t>ненаправленное</a:t>
                      </a: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73172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бежать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бегать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981950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брести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бродить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591433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везти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возить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7322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вести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водить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19418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гнать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гонять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875940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гнаться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гоняться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480155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ехать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ездить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3225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идти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ходить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114633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565471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катиться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кататься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509551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лезть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лазить (и лазать)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453232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лететь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летать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141505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нести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носить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96241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нестись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носиться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22816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плыть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плавать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241948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ползти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ползать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862894"/>
                  </a:ext>
                </a:extLst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>
                          <a:effectLst/>
                        </a:rPr>
                        <a:t>тащить</a:t>
                      </a:r>
                      <a:endParaRPr lang="ru-RU" sz="180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1800" i="1" dirty="0">
                          <a:effectLst/>
                        </a:rPr>
                        <a:t>таскать</a:t>
                      </a:r>
                      <a:endParaRPr lang="ru-RU" sz="1800" dirty="0">
                        <a:effectLst/>
                      </a:endParaRPr>
                    </a:p>
                  </a:txBody>
                  <a:tcPr marL="57254" marR="57254" marT="28627" marB="28627"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055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2454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6541BF5-6AA6-2D8B-F967-CF320560D409}"/>
              </a:ext>
            </a:extLst>
          </p:cNvPr>
          <p:cNvGraphicFramePr>
            <a:graphicFrameLocks noGrp="1"/>
          </p:cNvGraphicFramePr>
          <p:nvPr/>
        </p:nvGraphicFramePr>
        <p:xfrm>
          <a:off x="496645" y="161344"/>
          <a:ext cx="10919012" cy="6535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5296">
                  <a:extLst>
                    <a:ext uri="{9D8B030D-6E8A-4147-A177-3AD203B41FA5}">
                      <a16:colId xmlns:a16="http://schemas.microsoft.com/office/drawing/2014/main" val="1104273826"/>
                    </a:ext>
                  </a:extLst>
                </a:gridCol>
                <a:gridCol w="3936858">
                  <a:extLst>
                    <a:ext uri="{9D8B030D-6E8A-4147-A177-3AD203B41FA5}">
                      <a16:colId xmlns:a16="http://schemas.microsoft.com/office/drawing/2014/main" val="46347527"/>
                    </a:ext>
                  </a:extLst>
                </a:gridCol>
                <a:gridCol w="3936858">
                  <a:extLst>
                    <a:ext uri="{9D8B030D-6E8A-4147-A177-3AD203B41FA5}">
                      <a16:colId xmlns:a16="http://schemas.microsoft.com/office/drawing/2014/main" val="10387790"/>
                    </a:ext>
                  </a:extLst>
                </a:gridCol>
              </a:tblGrid>
              <a:tr h="1048912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600"/>
                        </a:spcAft>
                      </a:pPr>
                      <a:r>
                        <a:rPr lang="ru-RU" sz="2000" spc="-5" dirty="0">
                          <a:effectLst/>
                        </a:rPr>
                        <a:t>Глаголы </a:t>
                      </a:r>
                      <a:r>
                        <a:rPr lang="ru-RU" sz="2000" spc="-10" dirty="0">
                          <a:effectLst/>
                        </a:rPr>
                        <a:t>типа </a:t>
                      </a: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ИДТИ</a:t>
                      </a:r>
                    </a:p>
                    <a:p>
                      <a:pPr algn="ctr">
                        <a:spcAft>
                          <a:spcPts val="1800"/>
                        </a:spcAft>
                      </a:pPr>
                      <a:r>
                        <a:rPr lang="ru-RU" sz="2000" spc="-10" dirty="0">
                          <a:effectLst/>
                        </a:rPr>
                        <a:t>(</a:t>
                      </a:r>
                      <a:r>
                        <a:rPr lang="ru-RU" sz="18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однонаправленное</a:t>
                      </a:r>
                      <a:r>
                        <a:rPr lang="ru-RU" sz="2000" spc="-10" dirty="0">
                          <a:effectLst/>
                        </a:rPr>
                        <a:t> </a:t>
                      </a:r>
                      <a:r>
                        <a:rPr lang="ru-RU" sz="2000" spc="-5" dirty="0">
                          <a:effectLst/>
                        </a:rPr>
                        <a:t>движение)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Aft>
                          <a:spcPts val="600"/>
                        </a:spcAft>
                      </a:pPr>
                      <a:r>
                        <a:rPr lang="ru-RU" sz="2000" spc="-5" dirty="0">
                          <a:effectLst/>
                        </a:rPr>
                        <a:t>Глаголы </a:t>
                      </a:r>
                      <a:r>
                        <a:rPr lang="ru-RU" sz="2000" spc="45" dirty="0">
                          <a:effectLst/>
                        </a:rPr>
                        <a:t>типа </a:t>
                      </a: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ХОДИТЬ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spc="-10" dirty="0">
                          <a:effectLst/>
                        </a:rPr>
                        <a:t>(</a:t>
                      </a:r>
                      <a:r>
                        <a:rPr lang="ru-RU" sz="180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разно/ненаправленное </a:t>
                      </a:r>
                      <a:r>
                        <a:rPr lang="ru-RU" sz="2000" spc="-10" dirty="0">
                          <a:effectLst/>
                        </a:rPr>
                        <a:t>движение)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226902"/>
                  </a:ext>
                </a:extLst>
              </a:tr>
              <a:tr h="256875">
                <a:tc rowSpan="8">
                  <a:txBody>
                    <a:bodyPr/>
                    <a:lstStyle/>
                    <a:p>
                      <a:r>
                        <a:rPr lang="ru-RU" sz="2000" spc="30" dirty="0">
                          <a:solidFill>
                            <a:srgbClr val="7030A0"/>
                          </a:solidFill>
                          <a:effectLst/>
                        </a:rPr>
                        <a:t>Непереходные</a:t>
                      </a:r>
                      <a:r>
                        <a:rPr lang="ru-RU" sz="2000" spc="30" dirty="0">
                          <a:effectLst/>
                        </a:rPr>
                        <a:t> </a:t>
                      </a:r>
                      <a:r>
                        <a:rPr lang="ru-RU" sz="2000" kern="1200" spc="3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глаголы</a:t>
                      </a: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 dirty="0">
                          <a:effectLst/>
                        </a:rPr>
                        <a:t>идти́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>
                          <a:effectLst/>
                        </a:rPr>
                        <a:t>ходи́ть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627873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е́хать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е́здить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930950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бежа́ть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бе́гать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616246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лете́ть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>
                          <a:effectLst/>
                        </a:rPr>
                        <a:t>лета́ть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0026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 err="1">
                          <a:effectLst/>
                        </a:rPr>
                        <a:t>плы́ть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>
                          <a:effectLst/>
                        </a:rPr>
                        <a:t>пла́вать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246119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ле́зть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>
                          <a:effectLst/>
                        </a:rPr>
                        <a:t>ла́зить/ла́зать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26805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5">
                          <a:effectLst/>
                        </a:rPr>
                        <a:t>брести́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броди́ть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404468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>
                          <a:effectLst/>
                        </a:rPr>
                        <a:t>ползти́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по́лзать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982133"/>
                  </a:ext>
                </a:extLst>
              </a:tr>
              <a:tr h="256875">
                <a:tc rowSpan="6">
                  <a:txBody>
                    <a:bodyPr/>
                    <a:lstStyle/>
                    <a:p>
                      <a:r>
                        <a:rPr lang="ru-RU" sz="2000" spc="40" dirty="0">
                          <a:solidFill>
                            <a:srgbClr val="FF0000"/>
                          </a:solidFill>
                          <a:effectLst/>
                        </a:rPr>
                        <a:t>Пере</a:t>
                      </a:r>
                      <a:r>
                        <a:rPr lang="ru-RU" sz="2000" spc="35" dirty="0">
                          <a:solidFill>
                            <a:srgbClr val="FF0000"/>
                          </a:solidFill>
                          <a:effectLst/>
                        </a:rPr>
                        <a:t>ходные </a:t>
                      </a:r>
                      <a:r>
                        <a:rPr lang="ru-RU" sz="2000" kern="1200" spc="35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глаголы</a:t>
                      </a: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30" dirty="0">
                          <a:effectLst/>
                        </a:rPr>
                        <a:t>нести́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 dirty="0" err="1">
                          <a:effectLst/>
                        </a:rPr>
                        <a:t>носи́ть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08107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>
                          <a:effectLst/>
                        </a:rPr>
                        <a:t>вести́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води́ть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36020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0">
                          <a:effectLst/>
                        </a:rPr>
                        <a:t>везти́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вози́ть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668690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гна́ть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 dirty="0" err="1">
                          <a:effectLst/>
                        </a:rPr>
                        <a:t>гоня́ть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650645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кати́ть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 dirty="0" err="1">
                          <a:effectLst/>
                        </a:rPr>
                        <a:t>ката́ть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784081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>
                          <a:effectLst/>
                        </a:rPr>
                        <a:t>тащи́ть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10" dirty="0" err="1">
                          <a:effectLst/>
                        </a:rPr>
                        <a:t>таска́ть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634682"/>
                  </a:ext>
                </a:extLst>
              </a:tr>
              <a:tr h="256875">
                <a:tc rowSpan="6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C00FF"/>
                          </a:solidFill>
                          <a:effectLst/>
                        </a:rPr>
                        <a:t>Глаголы </a:t>
                      </a:r>
                      <a:r>
                        <a:rPr lang="ru-RU" sz="2000" spc="45" dirty="0">
                          <a:solidFill>
                            <a:srgbClr val="CC00FF"/>
                          </a:solidFill>
                          <a:effectLst/>
                        </a:rPr>
                        <a:t>с части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/>
                        </a:rPr>
                        <a:t>цей </a:t>
                      </a:r>
                    </a:p>
                    <a:p>
                      <a:r>
                        <a:rPr lang="ru-RU" sz="2000" spc="25" dirty="0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</a:t>
                      </a:r>
                      <a:r>
                        <a:rPr lang="ru-RU" sz="2000" spc="25" dirty="0" err="1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ся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spc="25" dirty="0">
                          <a:solidFill>
                            <a:srgbClr val="CC00FF"/>
                          </a:solidFill>
                          <a:effectLst/>
                        </a:rPr>
                        <a:t>(непереходные)</a:t>
                      </a:r>
                      <a:endParaRPr lang="ru-RU" sz="1050" dirty="0">
                        <a:solidFill>
                          <a:srgbClr val="CC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25">
                          <a:effectLst/>
                        </a:rPr>
                        <a:t>нести́сь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5" dirty="0" err="1">
                          <a:effectLst/>
                        </a:rPr>
                        <a:t>носи́ться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977727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10">
                          <a:effectLst/>
                        </a:rPr>
                        <a:t>гна́ться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-5" dirty="0" err="1">
                          <a:effectLst/>
                        </a:rPr>
                        <a:t>гоня́ться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212194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кати́ться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spc="5" dirty="0" err="1">
                          <a:effectLst/>
                        </a:rPr>
                        <a:t>ката́ться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96386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тащи́ться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dirty="0" err="1">
                          <a:effectLst/>
                        </a:rPr>
                        <a:t>таска́ться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 anchor="b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97584"/>
                  </a:ext>
                </a:extLst>
              </a:tr>
              <a:tr h="243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dirty="0" err="1">
                          <a:effectLst/>
                          <a:latin typeface="+mj-lt"/>
                        </a:rPr>
                        <a:t>вести́сь</a:t>
                      </a:r>
                      <a:endParaRPr lang="ru-RU" sz="1400" i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води́ться</a:t>
                      </a:r>
                      <a:endParaRPr lang="ru-RU" sz="1800" i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149139"/>
                  </a:ext>
                </a:extLst>
              </a:tr>
              <a:tr h="25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600" dirty="0">
                          <a:effectLst/>
                        </a:rPr>
                        <a:t>—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/>
                      <a:r>
                        <a:rPr lang="ru-RU" sz="1800" i="1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вози́ться</a:t>
                      </a:r>
                      <a:endParaRPr lang="ru-RU" sz="1800" i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9035" marR="19035" marT="0" marB="0">
                    <a:solidFill>
                      <a:schemeClr val="accent1">
                        <a:tint val="20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44383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03CC367-497F-84BB-9A51-2E3F0ED52EE8}"/>
              </a:ext>
            </a:extLst>
          </p:cNvPr>
          <p:cNvSpPr txBox="1"/>
          <p:nvPr/>
        </p:nvSpPr>
        <p:spPr>
          <a:xfrm>
            <a:off x="129092" y="161344"/>
            <a:ext cx="3593054" cy="52322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БЕСПРИСТАВОЧНЫЕ</a:t>
            </a:r>
          </a:p>
        </p:txBody>
      </p:sp>
    </p:spTree>
    <p:extLst>
      <p:ext uri="{BB962C8B-B14F-4D97-AF65-F5344CB8AC3E}">
        <p14:creationId xmlns:p14="http://schemas.microsoft.com/office/powerpoint/2010/main" val="9957468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9571F83-6BFE-5C79-8C58-3034A9DC2032}"/>
              </a:ext>
            </a:extLst>
          </p:cNvPr>
          <p:cNvGraphicFramePr>
            <a:graphicFrameLocks noGrp="1"/>
          </p:cNvGraphicFramePr>
          <p:nvPr/>
        </p:nvGraphicFramePr>
        <p:xfrm>
          <a:off x="209550" y="190500"/>
          <a:ext cx="11820525" cy="6623958"/>
        </p:xfrm>
        <a:graphic>
          <a:graphicData uri="http://schemas.openxmlformats.org/drawingml/2006/table">
            <a:tbl>
              <a:tblPr firstRow="1" firstCol="1" bandRow="1"/>
              <a:tblGrid>
                <a:gridCol w="5812112">
                  <a:extLst>
                    <a:ext uri="{9D8B030D-6E8A-4147-A177-3AD203B41FA5}">
                      <a16:colId xmlns:a16="http://schemas.microsoft.com/office/drawing/2014/main" val="305852301"/>
                    </a:ext>
                  </a:extLst>
                </a:gridCol>
                <a:gridCol w="6008413">
                  <a:extLst>
                    <a:ext uri="{9D8B030D-6E8A-4147-A177-3AD203B41FA5}">
                      <a16:colId xmlns:a16="http://schemas.microsoft.com/office/drawing/2014/main" val="2709692707"/>
                    </a:ext>
                  </a:extLst>
                </a:gridCol>
              </a:tblGrid>
              <a:tr h="462643">
                <a:tc>
                  <a:txBody>
                    <a:bodyPr/>
                    <a:lstStyle/>
                    <a:p>
                      <a:pPr algn="ctr"/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идти</a:t>
                      </a:r>
                      <a:r>
                        <a:rPr lang="ru-RU" sz="2400" spc="15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иду, идёшь, </a:t>
                      </a:r>
                      <a:r>
                        <a:rPr lang="ru-RU" sz="2400" spc="-2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идут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3636010" algn="l"/>
                        </a:tabLst>
                      </a:pPr>
                      <a:r>
                        <a:rPr lang="ru-RU" sz="4000" b="1" kern="1200" spc="6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briola" panose="04040605051002020D02" pitchFamily="82" charset="0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хожу́,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хо́дишь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хо́дят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45521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ехать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еду, едешь, едут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ездить</a:t>
                      </a:r>
                      <a:r>
                        <a:rPr lang="ru-RU" sz="2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е́зжу, е́здишь, е́здят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217912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бежать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бегу́,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бежи́шь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бегу́т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бежать</a:t>
                      </a:r>
                      <a:r>
                        <a:rPr lang="ru-RU" sz="2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бе́гаю, бе́гаешь, бе́гают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885659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лететь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лечу́, лети́шь, летя́т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лета́ю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лета́ешь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лета́ют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53477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плыть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плыву́, плывёшь, плыву́т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плавать</a:t>
                      </a:r>
                      <a:r>
                        <a:rPr lang="ru-RU" sz="2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пла́ваю, пла́ваешь, пла́вают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079283"/>
                  </a:ext>
                </a:extLst>
              </a:tr>
              <a:tr h="925285">
                <a:tc>
                  <a:txBody>
                    <a:bodyPr/>
                    <a:lstStyle/>
                    <a:p>
                      <a:r>
                        <a:rPr lang="ru-RU" sz="2400" b="1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лезть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ле́зу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ле́зешь</a:t>
                      </a:r>
                      <a:r>
                        <a:rPr lang="ru-RU" sz="2400" spc="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лезут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лазить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ла́жу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лазать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ла́заю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ла́заешь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ла́зают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770998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брести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бреду́,  бредёшь, бреду́т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бродить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брожу́,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бро́дишь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бро́дят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40975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несу́, несёшь, несу́т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носить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ношу́,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но́сишь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но́сят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512221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вести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веду́, ведёшь, веду́т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во́дишь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во́дят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493350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везти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везу́, везёшь, везу́т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возить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вожу́,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во́зишь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во́зят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46725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гнать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гоню́, го́нишь, го́нят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636010" algn="l"/>
                        </a:tabLst>
                      </a:pPr>
                      <a:r>
                        <a:rPr lang="ru-RU" sz="2400" b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гонять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гоня́ю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гоня́ешь</a:t>
                      </a:r>
                      <a:r>
                        <a:rPr lang="ru-RU" sz="2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-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гоня́ют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609232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катить</a:t>
                      </a:r>
                      <a:r>
                        <a:rPr lang="ru-RU" sz="2400" spc="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качу́, ка́тишь, ка́тят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катать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ката́ю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ката́ешь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ката́ют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773573"/>
                  </a:ext>
                </a:extLst>
              </a:tr>
              <a:tr h="462643">
                <a:tc>
                  <a:txBody>
                    <a:bodyPr/>
                    <a:lstStyle/>
                    <a:p>
                      <a:r>
                        <a:rPr lang="ru-RU" sz="2400" b="1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тащить</a:t>
                      </a:r>
                      <a:r>
                        <a:rPr lang="ru-RU" sz="24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тащу́, та́щишь, та́щат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таскать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таска́ю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таска́ешь</a:t>
                      </a:r>
                      <a:r>
                        <a:rPr lang="ru-RU" sz="24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spc="2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таска́ют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887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4683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3B9942-1E7F-F7E5-E511-A882855E8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987" y="191648"/>
            <a:ext cx="10563225" cy="647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78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55BCDB-BE51-FDCE-BFC8-31F4CBA5A31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 rot="5400000">
            <a:off x="-120000" y="777780"/>
            <a:ext cx="6528722" cy="5331777"/>
          </a:xfrm>
          <a:prstGeom prst="rect">
            <a:avLst/>
          </a:prstGeom>
          <a:gradFill>
            <a:gsLst>
              <a:gs pos="12000">
                <a:srgbClr val="E6F1B4">
                  <a:alpha val="61000"/>
                </a:srgbClr>
              </a:gs>
              <a:gs pos="30000">
                <a:srgbClr val="FFFFF7"/>
              </a:gs>
              <a:gs pos="60000">
                <a:srgbClr val="FFFFBD"/>
              </a:gs>
              <a:gs pos="96000">
                <a:srgbClr val="E5CBB1"/>
              </a:gs>
            </a:gsLst>
            <a:lin ang="5400000" scaled="1"/>
          </a:gradFill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EEDE8E-BA82-3475-04DF-9D7983C232B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 rot="5400000">
            <a:off x="6025783" y="1020286"/>
            <a:ext cx="6558061" cy="481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948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E13EE2-23BA-BFB5-7201-0A2D8EBD0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77127"/>
            <a:ext cx="8267700" cy="670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052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1533526"/>
            <a:ext cx="11353800" cy="4914900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 fontScale="70000" lnSpcReduction="20000"/>
          </a:bodyPr>
          <a:lstStyle/>
          <a:p>
            <a:endParaRPr lang="ru-RU" sz="4800" dirty="0">
              <a:solidFill>
                <a:srgbClr val="26130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1. На странице «Песни» прослушать песню в исполнении Кати Лель «Куда уходит детство» (номер 10). Сказать, о чем эта песня. Высказать своё отношение к песне и мысли по поводу ее содержания. Выписать глаголы движения, использованные в этой песне (в той форме, в которой они в тексте, и в форме инфинитива). </a:t>
            </a:r>
          </a:p>
          <a:p>
            <a:pPr algn="l"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2. На той же странице прослушать песню в исполнении Константина Никольского «Ночная птица» (номер 6). Какой глагол движения и в какой грамматической форме есть в этой песне?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495425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 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25 сентября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92ABB8-865C-2380-4219-E49072416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75103"/>
            <a:ext cx="16573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304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5C1FC-0DDF-BEBD-8A2B-978B300E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40C19A-5CD7-FAB4-1794-BC1E07748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1292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B5897-7D4C-1C8F-D365-337C07E81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CE3AC7-50B1-72C9-81D0-60E860A56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192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7 октября2024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18:30—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702680"/>
              </p:ext>
            </p:extLst>
          </p:nvPr>
        </p:nvGraphicFramePr>
        <p:xfrm>
          <a:off x="3039122" y="2637511"/>
          <a:ext cx="646047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533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385012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323143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807370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128511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212310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+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51536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287" y="923278"/>
            <a:ext cx="11993732" cy="582042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487E"/>
                </a:solidFill>
              </a:rPr>
              <a:t>3</a:t>
            </a:r>
            <a:r>
              <a:rPr lang="ru-RU" sz="3200" b="1" dirty="0">
                <a:solidFill>
                  <a:srgbClr val="00487E"/>
                </a:solidFill>
              </a:rPr>
              <a:t>0 сентября 2024 года</a:t>
            </a:r>
          </a:p>
          <a:p>
            <a:pPr algn="l"/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1. А. По Баско, Урок 2, страницы 23—24 задания 2, 3, 4, 5, 6 </a:t>
            </a: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тест 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(будет доступен позже).</a:t>
            </a:r>
          </a:p>
          <a:p>
            <a:pPr algn="l"/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Б. Баско. Урок 2. Устно:</a:t>
            </a:r>
          </a:p>
          <a:p>
            <a:pPr marL="742950" indent="-360000" algn="l">
              <a:buAutoNum type="arabicPeriod"/>
            </a:pP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Страницы 24—25 задание по лексике «Обратите внимание!», задание 7.</a:t>
            </a:r>
          </a:p>
          <a:p>
            <a:pPr marL="742950" indent="-360000" algn="l">
              <a:buAutoNum type="arabicPeriod"/>
            </a:pP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Страницы 25—26 задания 8, 9.</a:t>
            </a:r>
          </a:p>
          <a:p>
            <a:pPr marL="742950" indent="-360000" algn="l">
              <a:buAutoNum type="arabicPeriod"/>
            </a:pP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Страницы 26—27 задания «Готовимся к дискуссии» и 11.</a:t>
            </a:r>
          </a:p>
          <a:p>
            <a:pPr marL="742950" indent="-360000" algn="l">
              <a:buAutoNum type="arabicPeriod"/>
            </a:pPr>
            <a:endParaRPr lang="ru-RU" sz="800" dirty="0">
              <a:solidFill>
                <a:schemeClr val="bg1">
                  <a:lumMod val="75000"/>
                </a:schemeClr>
              </a:solidFill>
            </a:endParaRPr>
          </a:p>
          <a:p>
            <a:pPr algn="l"/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2. В. Баско. Урок 2. Письменно: страница 26, задание 10.</a:t>
            </a:r>
          </a:p>
          <a:p>
            <a:pPr lvl="0" algn="l">
              <a:lnSpc>
                <a:spcPct val="100000"/>
              </a:lnSpc>
              <a:tabLst>
                <a:tab pos="457200" algn="l"/>
              </a:tabLst>
              <a:defRPr/>
            </a:pPr>
            <a:r>
              <a:rPr lang="ru-RU" sz="2000" dirty="0">
                <a:solidFill>
                  <a:prstClr val="black"/>
                </a:solidFill>
              </a:rPr>
              <a:t>3. Баско. Урок 1. А. Задание 1 (страницы 5—8) устно. Изучить лексику, прочитать текст, ответить на вопросы.</a:t>
            </a:r>
          </a:p>
          <a:p>
            <a:pPr lvl="0" algn="l">
              <a:lnSpc>
                <a:spcPct val="100000"/>
              </a:lnSpc>
              <a:tabLst>
                <a:tab pos="457200" algn="l"/>
              </a:tabLst>
              <a:defRPr/>
            </a:pPr>
            <a:r>
              <a:rPr lang="ru-RU" sz="2000" dirty="0">
                <a:solidFill>
                  <a:prstClr val="black"/>
                </a:solidFill>
              </a:rPr>
              <a:t>                                Б. Грамматика, задание 1 стр. 14, задание 2 стр. 15.</a:t>
            </a:r>
          </a:p>
          <a:p>
            <a:pPr algn="l"/>
            <a:r>
              <a:rPr lang="ru-RU" sz="2000" dirty="0">
                <a:solidFill>
                  <a:prstClr val="black"/>
                </a:solidFill>
              </a:rPr>
              <a:t>4. </a:t>
            </a:r>
            <a:r>
              <a:rPr lang="ru-RU" sz="2000" dirty="0">
                <a:solidFill>
                  <a:schemeClr val="tx1"/>
                </a:solidFill>
              </a:rPr>
              <a:t>Подумать над выбором темы для доклада по теме «Миграция населения в Китае». Тема должна быть более узкой, темы разных студентов должны различаться. Доклады-презентации будут проходить после изучения тем (по Баско) «Миграция населения» и «Интеллектуальная эмиграция). Объём доклада — не менее 15 минут. В презентации должны быть даты, цифры, иллюстрации (в том числе диаграммы, таблицы). Доклад может быть посвящён как проблеме всей страны, так и проблемам отдельных городов и сёл, отраслям хозяйства и проч.</a:t>
            </a: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endParaRPr lang="ru-RU" sz="20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60059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4"/>
            <a:ext cx="10515600" cy="1590605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мегаполиса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C107B-2698-DCAB-FE92-123B3D9FEAB3}"/>
              </a:ext>
            </a:extLst>
          </p:cNvPr>
          <p:cNvSpPr txBox="1"/>
          <p:nvPr/>
        </p:nvSpPr>
        <p:spPr>
          <a:xfrm>
            <a:off x="3295650" y="2446288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1. Задание 1 (страницы 5—8) устно. Изучить лексику, прочитать текст, ответить на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3904899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2">
            <a:extLst>
              <a:ext uri="{FF2B5EF4-FFF2-40B4-BE49-F238E27FC236}">
                <a16:creationId xmlns:a16="http://schemas.microsoft.com/office/drawing/2014/main" id="{1B5DC6F1-B1B0-EE3A-50EC-7711E81D8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482573"/>
            <a:ext cx="6631268" cy="636451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А. Текст и задания к нему (стр. 5—8).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9003724-5FCA-EA64-9241-FB97E4508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29" y="1572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F33C93A-70CC-8623-1DB0-A999F74FB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49" y="2312894"/>
            <a:ext cx="11580129" cy="42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580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мегаполиса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0CF835-590A-45E7-9B6F-A4B4C195E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71" y="1740023"/>
            <a:ext cx="11665258" cy="429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062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Проблемы мегаполиса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9CC8D7-9BE4-43EE-B2CC-2DAA08EE0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65" y="2095130"/>
            <a:ext cx="10964675" cy="288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076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Проблемы мегаполиса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1A0E2-B546-41F7-AEF8-3EC438CFC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22" y="1194303"/>
            <a:ext cx="10515600" cy="526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855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Проблемы мегаполиса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AA246E-815D-44CE-8995-98DC59637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76" y="1213044"/>
            <a:ext cx="11435202" cy="523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206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Проблемы мегаполиса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AAFFDF-7127-4C25-A8A3-8DFD9D58F89F}"/>
              </a:ext>
            </a:extLst>
          </p:cNvPr>
          <p:cNvSpPr txBox="1"/>
          <p:nvPr/>
        </p:nvSpPr>
        <p:spPr>
          <a:xfrm>
            <a:off x="153972" y="836529"/>
            <a:ext cx="11662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Самостоятельная работа —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https://distant.msu.ru/mod/quiz/view.php?id=88060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2C9D7E-48C0-47A9-9169-CF5906911019}"/>
              </a:ext>
            </a:extLst>
          </p:cNvPr>
          <p:cNvSpPr txBox="1"/>
          <p:nvPr/>
        </p:nvSpPr>
        <p:spPr>
          <a:xfrm>
            <a:off x="838200" y="4682621"/>
            <a:ext cx="37781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минут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1D4286-A3E2-D281-EFDF-7DE2BAEE6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4" y="1716879"/>
            <a:ext cx="5095461" cy="20850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2BD1D6-156E-C859-3569-95B5D31EA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472" y="2252560"/>
            <a:ext cx="2230498" cy="10108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6233500-DA42-60BE-A690-18C2020F4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375" y="3499435"/>
            <a:ext cx="6400800" cy="317182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BE52931-2D4E-431C-99B6-B97033BD1348}"/>
              </a:ext>
            </a:extLst>
          </p:cNvPr>
          <p:cNvSpPr/>
          <p:nvPr/>
        </p:nvSpPr>
        <p:spPr>
          <a:xfrm>
            <a:off x="5660765" y="4042610"/>
            <a:ext cx="6211410" cy="1886791"/>
          </a:xfrm>
          <a:prstGeom prst="rect">
            <a:avLst/>
          </a:prstGeom>
          <a:solidFill>
            <a:srgbClr val="E4B5F1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2625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0194CF-8DD2-26FF-312A-7241C42E45C1}"/>
              </a:ext>
            </a:extLst>
          </p:cNvPr>
          <p:cNvSpPr txBox="1"/>
          <p:nvPr/>
        </p:nvSpPr>
        <p:spPr>
          <a:xfrm>
            <a:off x="2430379" y="1251284"/>
            <a:ext cx="709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Грамматика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E3F82-B27C-2A65-8CB0-DA5B0B76DBF2}"/>
              </a:ext>
            </a:extLst>
          </p:cNvPr>
          <p:cNvSpPr txBox="1"/>
          <p:nvPr/>
        </p:nvSpPr>
        <p:spPr>
          <a:xfrm>
            <a:off x="2819907" y="3575391"/>
            <a:ext cx="688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Квалификация 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5129038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899"/>
            <a:ext cx="7881005" cy="481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01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2839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0615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0131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развития…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3200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следстви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развития…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9498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следстви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символ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высокого…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4666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следстви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символ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высокого…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минусы жизни…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014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следстви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символ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высокого…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минусы жизни…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задач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общества…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5365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следстви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символ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высокого…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минусы жизни…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задач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общества…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проблем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7618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44D991-9CEE-4AD7-8F84-D2D583DA5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48" y="1988900"/>
            <a:ext cx="7785701" cy="475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7892249" y="2072866"/>
            <a:ext cx="4299751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город-гигант…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средств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изменения…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переезд, перемещение…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следстви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развития…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символ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высокого…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минусы жизни…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задач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общества…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важн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проблем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известн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британск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еженедельник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</a:p>
        </p:txBody>
      </p:sp>
    </p:spTree>
    <p:extLst>
      <p:ext uri="{BB962C8B-B14F-4D97-AF65-F5344CB8AC3E}">
        <p14:creationId xmlns:p14="http://schemas.microsoft.com/office/powerpoint/2010/main" val="592589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A4DC22-89CE-41C4-BD7C-64BBF711B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267" y="2014799"/>
            <a:ext cx="8154696" cy="48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736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4880548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30952578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</p:txBody>
      </p:sp>
    </p:spTree>
    <p:extLst>
      <p:ext uri="{BB962C8B-B14F-4D97-AF65-F5344CB8AC3E}">
        <p14:creationId xmlns:p14="http://schemas.microsoft.com/office/powerpoint/2010/main" val="275829901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серьёзн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ую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проблем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для больших городов.</a:t>
            </a:r>
          </a:p>
        </p:txBody>
      </p:sp>
    </p:spTree>
    <p:extLst>
      <p:ext uri="{BB962C8B-B14F-4D97-AF65-F5344CB8AC3E}">
        <p14:creationId xmlns:p14="http://schemas.microsoft.com/office/powerpoint/2010/main" val="14690020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239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серьёзную проблему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является результатом развития научно-технического прогресса.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8952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серьёзную проблему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является результатом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результат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44171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серьёзную проблему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является результатом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результат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Мегаполис — это город-гигант с числом жителей более десяти миллионов.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88014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4113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серьёзную проблему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является результатом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результат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Мегаполис — это город-гигант с числом жителей более десяти миллионов.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Мегаполис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город-гигант с числом жителей более десяти миллионов.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8951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серьёзную проблему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является результатом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результат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Мегаполис — это город-гигант с числом жителей более десяти миллионов.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Мегаполис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город-гигант с числом жителей более десяти миллионов.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Авиакомпания «Аэрофлот» является крупнейшей транспортной компанией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81800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7BEB-E7DF-45FE-8047-195AF8D44BDB}"/>
              </a:ext>
            </a:extLst>
          </p:cNvPr>
          <p:cNvSpPr txBox="1"/>
          <p:nvPr/>
        </p:nvSpPr>
        <p:spPr>
          <a:xfrm>
            <a:off x="328475" y="2072866"/>
            <a:ext cx="118635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— это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Газеты, радио, телевидение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средства массовой информации.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являются серьёзной проблемой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Автомобильные пробки на улицах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серьёзную проблему для больших городов.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является результатом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Концентрация людей в больших городах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результат развития научно-технического прогресса.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Мегаполис — это город-гигант с числом жителей более десяти миллионов.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Мегаполис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город-гигант с числом жителей более десяти миллионов.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Авиакомпания «Аэрофлот» является крупнейшей транспортной компанией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Авиакомпания «Аэрофлот»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крупнейш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ую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транспортн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ую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компанию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67394463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</p:txBody>
      </p:sp>
    </p:spTree>
    <p:extLst>
      <p:ext uri="{BB962C8B-B14F-4D97-AF65-F5344CB8AC3E}">
        <p14:creationId xmlns:p14="http://schemas.microsoft.com/office/powerpoint/2010/main" val="39279542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</p:txBody>
      </p:sp>
    </p:spTree>
    <p:extLst>
      <p:ext uri="{BB962C8B-B14F-4D97-AF65-F5344CB8AC3E}">
        <p14:creationId xmlns:p14="http://schemas.microsoft.com/office/powerpoint/2010/main" val="146657651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80331431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мегаполи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в котором проживает 7% всего российского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3867061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2103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мегаполис,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— это крупнейшие города России.</a:t>
            </a:r>
          </a:p>
        </p:txBody>
      </p:sp>
    </p:spTree>
    <p:extLst>
      <p:ext uri="{BB962C8B-B14F-4D97-AF65-F5344CB8AC3E}">
        <p14:creationId xmlns:p14="http://schemas.microsoft.com/office/powerpoint/2010/main" val="194451280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мегаполис,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— это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крупнейшие города России.</a:t>
            </a:r>
          </a:p>
        </p:txBody>
      </p:sp>
    </p:spTree>
    <p:extLst>
      <p:ext uri="{BB962C8B-B14F-4D97-AF65-F5344CB8AC3E}">
        <p14:creationId xmlns:p14="http://schemas.microsoft.com/office/powerpoint/2010/main" val="40720968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325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мегаполис,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— это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Турфирма «Нева» является лидирующей компанией в сфере туристического бизнеса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6550030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мегаполис,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— это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Турфирма «Нева» является лидирующей компанией в сфере туристического бизнеса в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Турфирма «Нева»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лидирующ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ую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компан</a:t>
            </a:r>
            <a:r>
              <a:rPr kumimoji="0" lang="ru-RU" sz="2800" b="0" i="0" u="sng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ию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в сфере туристического бизнеса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77605992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4113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мегаполис,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— это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Турфирма «Нева» является лидирующей компанией в сфере туристического бизнеса в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Турфирма «Нева»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лидирующую компанию в сфере туристического бизнеса в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Международная интеграция — это естественный процесс развития цивилизации.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17921069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482573"/>
            <a:ext cx="11276430" cy="636451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Б. Грамматические задания к пройденной теме  1 и 2 (стр. 14 и 15).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E08C9-D60E-4A02-A5E4-3B3CF51350F2}"/>
              </a:ext>
            </a:extLst>
          </p:cNvPr>
          <p:cNvSpPr txBox="1"/>
          <p:nvPr/>
        </p:nvSpPr>
        <p:spPr>
          <a:xfrm>
            <a:off x="328475" y="2072866"/>
            <a:ext cx="11863526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— это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Города, посёлки, деревни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населённые пункты страны.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является мегаполисом,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мегаполис, в котором проживает 7% всего российского населения.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— это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Санкт-Петербург, Новосибирск, Нижний Новгород, Екатеринбург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представляют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крупнейшие города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8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9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Турфирма «Нева» является лидирующей компанией в сфере туристического бизнеса в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Турфирма «Нева»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лидирующую компанию в сфере туристического бизнеса в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Международная интеграция — это естественный процесс развития цивилизации.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Международная интеграция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представляет собой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естественный процесс развития цивилизации.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10"/>
              <a:tabLst/>
              <a:defRPr/>
            </a:pPr>
            <a:endParaRPr kumimoji="0" lang="ru-RU" sz="2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79399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5D6264-B3D2-4521-8F20-2B2DE47902AC}"/>
              </a:ext>
            </a:extLst>
          </p:cNvPr>
          <p:cNvSpPr txBox="1"/>
          <p:nvPr/>
        </p:nvSpPr>
        <p:spPr>
          <a:xfrm>
            <a:off x="2651465" y="0"/>
            <a:ext cx="688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Квалификация предмета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AAE871-768B-4D16-B882-D569BE671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95" y="1208880"/>
            <a:ext cx="10885638" cy="49892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D9B5B534-A626-467C-B40C-E092083146C0}"/>
                  </a:ext>
                </a:extLst>
              </p14:cNvPr>
              <p14:cNvContentPartPr/>
              <p14:nvPr/>
            </p14:nvContentPartPr>
            <p14:xfrm>
              <a:off x="1435320" y="1766520"/>
              <a:ext cx="1879920" cy="3816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D9B5B534-A626-467C-B40C-E092083146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9480" y="1703160"/>
                <a:ext cx="191124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0118CAAD-4BBD-470D-9E67-221A5D237B84}"/>
                  </a:ext>
                </a:extLst>
              </p14:cNvPr>
              <p14:cNvContentPartPr/>
              <p14:nvPr/>
            </p14:nvContentPartPr>
            <p14:xfrm>
              <a:off x="1445040" y="2134800"/>
              <a:ext cx="1256400" cy="8532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0118CAAD-4BBD-470D-9E67-221A5D237B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29200" y="2071440"/>
                <a:ext cx="128772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CBD82DFA-4C68-45E2-8B9B-69812123719A}"/>
                  </a:ext>
                </a:extLst>
              </p14:cNvPr>
              <p14:cNvContentPartPr/>
              <p14:nvPr/>
            </p14:nvContentPartPr>
            <p14:xfrm>
              <a:off x="1530000" y="2871720"/>
              <a:ext cx="1001160" cy="36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CBD82DFA-4C68-45E2-8B9B-69812123719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14160" y="2808360"/>
                <a:ext cx="10324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827F6741-7DFD-4506-8986-D0479E5043A1}"/>
                  </a:ext>
                </a:extLst>
              </p14:cNvPr>
              <p14:cNvContentPartPr/>
              <p14:nvPr/>
            </p14:nvContentPartPr>
            <p14:xfrm>
              <a:off x="1501560" y="3155040"/>
              <a:ext cx="1577520" cy="8532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827F6741-7DFD-4506-8986-D0479E5043A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85720" y="3091680"/>
                <a:ext cx="160884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9DE487B8-8004-45E8-B3B5-2A8537AA3247}"/>
                  </a:ext>
                </a:extLst>
              </p14:cNvPr>
              <p14:cNvContentPartPr/>
              <p14:nvPr/>
            </p14:nvContentPartPr>
            <p14:xfrm>
              <a:off x="1558080" y="3494880"/>
              <a:ext cx="3759120" cy="10440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9DE487B8-8004-45E8-B3B5-2A8537AA324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42240" y="3431520"/>
                <a:ext cx="379044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CA9CA7C7-86BE-435C-B125-5347445D030A}"/>
                  </a:ext>
                </a:extLst>
              </p14:cNvPr>
              <p14:cNvContentPartPr/>
              <p14:nvPr/>
            </p14:nvContentPartPr>
            <p14:xfrm>
              <a:off x="1529291" y="4222440"/>
              <a:ext cx="2710800" cy="1944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CA9CA7C7-86BE-435C-B125-5347445D03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13451" y="4159080"/>
                <a:ext cx="27421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10146FBB-7063-4AA9-9961-239C390C07B5}"/>
                  </a:ext>
                </a:extLst>
              </p14:cNvPr>
              <p14:cNvContentPartPr/>
              <p14:nvPr/>
            </p14:nvContentPartPr>
            <p14:xfrm>
              <a:off x="1558080" y="4543560"/>
              <a:ext cx="1332000" cy="972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10146FBB-7063-4AA9-9961-239C390C07B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542240" y="4480200"/>
                <a:ext cx="136332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5339B521-6923-4F23-8B0F-6F5928B1FEDF}"/>
                  </a:ext>
                </a:extLst>
              </p14:cNvPr>
              <p14:cNvContentPartPr/>
              <p14:nvPr/>
            </p14:nvContentPartPr>
            <p14:xfrm>
              <a:off x="1539360" y="5261400"/>
              <a:ext cx="4372920" cy="381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5339B521-6923-4F23-8B0F-6F5928B1FED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523520" y="5198040"/>
                <a:ext cx="440424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2E76F2AE-EED9-4AA4-8E5B-D32B09C47479}"/>
                  </a:ext>
                </a:extLst>
              </p14:cNvPr>
              <p14:cNvContentPartPr/>
              <p14:nvPr/>
            </p14:nvContentPartPr>
            <p14:xfrm>
              <a:off x="1595880" y="5639400"/>
              <a:ext cx="2314080" cy="972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2E76F2AE-EED9-4AA4-8E5B-D32B09C4747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580040" y="5576040"/>
                <a:ext cx="2345400" cy="1364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2290AE5-399B-5333-B077-94D6D2050995}"/>
              </a:ext>
            </a:extLst>
          </p:cNvPr>
          <p:cNvSpPr txBox="1"/>
          <p:nvPr/>
        </p:nvSpPr>
        <p:spPr>
          <a:xfrm>
            <a:off x="3437640" y="1142941"/>
            <a:ext cx="87543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spc="-150" dirty="0"/>
              <a:t>о выделенных словах, чтобы ответом было продолжение предложения.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18932221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26769F-B1BD-4EEE-A62E-5C7D961B0607}"/>
              </a:ext>
            </a:extLst>
          </p:cNvPr>
          <p:cNvSpPr txBox="1"/>
          <p:nvPr/>
        </p:nvSpPr>
        <p:spPr>
          <a:xfrm>
            <a:off x="2651465" y="0"/>
            <a:ext cx="688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Квалификация предмета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C495AD-A2B2-46EA-81C0-59A3B0293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62" y="1132855"/>
            <a:ext cx="11118832" cy="5134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EFD90C-51E1-45E3-8D64-C881809612BD}"/>
              </a:ext>
            </a:extLst>
          </p:cNvPr>
          <p:cNvSpPr txBox="1"/>
          <p:nvPr/>
        </p:nvSpPr>
        <p:spPr>
          <a:xfrm>
            <a:off x="2651464" y="0"/>
            <a:ext cx="688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Квалификация 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105531311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DB2876-196D-44D0-A9B1-2B70D9D9ACBC}"/>
              </a:ext>
            </a:extLst>
          </p:cNvPr>
          <p:cNvSpPr txBox="1"/>
          <p:nvPr/>
        </p:nvSpPr>
        <p:spPr>
          <a:xfrm>
            <a:off x="2651464" y="0"/>
            <a:ext cx="688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Квалификация предмета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A821C0-397D-4C28-8CAC-33181405E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19" y="918392"/>
            <a:ext cx="11097088" cy="581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3683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0194CF-8DD2-26FF-312A-7241C42E45C1}"/>
              </a:ext>
            </a:extLst>
          </p:cNvPr>
          <p:cNvSpPr txBox="1"/>
          <p:nvPr/>
        </p:nvSpPr>
        <p:spPr>
          <a:xfrm>
            <a:off x="2430379" y="1251284"/>
            <a:ext cx="709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Грамматика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E3F82-B27C-2A65-8CB0-DA5B0B76DBF2}"/>
              </a:ext>
            </a:extLst>
          </p:cNvPr>
          <p:cNvSpPr txBox="1"/>
          <p:nvPr/>
        </p:nvSpPr>
        <p:spPr>
          <a:xfrm>
            <a:off x="2819907" y="3575391"/>
            <a:ext cx="6889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Квалификация предмета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3E2545-D08C-559C-CF5E-5B98F964B89B}"/>
              </a:ext>
            </a:extLst>
          </p:cNvPr>
          <p:cNvSpPr txBox="1"/>
          <p:nvPr/>
        </p:nvSpPr>
        <p:spPr>
          <a:xfrm>
            <a:off x="2715219" y="4406388"/>
            <a:ext cx="709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Классификация 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367485294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2E0D96-AAF7-4DB9-BED4-27F8116D8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23" y="470517"/>
            <a:ext cx="11346154" cy="3719744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8CC5BE93-B503-44DC-978D-6E6E760E5770}"/>
              </a:ext>
            </a:extLst>
          </p:cNvPr>
          <p:cNvSpPr/>
          <p:nvPr/>
        </p:nvSpPr>
        <p:spPr>
          <a:xfrm>
            <a:off x="1012054" y="4305670"/>
            <a:ext cx="2911876" cy="24591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A88D0B2-97A7-4954-A337-E97FA23AE5F2}"/>
              </a:ext>
            </a:extLst>
          </p:cNvPr>
          <p:cNvSpPr/>
          <p:nvPr/>
        </p:nvSpPr>
        <p:spPr>
          <a:xfrm>
            <a:off x="8469297" y="4305669"/>
            <a:ext cx="2796466" cy="237921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F3EE3B9-20AF-4CC8-A516-AC31F228D367}"/>
              </a:ext>
            </a:extLst>
          </p:cNvPr>
          <p:cNvSpPr/>
          <p:nvPr/>
        </p:nvSpPr>
        <p:spPr>
          <a:xfrm>
            <a:off x="4268680" y="4379651"/>
            <a:ext cx="392096" cy="40393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D2FE6D1-AE11-4F21-8118-5875D17F9B61}"/>
              </a:ext>
            </a:extLst>
          </p:cNvPr>
          <p:cNvSpPr/>
          <p:nvPr/>
        </p:nvSpPr>
        <p:spPr>
          <a:xfrm>
            <a:off x="6221768" y="4561643"/>
            <a:ext cx="150921" cy="1686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7B1706B3-C473-4B95-933F-78A85A95F502}"/>
              </a:ext>
            </a:extLst>
          </p:cNvPr>
          <p:cNvSpPr/>
          <p:nvPr/>
        </p:nvSpPr>
        <p:spPr>
          <a:xfrm>
            <a:off x="4381129" y="5107619"/>
            <a:ext cx="150921" cy="16867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47E423B-7708-453E-A830-49E469FEC41B}"/>
              </a:ext>
            </a:extLst>
          </p:cNvPr>
          <p:cNvSpPr/>
          <p:nvPr/>
        </p:nvSpPr>
        <p:spPr>
          <a:xfrm>
            <a:off x="7109535" y="6224725"/>
            <a:ext cx="150921" cy="16867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11B093B-9440-4A49-A059-7943B18E936E}"/>
              </a:ext>
            </a:extLst>
          </p:cNvPr>
          <p:cNvSpPr/>
          <p:nvPr/>
        </p:nvSpPr>
        <p:spPr>
          <a:xfrm>
            <a:off x="5084684" y="5104339"/>
            <a:ext cx="455721" cy="3876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2E7C150-EC8C-4BFE-8AC3-2FA1A8B75702}"/>
              </a:ext>
            </a:extLst>
          </p:cNvPr>
          <p:cNvSpPr/>
          <p:nvPr/>
        </p:nvSpPr>
        <p:spPr>
          <a:xfrm>
            <a:off x="5264457" y="5668810"/>
            <a:ext cx="150921" cy="16867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B6C49EB-B567-4687-94B9-D2571516F324}"/>
              </a:ext>
            </a:extLst>
          </p:cNvPr>
          <p:cNvSpPr/>
          <p:nvPr/>
        </p:nvSpPr>
        <p:spPr>
          <a:xfrm>
            <a:off x="4351538" y="5774924"/>
            <a:ext cx="609600" cy="53413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54DFE06-9659-45E3-9A88-1883857B8448}"/>
              </a:ext>
            </a:extLst>
          </p:cNvPr>
          <p:cNvSpPr/>
          <p:nvPr/>
        </p:nvSpPr>
        <p:spPr>
          <a:xfrm>
            <a:off x="6958614" y="4546846"/>
            <a:ext cx="150921" cy="1686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9E4D26B-BF65-4EB8-80BD-7774C7079973}"/>
              </a:ext>
            </a:extLst>
          </p:cNvPr>
          <p:cNvSpPr/>
          <p:nvPr/>
        </p:nvSpPr>
        <p:spPr>
          <a:xfrm>
            <a:off x="6571694" y="5342878"/>
            <a:ext cx="440925" cy="4734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4E16A34-D1E1-4522-9BE9-4D5E79686BE5}"/>
              </a:ext>
            </a:extLst>
          </p:cNvPr>
          <p:cNvSpPr/>
          <p:nvPr/>
        </p:nvSpPr>
        <p:spPr>
          <a:xfrm>
            <a:off x="5749955" y="5181600"/>
            <a:ext cx="150921" cy="16867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79B8C97-E1AB-497E-A995-AA0491EB807E}"/>
              </a:ext>
            </a:extLst>
          </p:cNvPr>
          <p:cNvSpPr/>
          <p:nvPr/>
        </p:nvSpPr>
        <p:spPr>
          <a:xfrm>
            <a:off x="7546018" y="4938943"/>
            <a:ext cx="150921" cy="168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5092A71-545D-4338-BD68-F0634D6D22C7}"/>
              </a:ext>
            </a:extLst>
          </p:cNvPr>
          <p:cNvSpPr/>
          <p:nvPr/>
        </p:nvSpPr>
        <p:spPr>
          <a:xfrm>
            <a:off x="7276730" y="5622524"/>
            <a:ext cx="150921" cy="16867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6313B3B-0A37-49FD-990F-E8F094D45366}"/>
              </a:ext>
            </a:extLst>
          </p:cNvPr>
          <p:cNvSpPr/>
          <p:nvPr/>
        </p:nvSpPr>
        <p:spPr>
          <a:xfrm>
            <a:off x="5651746" y="5927324"/>
            <a:ext cx="231931" cy="25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7441BAF-AD19-4DB6-A449-8CBF969C7B1E}"/>
              </a:ext>
            </a:extLst>
          </p:cNvPr>
          <p:cNvSpPr/>
          <p:nvPr/>
        </p:nvSpPr>
        <p:spPr>
          <a:xfrm>
            <a:off x="5312545" y="4443274"/>
            <a:ext cx="150921" cy="16867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9EC63AD2-94B6-49C4-B48A-FEA3641515EB}"/>
              </a:ext>
            </a:extLst>
          </p:cNvPr>
          <p:cNvCxnSpPr>
            <a:cxnSpLocks/>
          </p:cNvCxnSpPr>
          <p:nvPr/>
        </p:nvCxnSpPr>
        <p:spPr>
          <a:xfrm flipH="1">
            <a:off x="2623354" y="4643392"/>
            <a:ext cx="1575046" cy="1882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1BEBFEA0-3B08-4813-B4E8-C28DAB2B6F7D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3565866" y="5298168"/>
            <a:ext cx="1518818" cy="1999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3DC1A7FA-A69A-451F-AC9E-967E4B629FE3}"/>
              </a:ext>
            </a:extLst>
          </p:cNvPr>
          <p:cNvCxnSpPr>
            <a:cxnSpLocks/>
          </p:cNvCxnSpPr>
          <p:nvPr/>
        </p:nvCxnSpPr>
        <p:spPr>
          <a:xfrm flipH="1">
            <a:off x="3176818" y="5223028"/>
            <a:ext cx="1116646" cy="906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194936A5-5D6E-4FD2-A677-FA618AC70E81}"/>
              </a:ext>
            </a:extLst>
          </p:cNvPr>
          <p:cNvCxnSpPr>
            <a:cxnSpLocks/>
            <a:stCxn id="13" idx="2"/>
          </p:cNvCxnSpPr>
          <p:nvPr/>
        </p:nvCxnSpPr>
        <p:spPr>
          <a:xfrm flipH="1" flipV="1">
            <a:off x="2191908" y="5851496"/>
            <a:ext cx="2159630" cy="1904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4261C2BD-7831-4B03-B11D-396600F0D716}"/>
              </a:ext>
            </a:extLst>
          </p:cNvPr>
          <p:cNvCxnSpPr>
            <a:cxnSpLocks/>
          </p:cNvCxnSpPr>
          <p:nvPr/>
        </p:nvCxnSpPr>
        <p:spPr>
          <a:xfrm flipH="1">
            <a:off x="3380175" y="4720328"/>
            <a:ext cx="2776305" cy="3778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6218BB20-3AE9-485E-94C1-7D5469BAE459}"/>
              </a:ext>
            </a:extLst>
          </p:cNvPr>
          <p:cNvCxnSpPr>
            <a:cxnSpLocks/>
          </p:cNvCxnSpPr>
          <p:nvPr/>
        </p:nvCxnSpPr>
        <p:spPr>
          <a:xfrm flipH="1" flipV="1">
            <a:off x="2664414" y="5685825"/>
            <a:ext cx="2619278" cy="715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9E62D6B5-DF4A-4858-BDA0-4860DE972394}"/>
              </a:ext>
            </a:extLst>
          </p:cNvPr>
          <p:cNvCxnSpPr>
            <a:cxnSpLocks/>
          </p:cNvCxnSpPr>
          <p:nvPr/>
        </p:nvCxnSpPr>
        <p:spPr>
          <a:xfrm flipH="1">
            <a:off x="2653684" y="6387483"/>
            <a:ext cx="440406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13336A17-2161-4C82-806A-AFA321EF3548}"/>
              </a:ext>
            </a:extLst>
          </p:cNvPr>
          <p:cNvCxnSpPr>
            <a:cxnSpLocks/>
          </p:cNvCxnSpPr>
          <p:nvPr/>
        </p:nvCxnSpPr>
        <p:spPr>
          <a:xfrm flipV="1">
            <a:off x="5558162" y="4457146"/>
            <a:ext cx="3647981" cy="69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851B0B98-84DA-4CCF-B7D0-83FE6EE22FE0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7109535" y="4609548"/>
            <a:ext cx="2249008" cy="21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F497E34A-4F5F-46AA-9FF7-62106C29B9B2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5900876" y="5265938"/>
            <a:ext cx="3371111" cy="276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552E09B2-9FAD-4C17-B1A1-6991F04BB0CE}"/>
              </a:ext>
            </a:extLst>
          </p:cNvPr>
          <p:cNvCxnSpPr>
            <a:cxnSpLocks/>
          </p:cNvCxnSpPr>
          <p:nvPr/>
        </p:nvCxnSpPr>
        <p:spPr>
          <a:xfrm flipV="1">
            <a:off x="7057006" y="5518951"/>
            <a:ext cx="2664043" cy="12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9197A9CE-6964-47BC-A959-A2846D58559F}"/>
              </a:ext>
            </a:extLst>
          </p:cNvPr>
          <p:cNvCxnSpPr>
            <a:cxnSpLocks/>
          </p:cNvCxnSpPr>
          <p:nvPr/>
        </p:nvCxnSpPr>
        <p:spPr>
          <a:xfrm flipV="1">
            <a:off x="7776283" y="4977901"/>
            <a:ext cx="2104564" cy="494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0EECA0DE-77F0-42C4-9074-F3129A756B1E}"/>
              </a:ext>
            </a:extLst>
          </p:cNvPr>
          <p:cNvCxnSpPr>
            <a:cxnSpLocks/>
          </p:cNvCxnSpPr>
          <p:nvPr/>
        </p:nvCxnSpPr>
        <p:spPr>
          <a:xfrm>
            <a:off x="7466858" y="5727947"/>
            <a:ext cx="2254191" cy="382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933D1001-692F-4779-ADBE-E140F04A627A}"/>
              </a:ext>
            </a:extLst>
          </p:cNvPr>
          <p:cNvCxnSpPr>
            <a:cxnSpLocks/>
          </p:cNvCxnSpPr>
          <p:nvPr/>
        </p:nvCxnSpPr>
        <p:spPr>
          <a:xfrm flipV="1">
            <a:off x="5943231" y="5994599"/>
            <a:ext cx="3647981" cy="69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16898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050782-7D7D-49B8-BF8A-1F5F685E7774}"/>
              </a:ext>
            </a:extLst>
          </p:cNvPr>
          <p:cNvSpPr txBox="1"/>
          <p:nvPr/>
        </p:nvSpPr>
        <p:spPr>
          <a:xfrm>
            <a:off x="2467992" y="0"/>
            <a:ext cx="725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Классификация предмета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427FF3-9E81-4F43-B9B9-E79985564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439"/>
          <a:stretch/>
        </p:blipFill>
        <p:spPr>
          <a:xfrm>
            <a:off x="274284" y="1975282"/>
            <a:ext cx="11253370" cy="25787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59ED8D-1FA5-46D6-82BB-77B0D4D5F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35" y="4825913"/>
            <a:ext cx="11095750" cy="1379578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8128F938-328C-47EC-B714-B0FADCBE3D0D}"/>
              </a:ext>
            </a:extLst>
          </p:cNvPr>
          <p:cNvSpPr/>
          <p:nvPr/>
        </p:nvSpPr>
        <p:spPr>
          <a:xfrm>
            <a:off x="8513685" y="923278"/>
            <a:ext cx="1100832" cy="102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906E985-D0F6-498B-8D6E-17D42978AA70}"/>
              </a:ext>
            </a:extLst>
          </p:cNvPr>
          <p:cNvSpPr/>
          <p:nvPr/>
        </p:nvSpPr>
        <p:spPr>
          <a:xfrm>
            <a:off x="11159231" y="186431"/>
            <a:ext cx="736847" cy="7368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6CE6D3CF-1DFE-4141-AD62-AA9331ABD589}"/>
              </a:ext>
            </a:extLst>
          </p:cNvPr>
          <p:cNvSpPr/>
          <p:nvPr/>
        </p:nvSpPr>
        <p:spPr>
          <a:xfrm>
            <a:off x="10937289" y="1566009"/>
            <a:ext cx="1038688" cy="910861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4C7B2BB-C066-49C9-B741-43177658690E}"/>
              </a:ext>
            </a:extLst>
          </p:cNvPr>
          <p:cNvSpPr/>
          <p:nvPr/>
        </p:nvSpPr>
        <p:spPr>
          <a:xfrm>
            <a:off x="10200443" y="830997"/>
            <a:ext cx="159798" cy="1989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A247031C-F2D9-4318-A6E5-253001A4688A}"/>
              </a:ext>
            </a:extLst>
          </p:cNvPr>
          <p:cNvCxnSpPr>
            <a:cxnSpLocks/>
            <a:stCxn id="13" idx="3"/>
          </p:cNvCxnSpPr>
          <p:nvPr/>
        </p:nvCxnSpPr>
        <p:spPr>
          <a:xfrm flipH="1">
            <a:off x="9123559" y="1000838"/>
            <a:ext cx="1100286" cy="2674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6DFFD2D-78E1-4039-9E4D-BBD26C756C2C}"/>
              </a:ext>
            </a:extLst>
          </p:cNvPr>
          <p:cNvCxnSpPr>
            <a:cxnSpLocks/>
            <a:stCxn id="13" idx="6"/>
          </p:cNvCxnSpPr>
          <p:nvPr/>
        </p:nvCxnSpPr>
        <p:spPr>
          <a:xfrm flipV="1">
            <a:off x="10360241" y="577084"/>
            <a:ext cx="1012054" cy="3534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80E2D69E-A57F-4A54-8E66-0DF120CAE9C4}"/>
              </a:ext>
            </a:extLst>
          </p:cNvPr>
          <p:cNvCxnSpPr>
            <a:cxnSpLocks/>
          </p:cNvCxnSpPr>
          <p:nvPr/>
        </p:nvCxnSpPr>
        <p:spPr>
          <a:xfrm>
            <a:off x="10334816" y="1028479"/>
            <a:ext cx="1176291" cy="9914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57D0BC3-F654-4F30-B704-A1589E76644B}"/>
              </a:ext>
            </a:extLst>
          </p:cNvPr>
          <p:cNvSpPr/>
          <p:nvPr/>
        </p:nvSpPr>
        <p:spPr>
          <a:xfrm>
            <a:off x="9829549" y="88689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904529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050782-7D7D-49B8-BF8A-1F5F685E7774}"/>
              </a:ext>
            </a:extLst>
          </p:cNvPr>
          <p:cNvSpPr txBox="1"/>
          <p:nvPr/>
        </p:nvSpPr>
        <p:spPr>
          <a:xfrm>
            <a:off x="2467992" y="0"/>
            <a:ext cx="725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Классификация предмета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05A9E0-FDD4-4DBB-9613-2322CEE00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97" y="3778318"/>
            <a:ext cx="11045966" cy="27662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537AF1-AB02-4D7F-AAA5-AE58E9794B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76" t="53" b="-53"/>
          <a:stretch/>
        </p:blipFill>
        <p:spPr>
          <a:xfrm>
            <a:off x="363197" y="2138352"/>
            <a:ext cx="11045966" cy="163996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73D38C9-11AC-4B4F-AFA5-DE723F85E37E}"/>
              </a:ext>
            </a:extLst>
          </p:cNvPr>
          <p:cNvSpPr/>
          <p:nvPr/>
        </p:nvSpPr>
        <p:spPr>
          <a:xfrm>
            <a:off x="8042356" y="830997"/>
            <a:ext cx="3737500" cy="1947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3FBDFE-6CCC-445B-9EA4-0781F055F11C}"/>
              </a:ext>
            </a:extLst>
          </p:cNvPr>
          <p:cNvSpPr/>
          <p:nvPr/>
        </p:nvSpPr>
        <p:spPr>
          <a:xfrm>
            <a:off x="8178299" y="830997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89B7FAE-88FC-42C0-926E-06BF639D45D6}"/>
              </a:ext>
            </a:extLst>
          </p:cNvPr>
          <p:cNvSpPr/>
          <p:nvPr/>
        </p:nvSpPr>
        <p:spPr>
          <a:xfrm>
            <a:off x="8808615" y="829149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94C5AA5-AC3A-4F06-B8A7-E40294EA6B76}"/>
              </a:ext>
            </a:extLst>
          </p:cNvPr>
          <p:cNvSpPr/>
          <p:nvPr/>
        </p:nvSpPr>
        <p:spPr>
          <a:xfrm>
            <a:off x="9405839" y="829149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7F72D9-F9FF-4016-AA9B-A819FF0D7237}"/>
              </a:ext>
            </a:extLst>
          </p:cNvPr>
          <p:cNvSpPr/>
          <p:nvPr/>
        </p:nvSpPr>
        <p:spPr>
          <a:xfrm>
            <a:off x="9975046" y="83503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B6B1A76-AE54-4ABB-B008-299C8E267155}"/>
              </a:ext>
            </a:extLst>
          </p:cNvPr>
          <p:cNvSpPr/>
          <p:nvPr/>
        </p:nvSpPr>
        <p:spPr>
          <a:xfrm>
            <a:off x="10540369" y="829149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EFB64A-DE04-460E-8B16-68BFCFE90FED}"/>
              </a:ext>
            </a:extLst>
          </p:cNvPr>
          <p:cNvSpPr/>
          <p:nvPr/>
        </p:nvSpPr>
        <p:spPr>
          <a:xfrm>
            <a:off x="11070271" y="823262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9B2AE1C-47C8-4676-AF53-B581E79BBE46}"/>
              </a:ext>
            </a:extLst>
          </p:cNvPr>
          <p:cNvSpPr/>
          <p:nvPr/>
        </p:nvSpPr>
        <p:spPr>
          <a:xfrm>
            <a:off x="8206407" y="167585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DFFEF91-2C9E-438D-8DC0-736A305F02DF}"/>
              </a:ext>
            </a:extLst>
          </p:cNvPr>
          <p:cNvSpPr/>
          <p:nvPr/>
        </p:nvSpPr>
        <p:spPr>
          <a:xfrm>
            <a:off x="8836723" y="1674008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D24FA9B-00E2-4EC6-850C-0929009C7979}"/>
              </a:ext>
            </a:extLst>
          </p:cNvPr>
          <p:cNvSpPr/>
          <p:nvPr/>
        </p:nvSpPr>
        <p:spPr>
          <a:xfrm>
            <a:off x="9433947" y="1674008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76A29BE-C7E1-459D-A9B5-9184C0884AEA}"/>
              </a:ext>
            </a:extLst>
          </p:cNvPr>
          <p:cNvSpPr/>
          <p:nvPr/>
        </p:nvSpPr>
        <p:spPr>
          <a:xfrm>
            <a:off x="10003154" y="1679895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53D3B7F-67AF-4804-98E7-929C677A8F19}"/>
              </a:ext>
            </a:extLst>
          </p:cNvPr>
          <p:cNvSpPr/>
          <p:nvPr/>
        </p:nvSpPr>
        <p:spPr>
          <a:xfrm>
            <a:off x="10568477" y="1674008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E87619F-DAEA-4BE0-825C-A88A7C9D6DC3}"/>
              </a:ext>
            </a:extLst>
          </p:cNvPr>
          <p:cNvSpPr/>
          <p:nvPr/>
        </p:nvSpPr>
        <p:spPr>
          <a:xfrm>
            <a:off x="11098379" y="1668121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F785BB5-502C-4171-AED7-E90C493DA1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408" b="34257"/>
          <a:stretch/>
        </p:blipFill>
        <p:spPr>
          <a:xfrm>
            <a:off x="69534" y="795252"/>
            <a:ext cx="7847773" cy="63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5137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79A7F2-5C6D-446D-90FB-C35CD8550EC6}"/>
              </a:ext>
            </a:extLst>
          </p:cNvPr>
          <p:cNvSpPr txBox="1"/>
          <p:nvPr/>
        </p:nvSpPr>
        <p:spPr>
          <a:xfrm>
            <a:off x="2467992" y="0"/>
            <a:ext cx="725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Классификация предмета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97C3BD-C99E-4C79-9A93-53525EFAA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39" y="914400"/>
            <a:ext cx="11794672" cy="2514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E6F563-EADF-4FD4-A43C-E7EADD398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133" y="3874316"/>
            <a:ext cx="10272391" cy="241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2240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79A7F2-5C6D-446D-90FB-C35CD8550EC6}"/>
              </a:ext>
            </a:extLst>
          </p:cNvPr>
          <p:cNvSpPr txBox="1"/>
          <p:nvPr/>
        </p:nvSpPr>
        <p:spPr>
          <a:xfrm>
            <a:off x="2467992" y="0"/>
            <a:ext cx="725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Классификация предмета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97C3BD-C99E-4C79-9A93-53525EFAA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39" y="914400"/>
            <a:ext cx="11794672" cy="25146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7C042B-43DE-4A11-B689-9EC1B0F99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133" y="3900942"/>
            <a:ext cx="10272390" cy="24729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76B84050-03A5-4A6E-9D88-D5FC76C8D142}"/>
                  </a:ext>
                </a:extLst>
              </p14:cNvPr>
              <p14:cNvContentPartPr/>
              <p14:nvPr/>
            </p14:nvContentPartPr>
            <p14:xfrm>
              <a:off x="7473960" y="3657600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76B84050-03A5-4A6E-9D88-D5FC76C8D1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4600" y="36482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30117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79A7F2-5C6D-446D-90FB-C35CD8550EC6}"/>
              </a:ext>
            </a:extLst>
          </p:cNvPr>
          <p:cNvSpPr txBox="1"/>
          <p:nvPr/>
        </p:nvSpPr>
        <p:spPr>
          <a:xfrm>
            <a:off x="2467992" y="0"/>
            <a:ext cx="725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Классификация предмета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21EDF2-B47B-4831-A92B-7C90BCAAD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46" y="1221614"/>
            <a:ext cx="11528757" cy="5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962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1FF0D5-65E1-71F8-4E5F-7E52FC092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0027FF-21ED-1351-E17B-F7BDFDD67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" y="783270"/>
            <a:ext cx="11993732" cy="582042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00487E"/>
                </a:solidFill>
              </a:rPr>
              <a:t>3</a:t>
            </a:r>
            <a:r>
              <a:rPr lang="ru-RU" sz="1800" b="1" dirty="0">
                <a:solidFill>
                  <a:srgbClr val="00487E"/>
                </a:solidFill>
              </a:rPr>
              <a:t>0 сентября 2024 года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1. А. По Баско, Урок 2, страницы 23—24 задания 2, 3, 4, 5, 6 </a:t>
            </a:r>
            <a:r>
              <a:rPr lang="ru-RU" sz="1800" b="1" dirty="0">
                <a:solidFill>
                  <a:srgbClr val="00487E"/>
                </a:solidFill>
              </a:rPr>
              <a:t>тест</a:t>
            </a:r>
            <a:r>
              <a:rPr lang="ru-RU" sz="1800" dirty="0"/>
              <a:t>.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Б. Баско. Урок 2. Устно: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Страницы 24—25 задание по лексике «Обратите внимание!», задание 7.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Страницы 25—26 задания 8, 9.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Страницы 26—27 задания «Готовимся к дискуссии» и 11.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endParaRPr lang="ru-RU" sz="18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2. В. Баско. Урок 2. Письменно: страница 26, задание 10.</a:t>
            </a:r>
            <a:endParaRPr lang="ru-RU" sz="1800" dirty="0">
              <a:solidFill>
                <a:prstClr val="black"/>
              </a:solidFill>
            </a:endParaRPr>
          </a:p>
          <a:p>
            <a:pPr algn="l"/>
            <a:r>
              <a:rPr lang="ru-RU" sz="1800" dirty="0">
                <a:solidFill>
                  <a:prstClr val="black"/>
                </a:solidFill>
              </a:rPr>
              <a:t>3. </a:t>
            </a:r>
            <a:r>
              <a:rPr lang="ru-RU" sz="1800" dirty="0">
                <a:solidFill>
                  <a:schemeClr val="tx1"/>
                </a:solidFill>
              </a:rPr>
              <a:t>Подумать над выбором темы для доклада по теме «Миграция населения в Китае». Тема должна быть более узкой, темы разных студентов должны различаться. Доклады-презентации будут проходить после изучения тем (по Баско) «Миграция населения» и «Интеллектуальная эмиграция). Объём доклада — не менее 15 минут. В презентации должны быть даты, цифры, иллюстрации (в том числе диаграммы, таблицы). Доклад может быть посвящён как проблеме всей страны, так и проблемам отдельных городов и сёл, отраслям хозяйства и проч.</a:t>
            </a:r>
          </a:p>
          <a:p>
            <a:endParaRPr lang="ru-RU" sz="1800" b="1" dirty="0">
              <a:solidFill>
                <a:srgbClr val="00487E"/>
              </a:solidFill>
            </a:endParaRPr>
          </a:p>
          <a:p>
            <a:r>
              <a:rPr lang="ru-RU" sz="1800" b="1" dirty="0">
                <a:solidFill>
                  <a:srgbClr val="00487E"/>
                </a:solidFill>
              </a:rPr>
              <a:t>14 октября 2024 года</a:t>
            </a:r>
          </a:p>
          <a:p>
            <a:pPr algn="l"/>
            <a:endParaRPr lang="ru-RU" sz="1800" dirty="0">
              <a:solidFill>
                <a:schemeClr val="tx1"/>
              </a:solidFill>
            </a:endParaRPr>
          </a:p>
          <a:p>
            <a:pPr algn="l"/>
            <a:endParaRPr lang="ru-RU" sz="18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BB5E112-DCC3-561E-0154-ADDEFDC12E8F}"/>
              </a:ext>
            </a:extLst>
          </p:cNvPr>
          <p:cNvSpPr txBox="1">
            <a:spLocks/>
          </p:cNvSpPr>
          <p:nvPr/>
        </p:nvSpPr>
        <p:spPr>
          <a:xfrm>
            <a:off x="1414216" y="-290285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FAD0A95-40C4-DA79-A1E5-33ED95958529}"/>
              </a:ext>
            </a:extLst>
          </p:cNvPr>
          <p:cNvSpPr txBox="1">
            <a:spLocks/>
          </p:cNvSpPr>
          <p:nvPr/>
        </p:nvSpPr>
        <p:spPr>
          <a:xfrm>
            <a:off x="198268" y="4959598"/>
            <a:ext cx="11572818" cy="1898402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4">
                  <a:alpha val="86000"/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доклад-презентацию о своем городе.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докладе должны быть иллюстрации, данные о расположении, количестве жителей, истории города, его главных достопримечательностях и проблемах.</a:t>
            </a:r>
          </a:p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1. Страница 9 ("Обратите внимание!"), задания 7 и 8 (страница 10) устно. </a:t>
            </a:r>
          </a:p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1. Грамматика, задание 2 стр. 18, задание 3 стр. 19 устно.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07124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725F1-946B-6C78-84F2-524070CF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0C88E9-15DE-5747-CAFE-4C316A4E3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Проблемы мегаполиса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42E9C8-7C2A-0EB2-E48A-0DC0266B15E3}"/>
              </a:ext>
            </a:extLst>
          </p:cNvPr>
          <p:cNvSpPr txBox="1"/>
          <p:nvPr/>
        </p:nvSpPr>
        <p:spPr>
          <a:xfrm>
            <a:off x="153972" y="836529"/>
            <a:ext cx="11662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Самостоятельная работа —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https://distant.msu.ru/mod/quiz/view.php?id=88060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B3EE6F-1CB2-5A0A-51A6-10D8D91AE676}"/>
              </a:ext>
            </a:extLst>
          </p:cNvPr>
          <p:cNvSpPr txBox="1"/>
          <p:nvPr/>
        </p:nvSpPr>
        <p:spPr>
          <a:xfrm>
            <a:off x="838200" y="4682621"/>
            <a:ext cx="37781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минут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3C1945-8A07-2DA5-0ABC-52B0D0B7A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14" y="1716879"/>
            <a:ext cx="5095461" cy="20850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10790E-28E4-C761-160C-042C81E56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472" y="2252560"/>
            <a:ext cx="2230498" cy="10108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CFC483-F7D7-D84C-410D-1E6E64DF6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375" y="3499435"/>
            <a:ext cx="6400800" cy="317182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8D2EF6E-BB38-9516-4476-5DB0068E55F1}"/>
              </a:ext>
            </a:extLst>
          </p:cNvPr>
          <p:cNvSpPr/>
          <p:nvPr/>
        </p:nvSpPr>
        <p:spPr>
          <a:xfrm>
            <a:off x="5660765" y="4042610"/>
            <a:ext cx="6211410" cy="1886791"/>
          </a:xfrm>
          <a:prstGeom prst="rect">
            <a:avLst/>
          </a:prstGeom>
          <a:solidFill>
            <a:srgbClr val="E4B5F1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45371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5534</TotalTime>
  <Words>7378</Words>
  <Application>Microsoft Office PowerPoint</Application>
  <PresentationFormat>Широкоэкранный</PresentationFormat>
  <Paragraphs>947</Paragraphs>
  <Slides>120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120</vt:i4>
      </vt:variant>
    </vt:vector>
  </HeadingPairs>
  <TitlesOfParts>
    <vt:vector size="130" baseType="lpstr">
      <vt:lpstr>Batang</vt:lpstr>
      <vt:lpstr>Arial</vt:lpstr>
      <vt:lpstr>Calibri</vt:lpstr>
      <vt:lpstr>Calibri Light</vt:lpstr>
      <vt:lpstr>Gabriola</vt:lpstr>
      <vt:lpstr>Garamond</vt:lpstr>
      <vt:lpstr>Georgia</vt:lpstr>
      <vt:lpstr>Times New Roman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Рыжий кот лежит на кровати.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мегаполиса</vt:lpstr>
      <vt:lpstr>Проверка домашнего задания</vt:lpstr>
      <vt:lpstr>Проблемы мегаполиса</vt:lpstr>
      <vt:lpstr>Проблемы мегаполиса</vt:lpstr>
      <vt:lpstr>Проблемы мегаполиса</vt:lpstr>
      <vt:lpstr>Проблемы мегаполиса</vt:lpstr>
      <vt:lpstr>Проблемы мегаполиса</vt:lpstr>
      <vt:lpstr>Презентация PowerPoint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мегаполиса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67</cp:revision>
  <dcterms:created xsi:type="dcterms:W3CDTF">2021-09-26T15:04:29Z</dcterms:created>
  <dcterms:modified xsi:type="dcterms:W3CDTF">2024-10-07T17:12:37Z</dcterms:modified>
</cp:coreProperties>
</file>