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93" r:id="rId4"/>
    <p:sldId id="404" r:id="rId5"/>
    <p:sldId id="405" r:id="rId6"/>
    <p:sldId id="406" r:id="rId7"/>
    <p:sldId id="407" r:id="rId8"/>
    <p:sldId id="408" r:id="rId9"/>
    <p:sldId id="409" r:id="rId10"/>
    <p:sldId id="410" r:id="rId11"/>
    <p:sldId id="411" r:id="rId12"/>
    <p:sldId id="412" r:id="rId13"/>
    <p:sldId id="413" r:id="rId14"/>
    <p:sldId id="414" r:id="rId15"/>
    <p:sldId id="415" r:id="rId16"/>
    <p:sldId id="403" r:id="rId17"/>
    <p:sldId id="416" r:id="rId18"/>
    <p:sldId id="417" r:id="rId19"/>
    <p:sldId id="424" r:id="rId20"/>
    <p:sldId id="425" r:id="rId21"/>
    <p:sldId id="426" r:id="rId22"/>
    <p:sldId id="457" r:id="rId23"/>
    <p:sldId id="458" r:id="rId24"/>
    <p:sldId id="418" r:id="rId25"/>
    <p:sldId id="427" r:id="rId26"/>
    <p:sldId id="428" r:id="rId27"/>
    <p:sldId id="429" r:id="rId28"/>
    <p:sldId id="430" r:id="rId29"/>
    <p:sldId id="431" r:id="rId30"/>
    <p:sldId id="432" r:id="rId31"/>
    <p:sldId id="433" r:id="rId32"/>
    <p:sldId id="434" r:id="rId33"/>
    <p:sldId id="420" r:id="rId34"/>
    <p:sldId id="435" r:id="rId35"/>
    <p:sldId id="436" r:id="rId36"/>
    <p:sldId id="437" r:id="rId37"/>
    <p:sldId id="438" r:id="rId38"/>
    <p:sldId id="439" r:id="rId39"/>
    <p:sldId id="440" r:id="rId40"/>
    <p:sldId id="421" r:id="rId41"/>
    <p:sldId id="441" r:id="rId42"/>
    <p:sldId id="442" r:id="rId43"/>
    <p:sldId id="443" r:id="rId44"/>
    <p:sldId id="444" r:id="rId45"/>
    <p:sldId id="445" r:id="rId46"/>
    <p:sldId id="446" r:id="rId47"/>
    <p:sldId id="422" r:id="rId48"/>
    <p:sldId id="447" r:id="rId49"/>
    <p:sldId id="448" r:id="rId50"/>
    <p:sldId id="449" r:id="rId51"/>
    <p:sldId id="450" r:id="rId52"/>
    <p:sldId id="451" r:id="rId53"/>
    <p:sldId id="452" r:id="rId54"/>
    <p:sldId id="461" r:id="rId55"/>
    <p:sldId id="462" r:id="rId56"/>
    <p:sldId id="423" r:id="rId57"/>
    <p:sldId id="453" r:id="rId58"/>
    <p:sldId id="454" r:id="rId59"/>
    <p:sldId id="455" r:id="rId60"/>
    <p:sldId id="456" r:id="rId61"/>
    <p:sldId id="459" r:id="rId62"/>
    <p:sldId id="460" r:id="rId63"/>
    <p:sldId id="400" r:id="rId64"/>
    <p:sldId id="401" r:id="rId65"/>
    <p:sldId id="402" r:id="rId66"/>
    <p:sldId id="463" r:id="rId67"/>
    <p:sldId id="464" r:id="rId68"/>
    <p:sldId id="465" r:id="rId69"/>
    <p:sldId id="466" r:id="rId70"/>
    <p:sldId id="467" r:id="rId71"/>
    <p:sldId id="468" r:id="rId72"/>
    <p:sldId id="469" r:id="rId73"/>
    <p:sldId id="470" r:id="rId74"/>
    <p:sldId id="471" r:id="rId75"/>
    <p:sldId id="472" r:id="rId76"/>
    <p:sldId id="473" r:id="rId77"/>
    <p:sldId id="474" r:id="rId78"/>
    <p:sldId id="475" r:id="rId79"/>
    <p:sldId id="476" r:id="rId80"/>
    <p:sldId id="477" r:id="rId81"/>
    <p:sldId id="478" r:id="rId82"/>
    <p:sldId id="479" r:id="rId83"/>
    <p:sldId id="480" r:id="rId84"/>
    <p:sldId id="481" r:id="rId8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F098"/>
    <a:srgbClr val="CFD5EA"/>
    <a:srgbClr val="D6F6C0"/>
    <a:srgbClr val="E5CCB1"/>
    <a:srgbClr val="FEE5DD"/>
    <a:srgbClr val="FBCACD"/>
    <a:srgbClr val="F4B2D1"/>
    <a:srgbClr val="FDD3CB"/>
    <a:srgbClr val="FBC8B3"/>
    <a:srgbClr val="FCC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4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ableStyles" Target="tableStyle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088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91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59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63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25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98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58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26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91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674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7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1</a:t>
            </a:r>
            <a:r>
              <a:rPr lang="ru-RU" sz="4400" b="1" dirty="0">
                <a:solidFill>
                  <a:srgbClr val="0070C0"/>
                </a:solidFill>
              </a:rPr>
              <a:t>6 сентября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673739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717218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болеет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6B5061-373B-49A9-BE72-313A7341CC67}"/>
              </a:ext>
            </a:extLst>
          </p:cNvPr>
          <p:cNvSpPr txBox="1"/>
          <p:nvPr/>
        </p:nvSpPr>
        <p:spPr>
          <a:xfrm>
            <a:off x="3160450" y="1916695"/>
            <a:ext cx="87001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Слово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назва́ние</a:t>
            </a:r>
            <a:r>
              <a:rPr lang="ru-RU" sz="2000" dirty="0"/>
              <a:t> употребляют, когда говорят о </a:t>
            </a:r>
            <a:r>
              <a:rPr lang="ru-RU" sz="2000" dirty="0">
                <a:solidFill>
                  <a:srgbClr val="002060"/>
                </a:solidFill>
              </a:rPr>
              <a:t>неодушевлённых предметах</a:t>
            </a:r>
            <a:r>
              <a:rPr lang="ru-RU" sz="2000" dirty="0"/>
              <a:t>,</a:t>
            </a:r>
            <a:br>
              <a:rPr lang="ru-RU" sz="2000" dirty="0"/>
            </a:br>
            <a:r>
              <a:rPr lang="ru-RU" sz="2000" dirty="0"/>
              <a:t>а слово 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и́мя</a:t>
            </a:r>
            <a:r>
              <a:rPr lang="ru-RU" sz="2000" dirty="0"/>
              <a:t> относится к </a:t>
            </a:r>
            <a:r>
              <a:rPr lang="ru-RU" sz="2000" dirty="0">
                <a:solidFill>
                  <a:srgbClr val="FF0000"/>
                </a:solidFill>
              </a:rPr>
              <a:t>одушевлённым</a:t>
            </a:r>
            <a:r>
              <a:rPr lang="ru-RU" sz="2000" dirty="0"/>
              <a:t> (чаще всего имеют в виду человека, а также домашнего животного).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435006" y="1065320"/>
            <a:ext cx="2881912" cy="5319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</a:p>
          <a:p>
            <a:pPr>
              <a:lnSpc>
                <a:spcPct val="200000"/>
              </a:lnSpc>
            </a:pP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</a:p>
          <a:p>
            <a:pPr>
              <a:lnSpc>
                <a:spcPct val="200000"/>
              </a:lnSpc>
            </a:pP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Кличка</a:t>
            </a:r>
          </a:p>
          <a:p>
            <a:pPr>
              <a:lnSpc>
                <a:spcPct val="200000"/>
              </a:lnSpc>
            </a:pP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Прозвище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FC1EE7-C418-4244-9CDD-87C6D7A4C053}"/>
              </a:ext>
            </a:extLst>
          </p:cNvPr>
          <p:cNvSpPr txBox="1"/>
          <p:nvPr/>
        </p:nvSpPr>
        <p:spPr>
          <a:xfrm>
            <a:off x="3400888" y="3308132"/>
            <a:ext cx="8791112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Кли́чка</a:t>
            </a:r>
            <a:r>
              <a:rPr lang="ru-RU" sz="2000" dirty="0"/>
              <a:t> — имя собственное домашнего животного или</a:t>
            </a:r>
            <a:br>
              <a:rPr lang="ru-RU" sz="2000" dirty="0"/>
            </a:br>
            <a:r>
              <a:rPr lang="ru-RU" sz="2000" dirty="0"/>
              <a:t>шутливое, насмешливое или конспиративное прозвище человека. </a:t>
            </a:r>
          </a:p>
          <a:p>
            <a:endParaRPr lang="ru-RU" sz="1200" dirty="0"/>
          </a:p>
          <a:p>
            <a:r>
              <a:rPr lang="ru-RU" sz="1200" dirty="0"/>
              <a:t>Может образовываться из личного имени человека с уменьшительным или пренебрежительным суффиксом.</a:t>
            </a:r>
          </a:p>
          <a:p>
            <a:r>
              <a:rPr lang="ru-RU" sz="1200" dirty="0"/>
              <a:t>Конспиративное прозвище у человека, находящегося в какой-либо тайной организации, в том числе партийная кличка у многих видных членов партийных организаций в период их нелегального существования.</a:t>
            </a:r>
          </a:p>
          <a:p>
            <a:r>
              <a:rPr lang="ru-RU" sz="1200" dirty="0"/>
              <a:t>Прозвище человека из преступной среды, может сочетаться с подлинным личным именем. Поскольку преступники нередко известны только по кличкам, картотека кличек является важным вспомогательным средством идентификации и розыска преступника.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C61302-9C5E-4C6D-AC96-14DF75795B41}"/>
              </a:ext>
            </a:extLst>
          </p:cNvPr>
          <p:cNvSpPr txBox="1"/>
          <p:nvPr/>
        </p:nvSpPr>
        <p:spPr>
          <a:xfrm>
            <a:off x="3316918" y="5593501"/>
            <a:ext cx="87911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Про́звище</a:t>
            </a:r>
            <a:r>
              <a:rPr lang="ru-RU" dirty="0"/>
              <a:t> — … </a:t>
            </a:r>
            <a:r>
              <a:rPr lang="ru-RU" sz="2000" dirty="0"/>
              <a:t>дополнительное имя, данное человеку окружающими людьми в соответствии с его характерной чертой или профессией, сопутствующим его жизни обстоятельством или по какой-либо аналогии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9214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41391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E82535-2801-4DE3-9C85-7F825278F883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50638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94547D-FCDB-40CD-9520-43060EC66B45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2305378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81535D-EC0C-40C8-A042-44A9A9D58933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375003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3080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2E74C0-0698-4C70-BE1E-C0EF02873D5C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094184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9F12F1-8DBB-425E-88CE-3ECE028DE8DA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99604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C9C899-37DE-4FA1-A8E8-37532FB15469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386170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3353F6-65F3-4E86-BBF1-5CC73B83AF7A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2710872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2491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5BB800-DEAD-44F1-A0FE-7AC431714716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182230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179C62-6109-4BD8-B19C-B6E449566D4A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3686633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24970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D52AF5-E374-464E-80AD-872C94EBF363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4245209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0CD855-425D-43AD-9252-5B44C8450A1D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4184566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E87D-BFAE-45F6-9A3E-A76CC1A50899}"/>
              </a:ext>
            </a:extLst>
          </p:cNvPr>
          <p:cNvSpPr txBox="1"/>
          <p:nvPr/>
        </p:nvSpPr>
        <p:spPr>
          <a:xfrm>
            <a:off x="1242874" y="2795420"/>
            <a:ext cx="24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694BA-6939-49C0-941A-B01E139745D7}"/>
              </a:ext>
            </a:extLst>
          </p:cNvPr>
          <p:cNvSpPr txBox="1"/>
          <p:nvPr/>
        </p:nvSpPr>
        <p:spPr>
          <a:xfrm>
            <a:off x="863353" y="582066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roximaNovaMedium"/>
              </a:rPr>
              <a:t> 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07BC61-243F-4B41-A75E-9BE56D8AC21E}"/>
              </a:ext>
            </a:extLst>
          </p:cNvPr>
          <p:cNvSpPr txBox="1"/>
          <p:nvPr/>
        </p:nvSpPr>
        <p:spPr>
          <a:xfrm>
            <a:off x="692458" y="3995749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города,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мальчика,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реки,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газеты,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соседа,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кинофильма,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21447-D656-4350-9BFB-FAF4F0963081}"/>
              </a:ext>
            </a:extLst>
          </p:cNvPr>
          <p:cNvSpPr txBox="1"/>
          <p:nvPr/>
        </p:nvSpPr>
        <p:spPr>
          <a:xfrm>
            <a:off x="-1" y="779812"/>
            <a:ext cx="6178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C00000"/>
                </a:solidFill>
              </a:rPr>
              <a:t>И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мя</a:t>
            </a:r>
            <a:r>
              <a:rPr lang="ru-RU" sz="2400" dirty="0"/>
              <a:t> — (кого) </a:t>
            </a:r>
            <a:r>
              <a:rPr lang="ru-RU" sz="2400" dirty="0" err="1">
                <a:solidFill>
                  <a:srgbClr val="C00000"/>
                </a:solidFill>
              </a:rPr>
              <a:t>зову</a:t>
            </a:r>
            <a:r>
              <a:rPr lang="ru-RU" sz="2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C00000"/>
                </a:solidFill>
              </a:rPr>
              <a:t>т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4472C4"/>
                </a:solidFill>
              </a:rPr>
              <a:t>Назва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ние</a:t>
            </a:r>
            <a:r>
              <a:rPr lang="ru-RU" sz="2400" dirty="0"/>
              <a:t> — (что) 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ют</a:t>
            </a:r>
            <a:r>
              <a:rPr lang="ru-RU" sz="2400" dirty="0">
                <a:solidFill>
                  <a:srgbClr val="4472C4"/>
                </a:solidFill>
              </a:rPr>
              <a:t>/</a:t>
            </a:r>
            <a:r>
              <a:rPr lang="ru-RU" sz="2400" dirty="0" err="1">
                <a:solidFill>
                  <a:srgbClr val="4472C4"/>
                </a:solidFill>
              </a:rPr>
              <a:t>называ</a:t>
            </a:r>
            <a:r>
              <a:rPr lang="ru-RU" sz="2400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4472C4"/>
                </a:solidFill>
              </a:rPr>
              <a:t>ется</a:t>
            </a:r>
            <a:r>
              <a:rPr lang="ru-RU" sz="2400" dirty="0"/>
              <a:t> (как)</a:t>
            </a:r>
          </a:p>
          <a:p>
            <a:r>
              <a:rPr lang="ru-RU" sz="2400" dirty="0" err="1">
                <a:solidFill>
                  <a:srgbClr val="7030A0"/>
                </a:solidFill>
              </a:rPr>
              <a:t>Назва</a:t>
            </a:r>
            <a:r>
              <a:rPr lang="ru-RU" sz="24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srgbClr val="7030A0"/>
                </a:solidFill>
              </a:rPr>
              <a:t>ть</a:t>
            </a:r>
            <a:r>
              <a:rPr lang="ru-RU" sz="2400" dirty="0"/>
              <a:t> = дать имя или название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C5C22-3F2F-42FB-AFE8-B1A7B5C76518}"/>
              </a:ext>
            </a:extLst>
          </p:cNvPr>
          <p:cNvSpPr txBox="1"/>
          <p:nvPr/>
        </p:nvSpPr>
        <p:spPr>
          <a:xfrm>
            <a:off x="7665868" y="830997"/>
            <a:ext cx="37552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!! </a:t>
            </a:r>
          </a:p>
          <a:p>
            <a:r>
              <a:rPr lang="ru-RU" dirty="0"/>
              <a:t>Моего брата </a:t>
            </a:r>
            <a:r>
              <a:rPr lang="ru-RU" u="sng" dirty="0">
                <a:solidFill>
                  <a:srgbClr val="FF0000"/>
                </a:solidFill>
              </a:rPr>
              <a:t>зовут</a:t>
            </a:r>
            <a:r>
              <a:rPr lang="ru-RU" dirty="0"/>
              <a:t> Александр.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дедушки.</a:t>
            </a:r>
          </a:p>
          <a:p>
            <a:r>
              <a:rPr lang="ru-RU" u="sng" dirty="0">
                <a:solidFill>
                  <a:srgbClr val="C00000"/>
                </a:solidFill>
              </a:rPr>
              <a:t>Имя</a:t>
            </a:r>
            <a:r>
              <a:rPr lang="ru-RU" dirty="0"/>
              <a:t> моего брата — Александр.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FBBE1-2F98-45D8-8498-50E9519DA7F8}"/>
              </a:ext>
            </a:extLst>
          </p:cNvPr>
          <p:cNvSpPr txBox="1"/>
          <p:nvPr/>
        </p:nvSpPr>
        <p:spPr>
          <a:xfrm>
            <a:off x="5690586" y="3942693"/>
            <a:ext cx="44477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спектакля,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товарища,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подруги,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имя собаки,</a:t>
            </a:r>
            <a:b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</a:br>
            <a:r>
              <a:rPr lang="ru-RU" sz="2800" dirty="0">
                <a:solidFill>
                  <a:srgbClr val="434F5F"/>
                </a:solidFill>
                <a:latin typeface="Open Sans" panose="020B0606030504020204" pitchFamily="34" charset="0"/>
              </a:rPr>
              <a:t>название журнала.</a:t>
            </a:r>
            <a:endParaRPr lang="ru-RU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03644-255A-4AA7-A80B-F869646FC449}"/>
              </a:ext>
            </a:extLst>
          </p:cNvPr>
          <p:cNvSpPr txBox="1"/>
          <p:nvPr/>
        </p:nvSpPr>
        <p:spPr>
          <a:xfrm>
            <a:off x="7665868" y="2737366"/>
            <a:ext cx="407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город </a:t>
            </a:r>
            <a:r>
              <a:rPr lang="ru-RU" u="sng" dirty="0">
                <a:solidFill>
                  <a:srgbClr val="0070C0"/>
                </a:solidFill>
              </a:rPr>
              <a:t>называется</a:t>
            </a:r>
            <a:r>
              <a:rPr lang="ru-RU" dirty="0"/>
              <a:t> Ярославль.</a:t>
            </a:r>
            <a:br>
              <a:rPr lang="ru-RU" dirty="0"/>
            </a:br>
            <a:r>
              <a:rPr lang="ru-RU" dirty="0"/>
              <a:t>Его </a:t>
            </a:r>
            <a:r>
              <a:rPr lang="ru-RU" u="sng" dirty="0">
                <a:solidFill>
                  <a:srgbClr val="7030A0"/>
                </a:solidFill>
              </a:rPr>
              <a:t>назвали</a:t>
            </a:r>
            <a:r>
              <a:rPr lang="ru-RU" dirty="0"/>
              <a:t> так в честь основателя —</a:t>
            </a:r>
            <a:br>
              <a:rPr lang="ru-RU" dirty="0"/>
            </a:br>
            <a:r>
              <a:rPr lang="ru-RU" dirty="0"/>
              <a:t>                        князя Ярослава Мудрого.</a:t>
            </a:r>
          </a:p>
          <a:p>
            <a:r>
              <a:rPr lang="ru-RU" u="sng" dirty="0">
                <a:solidFill>
                  <a:srgbClr val="0070C0"/>
                </a:solidFill>
              </a:rPr>
              <a:t>Название</a:t>
            </a:r>
            <a:r>
              <a:rPr lang="ru-RU" dirty="0"/>
              <a:t> этого города — Ярославль.</a:t>
            </a:r>
          </a:p>
        </p:txBody>
      </p:sp>
    </p:spTree>
    <p:extLst>
      <p:ext uri="{BB962C8B-B14F-4D97-AF65-F5344CB8AC3E}">
        <p14:creationId xmlns:p14="http://schemas.microsoft.com/office/powerpoint/2010/main" val="1809839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5F9804-8D08-40C8-A1E1-B340BBDBF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17"/>
          <a:stretch/>
        </p:blipFill>
        <p:spPr>
          <a:xfrm>
            <a:off x="1802167" y="710627"/>
            <a:ext cx="8314616" cy="61473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CB8A29-9D73-4CA0-9F21-7E7944877C74}"/>
              </a:ext>
            </a:extLst>
          </p:cNvPr>
          <p:cNvSpPr txBox="1"/>
          <p:nvPr/>
        </p:nvSpPr>
        <p:spPr>
          <a:xfrm>
            <a:off x="2902998" y="4838330"/>
            <a:ext cx="29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1681539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5F9804-8D08-40C8-A1E1-B340BBDBF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7" t="19917"/>
          <a:stretch/>
        </p:blipFill>
        <p:spPr>
          <a:xfrm>
            <a:off x="106525" y="728383"/>
            <a:ext cx="7164280" cy="61473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1B14D7-B996-4E0E-B272-E9FFCD86B5FA}"/>
              </a:ext>
            </a:extLst>
          </p:cNvPr>
          <p:cNvSpPr txBox="1"/>
          <p:nvPr/>
        </p:nvSpPr>
        <p:spPr>
          <a:xfrm>
            <a:off x="7448365" y="719091"/>
            <a:ext cx="461638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ru-RU" sz="2400" dirty="0">
                <a:sym typeface="Symbol" panose="05050102010706020507" pitchFamily="18" charset="2"/>
              </a:rPr>
              <a:t> </a:t>
            </a:r>
            <a:r>
              <a:rPr lang="ru-RU" sz="2000" b="1" i="1" dirty="0">
                <a:sym typeface="Symbol" panose="05050102010706020507" pitchFamily="18" charset="2"/>
              </a:rPr>
              <a:t>определение, квалификация предмета, понятия или явления</a:t>
            </a:r>
            <a:r>
              <a:rPr lang="ru-RU" sz="2400" dirty="0">
                <a:sym typeface="Symbol" panose="05050102010706020507" pitchFamily="18" charset="2"/>
              </a:rPr>
              <a:t>:</a:t>
            </a:r>
          </a:p>
          <a:p>
            <a:pPr>
              <a:spcAft>
                <a:spcPts val="2400"/>
              </a:spcAft>
            </a:pPr>
            <a:r>
              <a:rPr lang="ru-RU" sz="2400" dirty="0"/>
              <a:t>Набережная — (это) улица на берегу реки или моря. Набережная представляет собой улицу на берегу реки или моря.</a:t>
            </a:r>
          </a:p>
          <a:p>
            <a:pPr>
              <a:spcAft>
                <a:spcPts val="2400"/>
              </a:spcAft>
            </a:pPr>
            <a:r>
              <a:rPr lang="ru-RU" sz="2400" dirty="0"/>
              <a:t>Столица — (это) главный город государства, где находится правительство. Столица является главным городом государства, где находится правительство.</a:t>
            </a:r>
          </a:p>
          <a:p>
            <a:pPr>
              <a:spcAft>
                <a:spcPts val="2400"/>
              </a:spcAft>
            </a:pPr>
            <a:r>
              <a:rPr lang="ru-RU" sz="2400" dirty="0"/>
              <a:t>Миграция — (это) переезд в другое место. Миграция есть переезд в другое место.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56DB27-93B6-429B-B441-755FEB6C14D9}"/>
              </a:ext>
            </a:extLst>
          </p:cNvPr>
          <p:cNvSpPr txBox="1"/>
          <p:nvPr/>
        </p:nvSpPr>
        <p:spPr>
          <a:xfrm>
            <a:off x="754602" y="4882719"/>
            <a:ext cx="29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1697269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dirty="0"/>
              <a:t>:</a:t>
            </a:r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получила название </a:t>
            </a:r>
            <a:r>
              <a:rPr lang="ru-RU" dirty="0"/>
              <a:t>набережной.</a:t>
            </a:r>
          </a:p>
          <a:p>
            <a:r>
              <a:rPr lang="ru-RU" dirty="0"/>
              <a:t> — </a:t>
            </a:r>
            <a:r>
              <a:rPr lang="ru-RU" i="1" u="sng" dirty="0"/>
              <a:t>что называется чем</a:t>
            </a:r>
            <a:r>
              <a:rPr lang="ru-RU" dirty="0"/>
              <a:t> —</a:t>
            </a:r>
            <a:endParaRPr lang="ru-RU" i="1" u="sng" dirty="0"/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называется</a:t>
            </a:r>
            <a:r>
              <a:rPr lang="ru-RU" dirty="0"/>
              <a:t> набережной.</a:t>
            </a:r>
          </a:p>
        </p:txBody>
      </p:sp>
    </p:spTree>
    <p:extLst>
      <p:ext uri="{BB962C8B-B14F-4D97-AF65-F5344CB8AC3E}">
        <p14:creationId xmlns:p14="http://schemas.microsoft.com/office/powerpoint/2010/main" val="4256406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dirty="0"/>
              <a:t>:</a:t>
            </a:r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получила название </a:t>
            </a:r>
            <a:r>
              <a:rPr lang="ru-RU" dirty="0"/>
              <a:t>набережной.</a:t>
            </a:r>
          </a:p>
          <a:p>
            <a:r>
              <a:rPr lang="ru-RU" dirty="0"/>
              <a:t> — </a:t>
            </a:r>
            <a:r>
              <a:rPr lang="ru-RU" i="1" u="sng" dirty="0"/>
              <a:t>что называется чем</a:t>
            </a:r>
            <a:r>
              <a:rPr lang="ru-RU" dirty="0"/>
              <a:t> —</a:t>
            </a:r>
            <a:endParaRPr lang="ru-RU" i="1" u="sng" dirty="0"/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называется</a:t>
            </a:r>
            <a:r>
              <a:rPr lang="ru-RU" dirty="0"/>
              <a:t> набережной.</a:t>
            </a:r>
          </a:p>
          <a:p>
            <a:endParaRPr lang="ru-RU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/>
              <a:t>Районы города, в которых расположены только жилые дома и нет промышленных предприятий, получили название спальных районов.</a:t>
            </a:r>
          </a:p>
        </p:txBody>
      </p:sp>
    </p:spTree>
    <p:extLst>
      <p:ext uri="{BB962C8B-B14F-4D97-AF65-F5344CB8AC3E}">
        <p14:creationId xmlns:p14="http://schemas.microsoft.com/office/powerpoint/2010/main" val="3776664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dirty="0"/>
              <a:t>:</a:t>
            </a:r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получила название </a:t>
            </a:r>
            <a:r>
              <a:rPr lang="ru-RU" dirty="0"/>
              <a:t>набережной.</a:t>
            </a:r>
          </a:p>
          <a:p>
            <a:r>
              <a:rPr lang="ru-RU" dirty="0"/>
              <a:t> — </a:t>
            </a:r>
            <a:r>
              <a:rPr lang="ru-RU" i="1" u="sng" dirty="0"/>
              <a:t>что называется чем</a:t>
            </a:r>
            <a:r>
              <a:rPr lang="ru-RU" dirty="0"/>
              <a:t> —</a:t>
            </a:r>
            <a:endParaRPr lang="ru-RU" i="1" u="sng" dirty="0"/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называется</a:t>
            </a:r>
            <a:r>
              <a:rPr lang="ru-RU" dirty="0"/>
              <a:t> набережной.</a:t>
            </a:r>
          </a:p>
          <a:p>
            <a:endParaRPr lang="ru-RU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/>
              <a:t>Районы города, в которых расположены только жилые дома и нет промышленных предприятий, получили название спальных районов.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485507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dirty="0"/>
              <a:t>:</a:t>
            </a:r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получила название </a:t>
            </a:r>
            <a:r>
              <a:rPr lang="ru-RU" dirty="0"/>
              <a:t>набережной.</a:t>
            </a:r>
          </a:p>
          <a:p>
            <a:r>
              <a:rPr lang="ru-RU" dirty="0"/>
              <a:t> — </a:t>
            </a:r>
            <a:r>
              <a:rPr lang="ru-RU" i="1" u="sng" dirty="0"/>
              <a:t>что называется чем</a:t>
            </a:r>
            <a:r>
              <a:rPr lang="ru-RU" dirty="0"/>
              <a:t> —</a:t>
            </a:r>
            <a:endParaRPr lang="ru-RU" i="1" u="sng" dirty="0"/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называется</a:t>
            </a:r>
            <a:r>
              <a:rPr lang="ru-RU" dirty="0"/>
              <a:t> набережной.</a:t>
            </a:r>
          </a:p>
          <a:p>
            <a:endParaRPr lang="ru-RU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/>
              <a:t>Районы города, в которых расположены только жилые дома и нет промышленных предприятий, получили название спальных районов.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Районы города, в которых расположены только жилые дома и нет промышленных предприятий, называются спальными районами.</a:t>
            </a:r>
          </a:p>
        </p:txBody>
      </p:sp>
    </p:spTree>
    <p:extLst>
      <p:ext uri="{BB962C8B-B14F-4D97-AF65-F5344CB8AC3E}">
        <p14:creationId xmlns:p14="http://schemas.microsoft.com/office/powerpoint/2010/main" val="2338456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dirty="0"/>
              <a:t>:</a:t>
            </a:r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получила название </a:t>
            </a:r>
            <a:r>
              <a:rPr lang="ru-RU" dirty="0"/>
              <a:t>набережной.</a:t>
            </a:r>
          </a:p>
          <a:p>
            <a:r>
              <a:rPr lang="ru-RU" dirty="0"/>
              <a:t> — </a:t>
            </a:r>
            <a:r>
              <a:rPr lang="ru-RU" i="1" u="sng" dirty="0"/>
              <a:t>что называется чем</a:t>
            </a:r>
            <a:r>
              <a:rPr lang="ru-RU" dirty="0"/>
              <a:t> —</a:t>
            </a:r>
            <a:endParaRPr lang="ru-RU" i="1" u="sng" dirty="0"/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называется</a:t>
            </a:r>
            <a:r>
              <a:rPr lang="ru-RU" dirty="0"/>
              <a:t> набережной.</a:t>
            </a:r>
          </a:p>
          <a:p>
            <a:endParaRPr lang="ru-RU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/>
              <a:t>Районы города, в которых расположены только жилые дома и нет промышленных предприятий, получили название спальных районов.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Районы города, в которых расположены только жилые дома и нет промышленных предприятий, называются спальными районами.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048048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dirty="0"/>
              <a:t>:</a:t>
            </a:r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получила название </a:t>
            </a:r>
            <a:r>
              <a:rPr lang="ru-RU" dirty="0"/>
              <a:t>набережной.</a:t>
            </a:r>
          </a:p>
          <a:p>
            <a:r>
              <a:rPr lang="ru-RU" dirty="0"/>
              <a:t> — </a:t>
            </a:r>
            <a:r>
              <a:rPr lang="ru-RU" i="1" u="sng" dirty="0"/>
              <a:t>что называется чем</a:t>
            </a:r>
            <a:r>
              <a:rPr lang="ru-RU" dirty="0"/>
              <a:t> —</a:t>
            </a:r>
            <a:endParaRPr lang="ru-RU" i="1" u="sng" dirty="0"/>
          </a:p>
          <a:p>
            <a:r>
              <a:rPr lang="ru-RU" dirty="0"/>
              <a:t>Улица на берегу реки или моря </a:t>
            </a:r>
            <a:r>
              <a:rPr lang="ru-RU" b="1" i="1" dirty="0"/>
              <a:t>называется</a:t>
            </a:r>
            <a:r>
              <a:rPr lang="ru-RU" dirty="0"/>
              <a:t> набережной.</a:t>
            </a:r>
          </a:p>
          <a:p>
            <a:endParaRPr lang="ru-RU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/>
              <a:t>Районы города, в которых расположены только жилые дома и нет промышленных предприятий, получили название спальных районов.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Районы города, в которых расположены только жилые дома и нет промышленных предприятий, называются спальными районами.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Спальные районы — это районы города, в которых расположены только жилые дома и нет промышленных предприятий.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3790076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</p:txBody>
      </p:sp>
    </p:spTree>
    <p:extLst>
      <p:ext uri="{BB962C8B-B14F-4D97-AF65-F5344CB8AC3E}">
        <p14:creationId xmlns:p14="http://schemas.microsoft.com/office/powerpoint/2010/main" val="754935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422709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называется окраиной.</a:t>
            </a:r>
          </a:p>
        </p:txBody>
      </p:sp>
    </p:spTree>
    <p:extLst>
      <p:ext uri="{BB962C8B-B14F-4D97-AF65-F5344CB8AC3E}">
        <p14:creationId xmlns:p14="http://schemas.microsoft.com/office/powerpoint/2010/main" val="4230481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называется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456133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называется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Окраина — это часть города, которая находится не в центре, а на краю. </a:t>
            </a:r>
          </a:p>
        </p:txBody>
      </p:sp>
    </p:spTree>
    <p:extLst>
      <p:ext uri="{BB962C8B-B14F-4D97-AF65-F5344CB8AC3E}">
        <p14:creationId xmlns:p14="http://schemas.microsoft.com/office/powerpoint/2010/main" val="518129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называется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Окраина — это часть города, которая находится не в центре, а на краю.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3826119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называется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Окраина — это часть города, которая находится не в центре, а на краю.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называют окраиной.</a:t>
            </a:r>
          </a:p>
        </p:txBody>
      </p:sp>
    </p:spTree>
    <p:extLst>
      <p:ext uri="{BB962C8B-B14F-4D97-AF65-F5344CB8AC3E}">
        <p14:creationId xmlns:p14="http://schemas.microsoft.com/office/powerpoint/2010/main" val="3499739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называется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Окраина — это часть города, которая находится не в центре, а на краю.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называют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2826303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2. Часть города, которая находится не в центре, а на краю, получила название окраины.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называется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Окраина — это часть города, которая находится не в центре, а на краю.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Часть города, которая находится не в центре, а на краю, называют окраиной.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Окраина представляет собой часть города, которая находится не в центре, а на краю.</a:t>
            </a:r>
          </a:p>
        </p:txBody>
      </p:sp>
    </p:spTree>
    <p:extLst>
      <p:ext uri="{BB962C8B-B14F-4D97-AF65-F5344CB8AC3E}">
        <p14:creationId xmlns:p14="http://schemas.microsoft.com/office/powerpoint/2010/main" val="678217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3. Супермаркет, занимающий огромную территорию, получил в России название гипермаркета.</a:t>
            </a:r>
          </a:p>
        </p:txBody>
      </p:sp>
    </p:spTree>
    <p:extLst>
      <p:ext uri="{BB962C8B-B14F-4D97-AF65-F5344CB8AC3E}">
        <p14:creationId xmlns:p14="http://schemas.microsoft.com/office/powerpoint/2010/main" val="27555148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3. Супермаркет, занимающий огромную территорию, получил в России название гипермаркета.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94654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3. Супермаркет, занимающий огромную территорию, получил в России название гипермаркета.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Гипермаркет представляет собой супермаркет, занимающий огромную территорию.</a:t>
            </a:r>
          </a:p>
        </p:txBody>
      </p:sp>
    </p:spTree>
    <p:extLst>
      <p:ext uri="{BB962C8B-B14F-4D97-AF65-F5344CB8AC3E}">
        <p14:creationId xmlns:p14="http://schemas.microsoft.com/office/powerpoint/2010/main" val="1570758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3. Супермаркет, занимающий огромную территорию, получил в России название гипермаркета.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Гипермаркет представляет собой супермаркет, занимающий огромную территорию.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190513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3. Супермаркет, занимающий огромную территорию, получил в России название гипермаркета.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Гипермаркет представляет собой супермаркет, занимающий огромную территорию.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Супермаркет, занимающий огромную территорию, в России называют гипермаркетом.</a:t>
            </a:r>
          </a:p>
        </p:txBody>
      </p:sp>
    </p:spTree>
    <p:extLst>
      <p:ext uri="{BB962C8B-B14F-4D97-AF65-F5344CB8AC3E}">
        <p14:creationId xmlns:p14="http://schemas.microsoft.com/office/powerpoint/2010/main" val="2708089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3. Супермаркет, занимающий огромную территорию, получил в России название гипермаркета.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Гипермаркет представляет собой супермаркет, занимающий огромную территорию.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Супермаркет, занимающий огромную территорию, в России называют гипермаркетом.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8496261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3. Супермаркет, занимающий огромную территорию, получил в России название гипермаркета.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представляет собой что</a:t>
            </a:r>
            <a:r>
              <a:rPr lang="ru-RU" sz="2400" u="sng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Гипермаркет представляет собой супермаркет, занимающий огромную территорию.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называют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Супермаркет, занимающий огромную территорию, в России называют гипермаркетом.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Гипермаркет является супермаркетом, занимающим огромную территорию.</a:t>
            </a:r>
          </a:p>
        </p:txBody>
      </p:sp>
    </p:spTree>
    <p:extLst>
      <p:ext uri="{BB962C8B-B14F-4D97-AF65-F5344CB8AC3E}">
        <p14:creationId xmlns:p14="http://schemas.microsoft.com/office/powerpoint/2010/main" val="35690065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53597"/>
            <a:ext cx="11656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4. Социальная группа граждан, имеющих стабильный и высокий доход, называется средним классом.</a:t>
            </a:r>
          </a:p>
        </p:txBody>
      </p:sp>
    </p:spTree>
    <p:extLst>
      <p:ext uri="{BB962C8B-B14F-4D97-AF65-F5344CB8AC3E}">
        <p14:creationId xmlns:p14="http://schemas.microsoft.com/office/powerpoint/2010/main" val="219555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53597"/>
            <a:ext cx="116563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4. Социальная группа граждан, имеющих стабильный и высокий доход, называется средним классом.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0440168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53597"/>
            <a:ext cx="116563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4. Социальная группа граждан, имеющих стабильный и высокий доход, называется средним классом.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Средний класс является социальной группой граждан, имеющих стабильный и высокий доход.</a:t>
            </a:r>
          </a:p>
        </p:txBody>
      </p:sp>
    </p:spTree>
    <p:extLst>
      <p:ext uri="{BB962C8B-B14F-4D97-AF65-F5344CB8AC3E}">
        <p14:creationId xmlns:p14="http://schemas.microsoft.com/office/powerpoint/2010/main" val="34677330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53597"/>
            <a:ext cx="1165638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4. Социальная группа граждан, имеющих стабильный и высокий доход, называется средним классом.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Средний класс является социальной группой граждан, имеющей стабильный и высокий доход.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1997955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53597"/>
            <a:ext cx="116563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4. Социальная группа граждан, имеющих стабильный и высокий доход, называется средним классом.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Средний класс является социальной группой граждан, имеющей стабильный и высокий доход.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Социальная группа граждан, имеющих стабильный и высокий доход, получила название среднего класса.</a:t>
            </a:r>
          </a:p>
        </p:txBody>
      </p:sp>
    </p:spTree>
    <p:extLst>
      <p:ext uri="{BB962C8B-B14F-4D97-AF65-F5344CB8AC3E}">
        <p14:creationId xmlns:p14="http://schemas.microsoft.com/office/powerpoint/2010/main" val="13821080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53597"/>
            <a:ext cx="1165638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4. Социальная группа граждан, имеющих стабильный и высокий доход, называется средним классом.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Средний класс является социальной группой граждан, имеющих стабильный и высокий доход.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Социальная группа граждан, имеющих стабильный и высокий доход, получила название среднего класса.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есть что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1151400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53597"/>
            <a:ext cx="116563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4. Социальная группа граждан, имеющих стабильный и высокий доход, называется средним классом.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является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Средний класс является социальной группой граждан, имеющих стабильный и высокий доход.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Социальная группа граждан, имеющих стабильный и высокий доход, получила название среднего класса.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есть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Средний класс есть социальная группа граждан, имеющих стабильный и высокий доход.</a:t>
            </a:r>
          </a:p>
        </p:txBody>
      </p:sp>
    </p:spTree>
    <p:extLst>
      <p:ext uri="{BB962C8B-B14F-4D97-AF65-F5344CB8AC3E}">
        <p14:creationId xmlns:p14="http://schemas.microsoft.com/office/powerpoint/2010/main" val="2831382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</p:txBody>
      </p:sp>
    </p:spTree>
    <p:extLst>
      <p:ext uri="{BB962C8B-B14F-4D97-AF65-F5344CB8AC3E}">
        <p14:creationId xmlns:p14="http://schemas.microsoft.com/office/powerpoint/2010/main" val="1360429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0455824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получил название иномарки.</a:t>
            </a:r>
          </a:p>
        </p:txBody>
      </p:sp>
    </p:spTree>
    <p:extLst>
      <p:ext uri="{BB962C8B-B14F-4D97-AF65-F5344CB8AC3E}">
        <p14:creationId xmlns:p14="http://schemas.microsoft.com/office/powerpoint/2010/main" val="8489911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получил название иномарки.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36109590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получил название иномарки.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Иномарка — это автомобиль иностранного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14986683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получил название иномарки.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Иномарка — это автомобиль иностранного производства.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6371711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получил название иномарки.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Иномарка — это автомобиль иностранного производства.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называется иномаркой. </a:t>
            </a:r>
          </a:p>
        </p:txBody>
      </p:sp>
    </p:spTree>
    <p:extLst>
      <p:ext uri="{BB962C8B-B14F-4D97-AF65-F5344CB8AC3E}">
        <p14:creationId xmlns:p14="http://schemas.microsoft.com/office/powerpoint/2010/main" val="24590968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получил название иномарки.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Иномарка — это автомобиль иностранного производства.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называется иномаркой. 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чем называют что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10217429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5. Автомобиль иностранного производства называют иномаркой.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получило название чего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получил название иномарки.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Иномарка — это автомобиль иностранного производства.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Автомобиль иностранного производства называется иномаркой. 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чем называют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Иномаркой называют автомобиль иностранного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2523925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6. Ремонт квартиры или дома, соответствующий высоким европейским стандартам качества, получил в России название евроремонта.</a:t>
            </a:r>
          </a:p>
        </p:txBody>
      </p:sp>
    </p:spTree>
    <p:extLst>
      <p:ext uri="{BB962C8B-B14F-4D97-AF65-F5344CB8AC3E}">
        <p14:creationId xmlns:p14="http://schemas.microsoft.com/office/powerpoint/2010/main" val="16516367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6. Ремонт квартиры или дома, соответствующий высоким европейским стандартам качества, получил в России название евроремонта.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7576173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6. Ремонт квартиры или дома, соответствующий высоким европейским стандартам качества, получил в России название евроремонта.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Ремонт квартиры или дома, соответствующий высоким европейским стандартам качества, в России называется евроремонтом.</a:t>
            </a:r>
          </a:p>
        </p:txBody>
      </p:sp>
    </p:spTree>
    <p:extLst>
      <p:ext uri="{BB962C8B-B14F-4D97-AF65-F5344CB8AC3E}">
        <p14:creationId xmlns:p14="http://schemas.microsoft.com/office/powerpoint/2010/main" val="406798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6. Ремонт квартиры или дома, соответствующий высоким европейским стандартам качества, получил в России название евроремонта.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Ремонт квартиры или дома, соответствующий высоким европейским стандартам качества, в России называется евроремонтом.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</p:txBody>
      </p:sp>
    </p:spTree>
    <p:extLst>
      <p:ext uri="{BB962C8B-B14F-4D97-AF65-F5344CB8AC3E}">
        <p14:creationId xmlns:p14="http://schemas.microsoft.com/office/powerpoint/2010/main" val="2303097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6. Ремонт квартиры или дома, соответствующий высоким европейским стандартам  качества, получил в России название евроремонта.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Ремонт квартиры или дома, соответствующий высоким европейским стандартам качества, в России называется евроремонтом.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Евроремонт — это ремонт квартиры или дома, соответствующий высоким европейским стандартам качества.</a:t>
            </a:r>
          </a:p>
        </p:txBody>
      </p:sp>
    </p:spTree>
    <p:extLst>
      <p:ext uri="{BB962C8B-B14F-4D97-AF65-F5344CB8AC3E}">
        <p14:creationId xmlns:p14="http://schemas.microsoft.com/office/powerpoint/2010/main" val="5053867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6. Ремонт квартиры или дома, соответствующий высоким европейским стандартам  качества, получил в России название евроремонта.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Ремонт квартиры или дома, соответствующий высоким европейским стандартам качества, в России называется евроремонтом.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Евроремонт — это ремонт квартиры или дома, соответствующий высоким европейским стандартам качества.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чем называется что</a:t>
            </a:r>
            <a:r>
              <a:rPr lang="ru-RU" sz="2400" i="1" dirty="0"/>
              <a:t> </a:t>
            </a:r>
            <a:r>
              <a:rPr lang="ru-RU" sz="2400" dirty="0"/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41831405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Наименование предмета, явления, лица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46600-286D-4C3D-9F5A-96C6C76EC171}"/>
              </a:ext>
            </a:extLst>
          </p:cNvPr>
          <p:cNvSpPr txBox="1"/>
          <p:nvPr/>
        </p:nvSpPr>
        <p:spPr>
          <a:xfrm>
            <a:off x="168676" y="830997"/>
            <a:ext cx="697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Перефразируйте предложения, используя другие конструкции: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5BA1F-E8BA-464B-B633-F1E1E4CCB952}"/>
              </a:ext>
            </a:extLst>
          </p:cNvPr>
          <p:cNvSpPr txBox="1"/>
          <p:nvPr/>
        </p:nvSpPr>
        <p:spPr>
          <a:xfrm>
            <a:off x="168676" y="1278384"/>
            <a:ext cx="116563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6. Ремонт квартиры или дома, соответствующий высоким европейским стандартам  качества, получил в России название евроремонта.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 — </a:t>
            </a:r>
            <a:r>
              <a:rPr lang="ru-RU" sz="2400" i="1" u="sng" dirty="0"/>
              <a:t>что называется чем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Ремонт квартиры или дома, соответствующий высоким европейским стандартам качества, в России называется евроремонтом.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— </a:t>
            </a:r>
            <a:r>
              <a:rPr lang="ru-RU" sz="2400" i="1" u="sng" dirty="0"/>
              <a:t>что — это что</a:t>
            </a:r>
            <a:r>
              <a:rPr lang="ru-RU" sz="2400" dirty="0"/>
              <a:t> 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Евроремонт — это ремонт квартиры или дома, соответствующий высоким европейским стандартам качества.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  — </a:t>
            </a:r>
            <a:r>
              <a:rPr lang="ru-RU" sz="2400" i="1" u="sng" dirty="0"/>
              <a:t>чем называется что</a:t>
            </a:r>
            <a:r>
              <a:rPr lang="ru-RU" sz="2400" i="1" dirty="0"/>
              <a:t> </a:t>
            </a:r>
            <a:r>
              <a:rPr lang="ru-RU" sz="2400" dirty="0"/>
              <a:t>—</a:t>
            </a:r>
          </a:p>
          <a:p>
            <a:pPr>
              <a:spcAft>
                <a:spcPts val="1200"/>
              </a:spcAft>
            </a:pPr>
            <a:r>
              <a:rPr lang="ru-RU" sz="2400" dirty="0"/>
              <a:t>— Евроремонтом называется ремонт квартиры или дома, соответствующий высоким европейским стандартам качества.</a:t>
            </a:r>
          </a:p>
        </p:txBody>
      </p:sp>
    </p:spTree>
    <p:extLst>
      <p:ext uri="{BB962C8B-B14F-4D97-AF65-F5344CB8AC3E}">
        <p14:creationId xmlns:p14="http://schemas.microsoft.com/office/powerpoint/2010/main" val="34219038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9A361A-D78D-4C74-BE23-5CDCCB65E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810" y="830996"/>
            <a:ext cx="8742380" cy="59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241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E5FE3A-F65F-46A6-BF87-C9E03F095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785" y="796871"/>
            <a:ext cx="8526431" cy="2445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0ED8B0-B5ED-483B-807F-BD2560C55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785" y="3242567"/>
            <a:ext cx="8526431" cy="355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574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A1012B-902A-4284-8347-BFDA2DC0E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2" y="1378980"/>
            <a:ext cx="9509756" cy="47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058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641F7B-5023-49BC-A3A7-000852AAF3FC}"/>
              </a:ext>
            </a:extLst>
          </p:cNvPr>
          <p:cNvSpPr txBox="1"/>
          <p:nvPr/>
        </p:nvSpPr>
        <p:spPr>
          <a:xfrm>
            <a:off x="168676" y="1278384"/>
            <a:ext cx="734183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dirty="0"/>
              <a:t>:</a:t>
            </a:r>
          </a:p>
          <a:p>
            <a:endParaRPr lang="ru-RU" sz="2800" dirty="0"/>
          </a:p>
          <a:p>
            <a:pPr marL="342900" indent="-342900">
              <a:buAutoNum type="arabicPeriod"/>
            </a:pPr>
            <a:r>
              <a:rPr lang="ru-RU" sz="2800" dirty="0"/>
              <a:t>Он </a:t>
            </a:r>
            <a:r>
              <a:rPr lang="ru-RU" sz="2800" b="1" dirty="0"/>
              <a:t>очень умный</a:t>
            </a:r>
            <a:r>
              <a:rPr lang="ru-RU" sz="2800" dirty="0"/>
              <a:t>. </a:t>
            </a:r>
          </a:p>
          <a:p>
            <a:pPr lvl="1">
              <a:spcAft>
                <a:spcPts val="1800"/>
              </a:spcAft>
            </a:pPr>
            <a:r>
              <a:rPr lang="ru-RU" sz="2800" i="1" u="sng" dirty="0"/>
              <a:t>Какой он</a:t>
            </a:r>
            <a:r>
              <a:rPr lang="ru-RU" sz="2800" dirty="0"/>
              <a:t>?</a:t>
            </a:r>
          </a:p>
          <a:p>
            <a:pPr marL="342900" indent="-342900">
              <a:buAutoNum type="arabicPeriod"/>
            </a:pPr>
            <a:r>
              <a:rPr lang="ru-RU" sz="2800" dirty="0"/>
              <a:t>Ему свойственны </a:t>
            </a:r>
            <a:r>
              <a:rPr lang="ru-RU" sz="2800" b="1" dirty="0"/>
              <a:t>доброта и</a:t>
            </a:r>
            <a:r>
              <a:rPr lang="ru-RU" sz="2800" dirty="0"/>
              <a:t> </a:t>
            </a:r>
            <a:r>
              <a:rPr lang="ru-RU" sz="2800" b="1" dirty="0"/>
              <a:t>чувство юмора</a:t>
            </a:r>
            <a:r>
              <a:rPr lang="ru-RU" sz="2800" dirty="0"/>
              <a:t>.</a:t>
            </a:r>
          </a:p>
          <a:p>
            <a:pPr lvl="1">
              <a:spcAft>
                <a:spcPts val="1800"/>
              </a:spcAft>
            </a:pPr>
            <a:r>
              <a:rPr lang="ru-RU" sz="2800" i="1" u="sng" dirty="0"/>
              <a:t>Что ему свойственно</a:t>
            </a:r>
            <a:r>
              <a:rPr lang="ru-RU" sz="2800" dirty="0"/>
              <a:t>?</a:t>
            </a:r>
          </a:p>
          <a:p>
            <a:r>
              <a:rPr lang="ru-RU" sz="2800" dirty="0"/>
              <a:t>3. Фильм </a:t>
            </a:r>
            <a:r>
              <a:rPr lang="ru-RU" sz="2800" b="1" dirty="0"/>
              <a:t>интересен</a:t>
            </a:r>
            <a:r>
              <a:rPr lang="ru-RU" sz="2800" dirty="0"/>
              <a:t>.</a:t>
            </a:r>
          </a:p>
          <a:p>
            <a:pPr lvl="1">
              <a:spcAft>
                <a:spcPts val="1800"/>
              </a:spcAft>
            </a:pPr>
            <a:r>
              <a:rPr lang="ru-RU" sz="2800" dirty="0"/>
              <a:t> </a:t>
            </a:r>
            <a:r>
              <a:rPr lang="ru-RU" sz="2800" i="1" u="sng" dirty="0"/>
              <a:t>Каков фильм </a:t>
            </a:r>
            <a:r>
              <a:rPr lang="ru-RU" sz="2800" dirty="0"/>
              <a:t>?	</a:t>
            </a:r>
          </a:p>
          <a:p>
            <a:r>
              <a:rPr lang="ru-RU" sz="2800" dirty="0"/>
              <a:t>4. Учёный отличается </a:t>
            </a:r>
            <a:r>
              <a:rPr lang="ru-RU" sz="2800" b="1" dirty="0"/>
              <a:t>принципиальностью</a:t>
            </a:r>
            <a:r>
              <a:rPr lang="ru-RU" sz="2800" dirty="0"/>
              <a:t>.</a:t>
            </a:r>
          </a:p>
          <a:p>
            <a:pPr lvl="1"/>
            <a:r>
              <a:rPr lang="ru-RU" sz="2800" i="1" u="sng" dirty="0"/>
              <a:t>Чем отличается учёный</a:t>
            </a:r>
            <a:r>
              <a:rPr lang="ru-RU" sz="2800" dirty="0"/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9848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23543768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22395692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38217951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16057938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34285933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25561416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29576144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4405552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2037436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 </a:t>
            </a:r>
            <a:r>
              <a:rPr lang="ru-RU" sz="2400" i="1" u="sng" dirty="0"/>
              <a:t>Чем отличается поэзия Маяковского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34080818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 </a:t>
            </a:r>
            <a:r>
              <a:rPr lang="ru-RU" sz="2400" i="1" u="sng" dirty="0"/>
              <a:t>Чем отличается поэзия Маяковского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6. Статьи журналиста характеризуются </a:t>
            </a:r>
            <a:r>
              <a:rPr lang="ru-RU" sz="2400" b="1" dirty="0"/>
              <a:t>точностью фактов</a:t>
            </a:r>
            <a:r>
              <a:rPr lang="ru-RU" sz="24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1430111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 </a:t>
            </a:r>
            <a:r>
              <a:rPr lang="ru-RU" sz="2400" i="1" u="sng" dirty="0"/>
              <a:t>Чем отличается поэзия Маяковского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6. Статьи журналиста характеризуются </a:t>
            </a:r>
            <a:r>
              <a:rPr lang="ru-RU" sz="2400" b="1" dirty="0"/>
              <a:t>точностью фактов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Чем характеризуются статьи журналиста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34400201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 </a:t>
            </a:r>
            <a:r>
              <a:rPr lang="ru-RU" sz="2400" i="1" u="sng" dirty="0"/>
              <a:t>Чем отличается поэзия Маяковского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6. Статьи журналиста характеризуются </a:t>
            </a:r>
            <a:r>
              <a:rPr lang="ru-RU" sz="2400" b="1" dirty="0"/>
              <a:t>точностью фактов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Чем характеризуются статьи журналиста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7. Учёного отличает </a:t>
            </a:r>
            <a:r>
              <a:rPr lang="ru-RU" sz="2400" b="1" dirty="0"/>
              <a:t>требовательность к себе и к своим ученикам</a:t>
            </a:r>
            <a:r>
              <a:rPr lang="ru-RU" sz="24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34382443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 </a:t>
            </a:r>
            <a:r>
              <a:rPr lang="ru-RU" sz="2400" i="1" u="sng" dirty="0"/>
              <a:t>Чем отличается поэзия Маяковского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6. Статьи журналиста характеризуются </a:t>
            </a:r>
            <a:r>
              <a:rPr lang="ru-RU" sz="2400" b="1" dirty="0"/>
              <a:t>точностью фактов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Чем характеризуются статьи журналиста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7. Учёного отличает </a:t>
            </a:r>
            <a:r>
              <a:rPr lang="ru-RU" sz="2400" b="1" dirty="0"/>
              <a:t>требовательность к себе и к своим ученикам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отличает учёного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28199854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 </a:t>
            </a:r>
            <a:r>
              <a:rPr lang="ru-RU" sz="2400" i="1" u="sng" dirty="0"/>
              <a:t>Чем отличается поэзия Маяковского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6. Статьи журналиста характеризуются </a:t>
            </a:r>
            <a:r>
              <a:rPr lang="ru-RU" sz="2400" b="1" dirty="0"/>
              <a:t>точностью фактов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Чем характеризуются статьи журналиста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7. Учёного отличает </a:t>
            </a:r>
            <a:r>
              <a:rPr lang="ru-RU" sz="2400" b="1" dirty="0"/>
              <a:t>требовательность к себе и к своим ученикам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отличает учёного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8. Решение социальных проблем </a:t>
            </a:r>
            <a:r>
              <a:rPr lang="ru-RU" sz="2400" b="1" dirty="0"/>
              <a:t>трудно и ответственно</a:t>
            </a:r>
            <a:r>
              <a:rPr lang="ru-RU" sz="24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36293644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rgbClr val="6DFFAF"/>
            </a:gs>
            <a:gs pos="100000">
              <a:schemeClr val="accent6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Качественная характеристика предмета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907CD-3194-4A2F-9EE4-45CA39BE0E49}"/>
              </a:ext>
            </a:extLst>
          </p:cNvPr>
          <p:cNvSpPr txBox="1"/>
          <p:nvPr/>
        </p:nvSpPr>
        <p:spPr>
          <a:xfrm>
            <a:off x="168676" y="1271855"/>
            <a:ext cx="11239130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/>
              <a:t>1. Человеку свойственны </a:t>
            </a:r>
            <a:r>
              <a:rPr lang="ru-RU" sz="2400" b="1" dirty="0"/>
              <a:t>сомнения и ошибки</a:t>
            </a:r>
            <a:r>
              <a:rPr lang="ru-RU" sz="2400" dirty="0"/>
              <a:t>. </a:t>
            </a:r>
            <a:r>
              <a:rPr lang="ru-RU" sz="2400" i="1" u="sng" dirty="0"/>
              <a:t>Что свойственно человеку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2. Для лидера характерны </a:t>
            </a:r>
            <a:r>
              <a:rPr lang="ru-RU" sz="2400" b="1" dirty="0"/>
              <a:t>решительность и уверенность в своих силах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характерно для лидера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3. Москва </a:t>
            </a:r>
            <a:r>
              <a:rPr lang="ru-RU" sz="2400" b="1" dirty="0"/>
              <a:t>огромная и многолюдная</a:t>
            </a:r>
            <a:r>
              <a:rPr lang="ru-RU" sz="2400" dirty="0"/>
              <a:t>. </a:t>
            </a:r>
            <a:r>
              <a:rPr lang="ru-RU" sz="2400" i="1" u="sng" dirty="0"/>
              <a:t>Какая Москва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4. Познание мира </a:t>
            </a:r>
            <a:r>
              <a:rPr lang="ru-RU" sz="2400" b="1" dirty="0"/>
              <a:t>бесконечно</a:t>
            </a:r>
            <a:r>
              <a:rPr lang="ru-RU" sz="2400" dirty="0"/>
              <a:t>. </a:t>
            </a:r>
            <a:r>
              <a:rPr lang="ru-RU" sz="2400" i="1" u="sng" dirty="0"/>
              <a:t>Каково познание мира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5. Поэзия Маяковского отличается </a:t>
            </a:r>
            <a:r>
              <a:rPr lang="ru-RU" sz="2400" b="1" dirty="0"/>
              <a:t>устремлённостью в будущее и силой звучания</a:t>
            </a:r>
            <a:r>
              <a:rPr lang="ru-RU" sz="2400" dirty="0"/>
              <a:t>. </a:t>
            </a:r>
            <a:r>
              <a:rPr lang="ru-RU" sz="2400" i="1" u="sng" dirty="0"/>
              <a:t>Чем отличается поэзия Маяковского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6. Статьи журналиста характеризуются </a:t>
            </a:r>
            <a:r>
              <a:rPr lang="ru-RU" sz="2400" b="1" dirty="0"/>
              <a:t>точностью фактов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Чем характеризуются статьи журналиста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7. Учёного отличает </a:t>
            </a:r>
            <a:r>
              <a:rPr lang="ru-RU" sz="2400" b="1" dirty="0"/>
              <a:t>требовательность к себе и к своим ученикам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Что отличает учёного</a:t>
            </a:r>
            <a:r>
              <a:rPr lang="ru-RU" sz="2400" dirty="0"/>
              <a:t>?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8. Решение социальных проблем </a:t>
            </a:r>
            <a:r>
              <a:rPr lang="ru-RU" sz="2400" b="1" dirty="0"/>
              <a:t>трудно и ответственно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i="1" u="sng" dirty="0"/>
              <a:t>Каково решение социальных проблем</a:t>
            </a:r>
            <a:r>
              <a:rPr lang="ru-RU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3EC91-7AE1-40C8-90FA-A3E16C11C322}"/>
              </a:ext>
            </a:extLst>
          </p:cNvPr>
          <p:cNvSpPr txBox="1"/>
          <p:nvPr/>
        </p:nvSpPr>
        <p:spPr>
          <a:xfrm>
            <a:off x="168676" y="830997"/>
            <a:ext cx="44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Задайте вопросы к выделенным словам:</a:t>
            </a:r>
          </a:p>
        </p:txBody>
      </p:sp>
    </p:spTree>
    <p:extLst>
      <p:ext uri="{BB962C8B-B14F-4D97-AF65-F5344CB8AC3E}">
        <p14:creationId xmlns:p14="http://schemas.microsoft.com/office/powerpoint/2010/main" val="14341380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1EEF9-548A-4A5C-8591-206ABD276688}"/>
              </a:ext>
            </a:extLst>
          </p:cNvPr>
          <p:cNvSpPr txBox="1"/>
          <p:nvPr/>
        </p:nvSpPr>
        <p:spPr>
          <a:xfrm>
            <a:off x="221642" y="1026103"/>
            <a:ext cx="30450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мой друг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>
                <a:solidFill>
                  <a:srgbClr val="002060"/>
                </a:solidFill>
              </a:rPr>
              <a:t>Пекин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>
                <a:solidFill>
                  <a:srgbClr val="002060"/>
                </a:solidFill>
              </a:rPr>
              <a:t>собаки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>
                <a:solidFill>
                  <a:srgbClr val="002060"/>
                </a:solidFill>
              </a:rPr>
              <a:t>мой университет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>
                <a:solidFill>
                  <a:srgbClr val="002060"/>
                </a:solidFill>
              </a:rPr>
              <a:t>современная наука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>
                <a:solidFill>
                  <a:srgbClr val="002060"/>
                </a:solidFill>
              </a:rPr>
              <a:t>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A63E8F-7DDE-4EB9-8BD8-A4E7840A3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297" y="283108"/>
            <a:ext cx="4157833" cy="307265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D2210E-F2D2-4CA9-9DDE-B331C0377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503" y="1003203"/>
            <a:ext cx="4663963" cy="31776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41001D-9B0F-4BCA-8B1E-2EE517C3A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788" y="4387561"/>
            <a:ext cx="3509831" cy="24704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8EC65C-0AC0-4CFE-B8B4-69037E112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4300" y="4655093"/>
            <a:ext cx="4039160" cy="20247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991F84-83A1-41ED-8C3B-39BCF223800A}"/>
              </a:ext>
            </a:extLst>
          </p:cNvPr>
          <p:cNvSpPr txBox="1"/>
          <p:nvPr/>
        </p:nvSpPr>
        <p:spPr>
          <a:xfrm>
            <a:off x="5166804" y="76360"/>
            <a:ext cx="48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282E5D-10B3-4278-91D5-92C05A36AFCC}"/>
              </a:ext>
            </a:extLst>
          </p:cNvPr>
          <p:cNvSpPr txBox="1"/>
          <p:nvPr/>
        </p:nvSpPr>
        <p:spPr>
          <a:xfrm>
            <a:off x="6738341" y="3919203"/>
            <a:ext cx="48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7304B9-3E84-FDDD-7276-F813F5FAC516}"/>
              </a:ext>
            </a:extLst>
          </p:cNvPr>
          <p:cNvSpPr txBox="1"/>
          <p:nvPr/>
        </p:nvSpPr>
        <p:spPr>
          <a:xfrm>
            <a:off x="6738341" y="76360"/>
            <a:ext cx="5453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Составьте по 2-3 предложения с данными словами, используя разные конструкции (обязательно по одной типа 1 и 2)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582B3FC-7AC5-68FE-5152-1AA1B400E21E}"/>
              </a:ext>
            </a:extLst>
          </p:cNvPr>
          <p:cNvCxnSpPr/>
          <p:nvPr/>
        </p:nvCxnSpPr>
        <p:spPr>
          <a:xfrm flipH="1">
            <a:off x="6602130" y="1026103"/>
            <a:ext cx="674373" cy="3025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2A82A05-0625-B337-481E-4D3FDDB8CD48}"/>
              </a:ext>
            </a:extLst>
          </p:cNvPr>
          <p:cNvCxnSpPr>
            <a:cxnSpLocks/>
          </p:cNvCxnSpPr>
          <p:nvPr/>
        </p:nvCxnSpPr>
        <p:spPr>
          <a:xfrm flipV="1">
            <a:off x="2894300" y="4051738"/>
            <a:ext cx="3707830" cy="6033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5753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954126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 fontScale="92500" lnSpcReduction="10000"/>
          </a:bodyPr>
          <a:lstStyle/>
          <a:p>
            <a:r>
              <a:rPr lang="en-US" sz="4400" b="1" dirty="0">
                <a:solidFill>
                  <a:srgbClr val="00487E"/>
                </a:solidFill>
              </a:rPr>
              <a:t>1</a:t>
            </a:r>
            <a:r>
              <a:rPr lang="ru-RU" sz="4400" b="1" dirty="0">
                <a:solidFill>
                  <a:srgbClr val="00487E"/>
                </a:solidFill>
              </a:rPr>
              <a:t>9 сентября 2023 года</a:t>
            </a:r>
          </a:p>
          <a:p>
            <a:pPr algn="l"/>
            <a:r>
              <a:rPr lang="ru-RU" sz="4400" dirty="0">
                <a:solidFill>
                  <a:schemeClr val="tx1"/>
                </a:solidFill>
              </a:rPr>
              <a:t>Баско. Урок 2. Устно:</a:t>
            </a:r>
          </a:p>
          <a:p>
            <a:pPr marL="742950" indent="-742950" algn="l">
              <a:buAutoNum type="arabicPeriod"/>
            </a:pPr>
            <a:r>
              <a:rPr lang="ru-RU" sz="4400" dirty="0">
                <a:solidFill>
                  <a:schemeClr val="tx1"/>
                </a:solidFill>
              </a:rPr>
              <a:t>Страница 20—23. Текст, лексика и вопросы к нему «Иммиграция: угроза или благо?».</a:t>
            </a:r>
          </a:p>
          <a:p>
            <a:pPr marL="742950" indent="-742950" algn="l">
              <a:buAutoNum type="arabicPeriod"/>
            </a:pPr>
            <a:r>
              <a:rPr lang="ru-RU" sz="4400" dirty="0">
                <a:solidFill>
                  <a:schemeClr val="tx1"/>
                </a:solidFill>
              </a:rPr>
              <a:t>Страницы 23—24 задания 2, 3, 4, 5, 6.</a:t>
            </a:r>
          </a:p>
          <a:p>
            <a:pPr marL="742950" indent="-742950" algn="l">
              <a:buAutoNum type="arabicPeriod"/>
            </a:pPr>
            <a:endParaRPr lang="ru-RU" sz="2800" dirty="0">
              <a:solidFill>
                <a:schemeClr val="tx1"/>
              </a:solidFill>
            </a:endParaRPr>
          </a:p>
          <a:p>
            <a:pPr marL="742950" indent="-742950" algn="l">
              <a:buAutoNum type="arabicPeriod"/>
            </a:pPr>
            <a:r>
              <a:rPr lang="ru-RU" sz="4400" dirty="0">
                <a:solidFill>
                  <a:schemeClr val="tx1"/>
                </a:solidFill>
              </a:rPr>
              <a:t>Страницы 28—29 задания 2, 3.</a:t>
            </a:r>
          </a:p>
          <a:p>
            <a:pPr marL="742950" indent="-742950" algn="l">
              <a:buAutoNum type="arabicPeriod"/>
            </a:pPr>
            <a:r>
              <a:rPr lang="ru-RU" sz="4400" dirty="0">
                <a:solidFill>
                  <a:schemeClr val="tx1"/>
                </a:solidFill>
              </a:rPr>
              <a:t>Страницы 30—31 задания 1, 2, 3.</a:t>
            </a:r>
          </a:p>
          <a:p>
            <a:endParaRPr lang="ru-RU" sz="44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34179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64714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4986</TotalTime>
  <Words>5779</Words>
  <Application>Microsoft Office PowerPoint</Application>
  <PresentationFormat>Широкоэкранный</PresentationFormat>
  <Paragraphs>658</Paragraphs>
  <Slides>83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83</vt:i4>
      </vt:variant>
    </vt:vector>
  </HeadingPairs>
  <TitlesOfParts>
    <vt:vector size="92" baseType="lpstr">
      <vt:lpstr>Arial</vt:lpstr>
      <vt:lpstr>Arial Black</vt:lpstr>
      <vt:lpstr>Calibri</vt:lpstr>
      <vt:lpstr>Calibri Light</vt:lpstr>
      <vt:lpstr>Open Sans</vt:lpstr>
      <vt:lpstr>ProximaNovaMedium</vt:lpstr>
      <vt:lpstr>Symbol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57</cp:revision>
  <dcterms:created xsi:type="dcterms:W3CDTF">2021-09-26T15:04:29Z</dcterms:created>
  <dcterms:modified xsi:type="dcterms:W3CDTF">2024-09-16T15:59:20Z</dcterms:modified>
</cp:coreProperties>
</file>