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6" r:id="rId3"/>
    <p:sldId id="649" r:id="rId4"/>
    <p:sldId id="737" r:id="rId5"/>
    <p:sldId id="292" r:id="rId6"/>
    <p:sldId id="294" r:id="rId7"/>
    <p:sldId id="293" r:id="rId8"/>
    <p:sldId id="800" r:id="rId9"/>
    <p:sldId id="801" r:id="rId10"/>
    <p:sldId id="802" r:id="rId11"/>
    <p:sldId id="803" r:id="rId12"/>
    <p:sldId id="804" r:id="rId13"/>
    <p:sldId id="805" r:id="rId14"/>
    <p:sldId id="806" r:id="rId15"/>
    <p:sldId id="807" r:id="rId16"/>
    <p:sldId id="810" r:id="rId17"/>
    <p:sldId id="799" r:id="rId18"/>
    <p:sldId id="647" r:id="rId19"/>
    <p:sldId id="609" r:id="rId20"/>
    <p:sldId id="667" r:id="rId21"/>
    <p:sldId id="666" r:id="rId22"/>
    <p:sldId id="359" r:id="rId23"/>
    <p:sldId id="716" r:id="rId24"/>
    <p:sldId id="717" r:id="rId25"/>
    <p:sldId id="362" r:id="rId26"/>
    <p:sldId id="718" r:id="rId27"/>
    <p:sldId id="719" r:id="rId28"/>
    <p:sldId id="720" r:id="rId29"/>
    <p:sldId id="721" r:id="rId30"/>
    <p:sldId id="722" r:id="rId31"/>
    <p:sldId id="723" r:id="rId32"/>
    <p:sldId id="369" r:id="rId33"/>
    <p:sldId id="724" r:id="rId34"/>
    <p:sldId id="725" r:id="rId35"/>
    <p:sldId id="726" r:id="rId36"/>
    <p:sldId id="727" r:id="rId37"/>
    <p:sldId id="728" r:id="rId38"/>
    <p:sldId id="729" r:id="rId39"/>
    <p:sldId id="730" r:id="rId40"/>
    <p:sldId id="731" r:id="rId41"/>
    <p:sldId id="377" r:id="rId42"/>
    <p:sldId id="378" r:id="rId43"/>
    <p:sldId id="379" r:id="rId44"/>
    <p:sldId id="380" r:id="rId45"/>
    <p:sldId id="381" r:id="rId46"/>
    <p:sldId id="382" r:id="rId47"/>
    <p:sldId id="383" r:id="rId48"/>
    <p:sldId id="384" r:id="rId49"/>
    <p:sldId id="385" r:id="rId50"/>
    <p:sldId id="387" r:id="rId51"/>
    <p:sldId id="388" r:id="rId52"/>
    <p:sldId id="386" r:id="rId53"/>
    <p:sldId id="310" r:id="rId54"/>
    <p:sldId id="732" r:id="rId55"/>
    <p:sldId id="389" r:id="rId56"/>
    <p:sldId id="390" r:id="rId57"/>
    <p:sldId id="811" r:id="rId5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усева" initials="Е. В." lastIdx="1" clrIdx="0">
    <p:extLst>
      <p:ext uri="{19B8F6BF-5375-455C-9EA6-DF929625EA0E}">
        <p15:presenceInfo xmlns:p15="http://schemas.microsoft.com/office/powerpoint/2012/main" userId="Гусев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F098"/>
    <a:srgbClr val="CFD5EA"/>
    <a:srgbClr val="D6F6C0"/>
    <a:srgbClr val="E5CCB1"/>
    <a:srgbClr val="FEE5DD"/>
    <a:srgbClr val="FBCACD"/>
    <a:srgbClr val="F4B2D1"/>
    <a:srgbClr val="FDD3CB"/>
    <a:srgbClr val="FBC8B3"/>
    <a:srgbClr val="FCC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295" autoAdjust="0"/>
    <p:restoredTop sz="85096" autoAdjust="0"/>
  </p:normalViewPr>
  <p:slideViewPr>
    <p:cSldViewPr snapToGrid="0">
      <p:cViewPr varScale="1">
        <p:scale>
          <a:sx n="59" d="100"/>
          <a:sy n="59" d="100"/>
        </p:scale>
        <p:origin x="78" y="4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61" Type="http://schemas.openxmlformats.org/officeDocument/2006/relationships/viewProps" Target="view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commentAuthors" Target="commentAuthor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B14198-FF43-42C2-8A1C-332B4B67F1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48075F1-0165-4A76-B99E-098B8DFD73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A1C264-2DC8-4969-8265-01E386973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14.10.2024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5B609D-FA39-4ADC-99B6-70C6C0967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8EFEFA-D9DB-401A-BF6B-D38C13FEB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5801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0E6B22-44FA-49A8-8E7B-BB5FE1627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A3DFB9-9DD5-4872-8182-256F03961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8669BC-B49E-4E43-9F36-55989A189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14.10.2024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34318F-BF55-4907-839B-256ADF3DF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CC612F-25E7-4CE4-BE8A-5BA8EE7A2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5556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714EBE-8C9F-4485-B979-81002B19F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0A87CA4-C752-4059-AAE0-4601C5CAD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CBAD4-6BA2-4253-80B5-2F5BE8AF8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14.10.2024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E2CE19-0135-42BD-996C-11E1147E2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EDBB46-B6DF-4280-B4AB-ED7BD0272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6076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CB953A-2FDC-4BE5-876E-E2C594EE8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C4DF32-F905-413F-B0B8-41473437F4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811D6AF-F1B5-4CC7-A741-8EBE1D7DBD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91CD605-2BC1-4129-AEE8-E774F611B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14.10.2024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24F2319-2A40-4984-8574-5FEB7CAD0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9C40D7-5BAF-4270-8CE1-6303653B6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0173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D84EEC-DCCF-45A6-882F-BCA0C1D13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847E649-1310-4F3F-9FD2-005B381639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D44D03C-F10E-43A9-A116-8EA3FA7BBF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0239B4A-666C-4579-90A7-A9664C5CC3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96330B4-A370-4F8B-A9A4-F8A3EE6644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0EA78D1-03C4-4BAD-8550-DDA8DC66D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14.10.2024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47B3121-6647-4C32-BCA1-60CC95218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017F065-06C2-4159-ADA1-34B048330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1359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B4D12F-E62C-433F-AA1E-14241D92D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34E0F16-3E5B-47D7-A845-78D5B4AEA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14.10.2024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D1D54F8-A16B-405F-A2BD-050A22E17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AE257A7-719A-4F8F-AE0A-2D6EB331D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6553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D7AA893-0166-4675-9604-75B955165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14.10.2024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1FA7D23-6A09-44B4-8568-15E194B7C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489DC2C-CD86-45BF-A10D-8DA3D0F83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157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734B5D-22D6-44FA-A24C-A7B078D62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2A7DBB-3B22-4E83-B579-4EBB40A62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3E53DC5-860C-4259-8C1A-27135515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1A56BA-EC1C-4253-A981-3AD3D75D3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14.10.2024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C4126DA-C43F-4D66-BA63-EAC1C2D51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91BAECF-E405-464B-AA37-779F412C0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2082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628AB4-2AC7-4329-9771-C2BD3F73E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43CD201-6119-42B3-91C7-6D4C4B410F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C211200-E56D-47CD-B918-48ECC50107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E4EC426-977F-40E6-8B80-8F41F452E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14.10.2024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58586B-5C1B-4211-A541-797EE66B2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5CB118D-5EDA-4429-A205-625DEDE67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76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113A95-397F-4583-A8B6-1C6168FAC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09F7A88-4F17-4CB4-9D01-9D6BCB1217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55F725-3FC7-48D4-BC1D-FE05D184B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14.10.2024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0EA37A-597E-4514-B52D-4409C3662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6698EC-E5E0-4DA0-805A-F7014EB9B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9122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BED0AD1-C749-461F-A7F1-F50BAD3CAF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8A3A140-F8D1-4661-80A6-620FDED0F3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A225AF-7050-4EAE-BC74-6A93F349E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14.10.2024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CDC3CC-9E55-42FA-9DD3-7C8C0CACD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69F6DD-4743-4EF2-8104-26E27FF9B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39084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B14198-FF43-42C2-8A1C-332B4B67F1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48075F1-0165-4A76-B99E-098B8DFD73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A1C264-2DC8-4969-8265-01E386973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5B609D-FA39-4ADC-99B6-70C6C0967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8EFEFA-D9DB-401A-BF6B-D38C13FEB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56974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0E6B22-44FA-49A8-8E7B-BB5FE1627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A3DFB9-9DD5-4872-8182-256F03961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8669BC-B49E-4E43-9F36-55989A189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34318F-BF55-4907-839B-256ADF3DF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CC612F-25E7-4CE4-BE8A-5BA8EE7A2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4339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714EBE-8C9F-4485-B979-81002B19F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0A87CA4-C752-4059-AAE0-4601C5CAD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CBAD4-6BA2-4253-80B5-2F5BE8AF8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E2CE19-0135-42BD-996C-11E1147E2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EDBB46-B6DF-4280-B4AB-ED7BD0272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5841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CB953A-2FDC-4BE5-876E-E2C594EE8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C4DF32-F905-413F-B0B8-41473437F4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811D6AF-F1B5-4CC7-A741-8EBE1D7DBD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91CD605-2BC1-4129-AEE8-E774F611B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24F2319-2A40-4984-8574-5FEB7CAD0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9C40D7-5BAF-4270-8CE1-6303653B6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71956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D84EEC-DCCF-45A6-882F-BCA0C1D13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847E649-1310-4F3F-9FD2-005B381639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D44D03C-F10E-43A9-A116-8EA3FA7BBF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0239B4A-666C-4579-90A7-A9664C5CC3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96330B4-A370-4F8B-A9A4-F8A3EE6644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0EA78D1-03C4-4BAD-8550-DDA8DC66D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47B3121-6647-4C32-BCA1-60CC95218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017F065-06C2-4159-ADA1-34B048330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7776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B4D12F-E62C-433F-AA1E-14241D92D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34E0F16-3E5B-47D7-A845-78D5B4AEA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D1D54F8-A16B-405F-A2BD-050A22E17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AE257A7-719A-4F8F-AE0A-2D6EB331D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4269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D7AA893-0166-4675-9604-75B955165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1FA7D23-6A09-44B4-8568-15E194B7C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489DC2C-CD86-45BF-A10D-8DA3D0F83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50550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734B5D-22D6-44FA-A24C-A7B078D62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2A7DBB-3B22-4E83-B579-4EBB40A62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3E53DC5-860C-4259-8C1A-27135515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1A56BA-EC1C-4253-A981-3AD3D75D3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C4126DA-C43F-4D66-BA63-EAC1C2D51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91BAECF-E405-464B-AA37-779F412C0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96546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628AB4-2AC7-4329-9771-C2BD3F73E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43CD201-6119-42B3-91C7-6D4C4B410F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C211200-E56D-47CD-B918-48ECC50107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E4EC426-977F-40E6-8B80-8F41F452E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58586B-5C1B-4211-A541-797EE66B2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5CB118D-5EDA-4429-A205-625DEDE67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7896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113A95-397F-4583-A8B6-1C6168FAC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09F7A88-4F17-4CB4-9D01-9D6BCB1217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55F725-3FC7-48D4-BC1D-FE05D184B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0EA37A-597E-4514-B52D-4409C3662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6698EC-E5E0-4DA0-805A-F7014EB9B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49231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BED0AD1-C749-461F-A7F1-F50BAD3CAF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8A3A140-F8D1-4661-80A6-620FDED0F3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A225AF-7050-4EAE-BC74-6A93F349E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5DB8-9FC6-4630-879A-BA4A1977F5D3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CDC3CC-9E55-42FA-9DD3-7C8C0CACD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69F6DD-4743-4EF2-8104-26E27FF9B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959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42E459-D29C-4A17-BB3D-B306ADBD6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122AD0-9756-4183-9B5D-20093C2420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BD3439-76CA-4CCF-9B26-63058BCCBA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55DB8-9FC6-4630-879A-BA4A1977F5D3}" type="datetimeFigureOut">
              <a:rPr lang="ru-RU" smtClean="0"/>
              <a:t>14.10.2024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A39940-40C7-4F89-988F-DFFA708F63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DCF00C-F30C-44ED-9332-5273EA8CBA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C1761-18E9-469D-B1A0-D487E69027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8885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42E459-D29C-4A17-BB3D-B306ADBD6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122AD0-9756-4183-9B5D-20093C2420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BD3439-76CA-4CCF-9B26-63058BCCBA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55DB8-9FC6-4630-879A-BA4A1977F5D3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A39940-40C7-4F89-988F-DFFA708F63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DCF00C-F30C-44ED-9332-5273EA8CBA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C1761-18E9-469D-B1A0-D487E690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5703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297617"/>
            <a:ext cx="9144000" cy="5218592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r>
              <a:rPr lang="ru-RU" sz="4400" b="1" dirty="0">
                <a:solidFill>
                  <a:srgbClr val="0070C0"/>
                </a:solidFill>
              </a:rPr>
              <a:t>14 октября 2024 года</a:t>
            </a:r>
          </a:p>
          <a:p>
            <a:r>
              <a:rPr lang="ru-RU" sz="4400" b="1" dirty="0">
                <a:solidFill>
                  <a:srgbClr val="002060"/>
                </a:solidFill>
              </a:rPr>
              <a:t>17:</a:t>
            </a:r>
            <a:r>
              <a:rPr lang="en-US" sz="4400" b="1" dirty="0">
                <a:solidFill>
                  <a:srgbClr val="002060"/>
                </a:solidFill>
              </a:rPr>
              <a:t>3</a:t>
            </a:r>
            <a:r>
              <a:rPr lang="ru-RU" sz="4400" b="1" dirty="0">
                <a:solidFill>
                  <a:srgbClr val="002060"/>
                </a:solidFill>
              </a:rPr>
              <a:t>0—18:00—</a:t>
            </a:r>
            <a:r>
              <a:rPr lang="en-US" sz="4400" b="1" dirty="0">
                <a:solidFill>
                  <a:srgbClr val="002060"/>
                </a:solidFill>
              </a:rPr>
              <a:t>2</a:t>
            </a:r>
            <a:r>
              <a:rPr lang="ru-RU" sz="4400" b="1" dirty="0">
                <a:solidFill>
                  <a:srgbClr val="002060"/>
                </a:solidFill>
              </a:rPr>
              <a:t>1:00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5BA55518-5D09-26EB-59FF-086A963351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7229899"/>
              </p:ext>
            </p:extLst>
          </p:nvPr>
        </p:nvGraphicFramePr>
        <p:xfrm>
          <a:off x="3039122" y="2637511"/>
          <a:ext cx="5894188" cy="38032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8305">
                  <a:extLst>
                    <a:ext uri="{9D8B030D-6E8A-4147-A177-3AD203B41FA5}">
                      <a16:colId xmlns:a16="http://schemas.microsoft.com/office/drawing/2014/main" val="2160995786"/>
                    </a:ext>
                  </a:extLst>
                </a:gridCol>
                <a:gridCol w="2175955">
                  <a:extLst>
                    <a:ext uri="{9D8B030D-6E8A-4147-A177-3AD203B41FA5}">
                      <a16:colId xmlns:a16="http://schemas.microsoft.com/office/drawing/2014/main" val="3468181548"/>
                    </a:ext>
                  </a:extLst>
                </a:gridCol>
                <a:gridCol w="1339121">
                  <a:extLst>
                    <a:ext uri="{9D8B030D-6E8A-4147-A177-3AD203B41FA5}">
                      <a16:colId xmlns:a16="http://schemas.microsoft.com/office/drawing/2014/main" val="3199610148"/>
                    </a:ext>
                  </a:extLst>
                </a:gridCol>
                <a:gridCol w="593997">
                  <a:extLst>
                    <a:ext uri="{9D8B030D-6E8A-4147-A177-3AD203B41FA5}">
                      <a16:colId xmlns:a16="http://schemas.microsoft.com/office/drawing/2014/main" val="3211027152"/>
                    </a:ext>
                  </a:extLst>
                </a:gridCol>
                <a:gridCol w="270764">
                  <a:extLst>
                    <a:ext uri="{9D8B030D-6E8A-4147-A177-3AD203B41FA5}">
                      <a16:colId xmlns:a16="http://schemas.microsoft.com/office/drawing/2014/main" val="1808112758"/>
                    </a:ext>
                  </a:extLst>
                </a:gridCol>
                <a:gridCol w="1106046">
                  <a:extLst>
                    <a:ext uri="{9D8B030D-6E8A-4147-A177-3AD203B41FA5}">
                      <a16:colId xmlns:a16="http://schemas.microsoft.com/office/drawing/2014/main" val="2036350298"/>
                    </a:ext>
                  </a:extLst>
                </a:gridCol>
              </a:tblGrid>
              <a:tr h="63146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465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Кэ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Цзэ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206</a:t>
                      </a:r>
                    </a:p>
                  </a:txBody>
                  <a:tcPr marL="68580" marR="68580" marT="0" marB="0"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836027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2.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Бу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Фаньюе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305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пересдача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146136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Ляо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Лимэй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316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89093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4.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Иян 317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217200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Ху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Идун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065070"/>
                  </a:ext>
                </a:extLst>
              </a:tr>
              <a:tr h="318066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r>
                        <a:rPr lang="ru-RU" dirty="0"/>
                        <a:t>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Ихань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305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8913392"/>
                  </a:ext>
                </a:extLst>
              </a:tr>
              <a:tr h="31806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Чжэн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Инжун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315</a:t>
                      </a:r>
                    </a:p>
                  </a:txBody>
                  <a:tcPr marL="68580" marR="68580" marT="0" marB="0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2503826"/>
                  </a:ext>
                </a:extLst>
              </a:tr>
              <a:tr h="30344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2000" i="0" kern="1200" dirty="0">
                        <a:solidFill>
                          <a:srgbClr val="96A6BC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591194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87262" y="-247941"/>
            <a:ext cx="9144000" cy="16787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2 и 3 курс </a:t>
            </a:r>
            <a:b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sz="4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специалисты-психологи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68050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297617"/>
            <a:ext cx="9144000" cy="5218592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r>
              <a:rPr lang="ru-RU" sz="4400" b="1" dirty="0">
                <a:solidFill>
                  <a:srgbClr val="0070C0"/>
                </a:solidFill>
              </a:rPr>
              <a:t>14 октября 2024 года</a:t>
            </a:r>
          </a:p>
          <a:p>
            <a:r>
              <a:rPr lang="ru-RU" sz="4400" b="1" dirty="0">
                <a:solidFill>
                  <a:srgbClr val="002060"/>
                </a:solidFill>
              </a:rPr>
              <a:t>17:</a:t>
            </a:r>
            <a:r>
              <a:rPr lang="en-US" sz="4400" b="1" dirty="0">
                <a:solidFill>
                  <a:srgbClr val="002060"/>
                </a:solidFill>
              </a:rPr>
              <a:t>3</a:t>
            </a:r>
            <a:r>
              <a:rPr lang="ru-RU" sz="4400" b="1" dirty="0">
                <a:solidFill>
                  <a:srgbClr val="002060"/>
                </a:solidFill>
              </a:rPr>
              <a:t>0—18:00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5BA55518-5D09-26EB-59FF-086A963351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080091"/>
              </p:ext>
            </p:extLst>
          </p:nvPr>
        </p:nvGraphicFramePr>
        <p:xfrm>
          <a:off x="3039122" y="2637511"/>
          <a:ext cx="5894188" cy="38032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8305">
                  <a:extLst>
                    <a:ext uri="{9D8B030D-6E8A-4147-A177-3AD203B41FA5}">
                      <a16:colId xmlns:a16="http://schemas.microsoft.com/office/drawing/2014/main" val="2160995786"/>
                    </a:ext>
                  </a:extLst>
                </a:gridCol>
                <a:gridCol w="2175955">
                  <a:extLst>
                    <a:ext uri="{9D8B030D-6E8A-4147-A177-3AD203B41FA5}">
                      <a16:colId xmlns:a16="http://schemas.microsoft.com/office/drawing/2014/main" val="3468181548"/>
                    </a:ext>
                  </a:extLst>
                </a:gridCol>
                <a:gridCol w="1171865">
                  <a:extLst>
                    <a:ext uri="{9D8B030D-6E8A-4147-A177-3AD203B41FA5}">
                      <a16:colId xmlns:a16="http://schemas.microsoft.com/office/drawing/2014/main" val="3199610148"/>
                    </a:ext>
                  </a:extLst>
                </a:gridCol>
                <a:gridCol w="761253">
                  <a:extLst>
                    <a:ext uri="{9D8B030D-6E8A-4147-A177-3AD203B41FA5}">
                      <a16:colId xmlns:a16="http://schemas.microsoft.com/office/drawing/2014/main" val="3211027152"/>
                    </a:ext>
                  </a:extLst>
                </a:gridCol>
                <a:gridCol w="270764">
                  <a:extLst>
                    <a:ext uri="{9D8B030D-6E8A-4147-A177-3AD203B41FA5}">
                      <a16:colId xmlns:a16="http://schemas.microsoft.com/office/drawing/2014/main" val="1808112758"/>
                    </a:ext>
                  </a:extLst>
                </a:gridCol>
                <a:gridCol w="1106046">
                  <a:extLst>
                    <a:ext uri="{9D8B030D-6E8A-4147-A177-3AD203B41FA5}">
                      <a16:colId xmlns:a16="http://schemas.microsoft.com/office/drawing/2014/main" val="2036350298"/>
                    </a:ext>
                  </a:extLst>
                </a:gridCol>
              </a:tblGrid>
              <a:tr h="63146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465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Кэ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Цзэ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206</a:t>
                      </a:r>
                    </a:p>
                  </a:txBody>
                  <a:tcPr marL="68580" marR="68580" marT="0" marB="0"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836027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146136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89093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217200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065070"/>
                  </a:ext>
                </a:extLst>
              </a:tr>
              <a:tr h="31806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8913392"/>
                  </a:ext>
                </a:extLst>
              </a:tr>
              <a:tr h="31806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2503826"/>
                  </a:ext>
                </a:extLst>
              </a:tr>
              <a:tr h="30344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2000" i="0" kern="1200" dirty="0">
                        <a:solidFill>
                          <a:srgbClr val="96A6BC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591194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87262" y="-247941"/>
            <a:ext cx="9144000" cy="16787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2 курс </a:t>
            </a:r>
            <a:b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sz="4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специалисты-психологи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49231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5623" y="2108498"/>
            <a:ext cx="10249764" cy="1764255"/>
          </a:xfrm>
          <a:gradFill flip="none" rotWithShape="1">
            <a:gsLst>
              <a:gs pos="0">
                <a:srgbClr val="FFCC66"/>
              </a:gs>
              <a:gs pos="77000">
                <a:srgbClr val="65D7FF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fontScale="85000" lnSpcReduction="10000"/>
          </a:bodyPr>
          <a:lstStyle/>
          <a:p>
            <a:r>
              <a:rPr lang="ru-RU" sz="13800" b="1" spc="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Глаголы движения</a:t>
            </a:r>
            <a:endParaRPr lang="ru-RU" sz="6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193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A4F07ED8-BAD4-BBFF-8936-4DCF15FBAC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2776" y="232296"/>
            <a:ext cx="9144000" cy="699859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r>
              <a:rPr lang="ru-RU" sz="4400" b="1" dirty="0">
                <a:solidFill>
                  <a:srgbClr val="002060"/>
                </a:solidFill>
              </a:rPr>
              <a:t>Глаголы движения с приставкой ПО-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B823CB-B51A-AE9A-B544-6EA68402300A}"/>
              </a:ext>
            </a:extLst>
          </p:cNvPr>
          <p:cNvSpPr txBox="1"/>
          <p:nvPr/>
        </p:nvSpPr>
        <p:spPr>
          <a:xfrm>
            <a:off x="197159" y="2920754"/>
            <a:ext cx="13138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ПО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D4578D-DA19-84D7-BF09-897F82C2B846}"/>
              </a:ext>
            </a:extLst>
          </p:cNvPr>
          <p:cNvSpPr txBox="1"/>
          <p:nvPr/>
        </p:nvSpPr>
        <p:spPr>
          <a:xfrm>
            <a:off x="1442437" y="2939804"/>
            <a:ext cx="4601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D0E14E-B9A4-3DAB-33B7-8E4181DA653F}"/>
              </a:ext>
            </a:extLst>
          </p:cNvPr>
          <p:cNvSpPr txBox="1"/>
          <p:nvPr/>
        </p:nvSpPr>
        <p:spPr>
          <a:xfrm>
            <a:off x="1867825" y="1846555"/>
            <a:ext cx="25834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идти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гр.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424AA8-E5E3-0633-40AF-A98EECDFE16E}"/>
              </a:ext>
            </a:extLst>
          </p:cNvPr>
          <p:cNvSpPr txBox="1"/>
          <p:nvPr/>
        </p:nvSpPr>
        <p:spPr>
          <a:xfrm>
            <a:off x="1858299" y="3690195"/>
            <a:ext cx="335575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ходить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гр.</a:t>
            </a:r>
          </a:p>
        </p:txBody>
      </p:sp>
      <p:sp>
        <p:nvSpPr>
          <p:cNvPr id="8" name="Стрелка: вправо с вырезом 7">
            <a:extLst>
              <a:ext uri="{FF2B5EF4-FFF2-40B4-BE49-F238E27FC236}">
                <a16:creationId xmlns:a16="http://schemas.microsoft.com/office/drawing/2014/main" id="{DDB3BEF3-9572-C90D-D477-ABFDD7495E4A}"/>
              </a:ext>
            </a:extLst>
          </p:cNvPr>
          <p:cNvSpPr/>
          <p:nvPr/>
        </p:nvSpPr>
        <p:spPr>
          <a:xfrm>
            <a:off x="4746501" y="2494625"/>
            <a:ext cx="1145220" cy="45719"/>
          </a:xfrm>
          <a:prstGeom prst="notchedRightArrow">
            <a:avLst/>
          </a:prstGeom>
          <a:ln w="139700" cap="rnd" cmpd="sng"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Стрелка: вправо с вырезом 8">
            <a:extLst>
              <a:ext uri="{FF2B5EF4-FFF2-40B4-BE49-F238E27FC236}">
                <a16:creationId xmlns:a16="http://schemas.microsoft.com/office/drawing/2014/main" id="{DD8B5906-A906-8356-5DC8-114BEF5C8ED9}"/>
              </a:ext>
            </a:extLst>
          </p:cNvPr>
          <p:cNvSpPr/>
          <p:nvPr/>
        </p:nvSpPr>
        <p:spPr>
          <a:xfrm>
            <a:off x="4791908" y="4260507"/>
            <a:ext cx="1145220" cy="45719"/>
          </a:xfrm>
          <a:prstGeom prst="notchedRightArrow">
            <a:avLst/>
          </a:prstGeom>
          <a:ln w="139700" cap="rnd" cmpd="sng"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5EA668-F756-D259-D706-949203880BDA}"/>
              </a:ext>
            </a:extLst>
          </p:cNvPr>
          <p:cNvSpPr txBox="1"/>
          <p:nvPr/>
        </p:nvSpPr>
        <p:spPr>
          <a:xfrm>
            <a:off x="6093135" y="2138479"/>
            <a:ext cx="8410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F00D69-16BF-2E6D-17E9-3937D6D8869D}"/>
              </a:ext>
            </a:extLst>
          </p:cNvPr>
          <p:cNvSpPr txBox="1"/>
          <p:nvPr/>
        </p:nvSpPr>
        <p:spPr>
          <a:xfrm>
            <a:off x="6162675" y="3932936"/>
            <a:ext cx="8410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3FFD01-C67E-DA6C-18AE-ADD342C8EF6A}"/>
              </a:ext>
            </a:extLst>
          </p:cNvPr>
          <p:cNvSpPr txBox="1"/>
          <p:nvPr/>
        </p:nvSpPr>
        <p:spPr>
          <a:xfrm>
            <a:off x="6934201" y="1640321"/>
            <a:ext cx="490740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Начало движения.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Намерение отправиться куда-то, ближайшее будущее (буд.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.).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Смена действия, характера, направления.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Местонахождение субъекта (пр.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.).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51A8B2B-201B-2C77-CC7E-767940AE7569}"/>
              </a:ext>
            </a:extLst>
          </p:cNvPr>
          <p:cNvSpPr txBox="1"/>
          <p:nvPr/>
        </p:nvSpPr>
        <p:spPr>
          <a:xfrm>
            <a:off x="7070417" y="4121560"/>
            <a:ext cx="4283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Ограниченное по времени движение.</a:t>
            </a:r>
          </a:p>
        </p:txBody>
      </p:sp>
    </p:spTree>
    <p:extLst>
      <p:ext uri="{BB962C8B-B14F-4D97-AF65-F5344CB8AC3E}">
        <p14:creationId xmlns:p14="http://schemas.microsoft.com/office/powerpoint/2010/main" val="1280462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A4F07ED8-BAD4-BBFF-8936-4DCF15FBAC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2776" y="232296"/>
            <a:ext cx="9144000" cy="699859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r>
              <a:rPr lang="ru-RU" sz="4400" b="1" dirty="0">
                <a:solidFill>
                  <a:srgbClr val="002060"/>
                </a:solidFill>
              </a:rPr>
              <a:t>Глаголы движения с приставкой ПО-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3FFD01-C67E-DA6C-18AE-ADD342C8EF6A}"/>
              </a:ext>
            </a:extLst>
          </p:cNvPr>
          <p:cNvSpPr txBox="1"/>
          <p:nvPr/>
        </p:nvSpPr>
        <p:spPr>
          <a:xfrm>
            <a:off x="228600" y="926992"/>
            <a:ext cx="1164056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Начало движения: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Они сели в машину и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поехали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аэропорт.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Намерение отправиться куда-то, ближайшее будущее: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Завтра мы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пойдём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театр.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Смена действия, характера, направления движения: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увидел друга и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пошёл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ему навстречу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Сначала мы шли медленно, а потом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пошли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быстрее, чтобы не опоздать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Теплоход принял сигнал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SOS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поплыл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 помощь терпящим бедствие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Местонахождение субъекта (пр.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вр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.):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Почему студентов нет в аудитории? Где они? — Они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поехали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 экскурсию.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51A8B2B-201B-2C77-CC7E-767940AE7569}"/>
              </a:ext>
            </a:extLst>
          </p:cNvPr>
          <p:cNvSpPr txBox="1"/>
          <p:nvPr/>
        </p:nvSpPr>
        <p:spPr>
          <a:xfrm>
            <a:off x="314325" y="4742822"/>
            <a:ext cx="116405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Ограниченное по времени движение.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немного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походили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 парку и вернулись домой.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CD930A-9C28-A652-079B-73558E8543B3}"/>
              </a:ext>
            </a:extLst>
          </p:cNvPr>
          <p:cNvSpPr txBox="1"/>
          <p:nvPr/>
        </p:nvSpPr>
        <p:spPr>
          <a:xfrm>
            <a:off x="663699" y="5676675"/>
            <a:ext cx="3924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сели в такси и шофёр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повёз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нас на вокзал.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266C56B-D202-251C-088B-52173EA8DB48}"/>
              </a:ext>
            </a:extLst>
          </p:cNvPr>
          <p:cNvSpPr txBox="1"/>
          <p:nvPr/>
        </p:nvSpPr>
        <p:spPr>
          <a:xfrm>
            <a:off x="5219700" y="5410200"/>
            <a:ext cx="6476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Мы попросили шофёра такси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повозить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нас по разным улицам Москвы, чтобы лучше узнать город.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24DD2FEE-A5F3-DC40-A22A-69B8A02AFF2C}"/>
              </a:ext>
            </a:extLst>
          </p:cNvPr>
          <p:cNvCxnSpPr/>
          <p:nvPr/>
        </p:nvCxnSpPr>
        <p:spPr>
          <a:xfrm>
            <a:off x="228600" y="4476750"/>
            <a:ext cx="11468100" cy="0"/>
          </a:xfrm>
          <a:prstGeom prst="line">
            <a:avLst/>
          </a:prstGeom>
          <a:ln w="76200">
            <a:solidFill>
              <a:srgbClr val="2613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1695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B47619-54B7-B5B4-6709-2FA716815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Диалог 1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EF6001-288B-0410-D7D4-A98A57D465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b="1" dirty="0">
                <a:solidFill>
                  <a:srgbClr val="7030A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Первая встреча</a:t>
            </a:r>
          </a:p>
          <a:p>
            <a:pPr marL="0" indent="0" algn="ctr">
              <a:buNone/>
            </a:pPr>
            <a:endParaRPr lang="ru-RU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Определить имена персонажей (как зовут персонажей, обозначенных номерами)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Анализ глаголов движения.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9509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5967E9-BBAC-68E5-803C-77B047B4B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AEBF31-D308-6A74-3FEF-2427CF6F1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04558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Диалог 1. </a:t>
            </a:r>
            <a:r>
              <a:rPr lang="ru-RU" b="1" dirty="0">
                <a:solidFill>
                  <a:srgbClr val="7030A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Первая встреча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0332F4-28FD-D5EB-A995-65714C6C9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120" y="904558"/>
            <a:ext cx="11866880" cy="5953442"/>
          </a:xfrm>
        </p:spPr>
        <p:txBody>
          <a:bodyPr>
            <a:normAutofit/>
          </a:bodyPr>
          <a:lstStyle/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Скажите, пожалуйста, здесь место сбора на экскурсию в Ярославль?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Да, надеюсь, что здесь.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А Вы наш экскурсовод?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2: Нет, что Вы! Я обычный экскурсант. Наверно, мы рано пришли.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Как рано? У меня написано: «11:50 — отправление», за полчаса до отправления — рано?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А мне пришла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СМСка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[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эсэмэ́скъ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], что отправление переносят на 12:10.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Да? Ой! У меня же телефон выключен! Вчера вечером в театр ходил, забыл включить.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Я тоже звук на ночь отключил, чтобы выспаться. Сегодня уже в метро вспомнил — и увидел СМС.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Ага, вот она… Хм… долго придётся стоять…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Вот ещё кто-то идёт…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22672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35F4C7-F04A-9498-9ED0-F1B58AE1F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47BE1F-E2B6-5778-5FCB-BAFEC81D9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04558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Диалог 1. </a:t>
            </a:r>
            <a:r>
              <a:rPr lang="ru-RU" b="1" dirty="0">
                <a:solidFill>
                  <a:srgbClr val="7030A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Первая встреча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A21298-B9FB-B6C5-D155-AFC370F43F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120" y="904558"/>
            <a:ext cx="11866880" cy="595344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Здравствуйте! Вы на экскурсию в Ярославль?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Да. А Вы наш экскурсовод?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Нет, я просто сопровождающий. Экскурсовод к нам присоединится уже в Ярославле.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А во сколько отправление? Это правда, что позже?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Да, там что-то с автобусом не то.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Мы поедем на сломанном автобусе?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Да нет, что вы! Нам дадут другой, но он откуда-то только утром приехал, его надо проверить, заправить, потому и задержка. Я решил пораньше прийти, вдруг не все получили сообщения.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Да-да… Некоторые только что включили телефоны…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8939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3736AE-0BD5-BDAF-2A10-208DF46CE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FAFB3B-3EC4-0EB9-7BCC-6A72AB657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04558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Диалог 1. </a:t>
            </a:r>
            <a:r>
              <a:rPr lang="ru-RU" b="1" dirty="0">
                <a:solidFill>
                  <a:srgbClr val="7030A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Первая встреча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68568B-6510-1935-B31E-D3F1EA773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120" y="904558"/>
            <a:ext cx="11866880" cy="5953442"/>
          </a:xfrm>
        </p:spPr>
        <p:txBody>
          <a:bodyPr>
            <a:normAutofit/>
          </a:bodyPr>
          <a:lstStyle/>
          <a:p>
            <a:pPr marL="0" indent="0">
              <a:lnSpc>
                <a:spcPct val="140000"/>
              </a:lnSpc>
              <a:buNone/>
            </a:pPr>
            <a:r>
              <a:rPr lang="ru-R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Доброе утро! Вы в Ярославль?</a:t>
            </a: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Да-да!</a:t>
            </a: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А я думала, что я первая.</a:t>
            </a: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Нет, Вы третья.</a:t>
            </a: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Как так?</a:t>
            </a: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Это сопровождающий!</a:t>
            </a: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Аааа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…. Понятно…</a:t>
            </a: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547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9FE949-7F9A-57FD-42B2-ED677D7A1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50CEE3-42CA-6903-BC9B-6E27E5A20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04558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Диалог 1. </a:t>
            </a:r>
            <a:r>
              <a:rPr lang="ru-RU" b="1" dirty="0">
                <a:solidFill>
                  <a:srgbClr val="7030A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Первая встреча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893953-D626-727C-B69F-2F422C5D17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120" y="904558"/>
            <a:ext cx="11866880" cy="5953442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40000"/>
              </a:lnSpc>
              <a:buNone/>
            </a:pPr>
            <a:r>
              <a:rPr lang="ru-RU" sz="2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2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Здрасьте!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Вы на экскурсию в Ярославль?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Да. Мы не опоздали?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Ну что вы, ещё даже автобус не пришёл. Вы получили сообщение о переносе?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Получили, но решили не рисковать.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Так, осталось ещё двое…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Как двое? Такая маленькая группа? А автобус какой будет?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Не волнуйтесь, это наша группа маленькая, а в автобусе будет ещё несколько групп. Мы едем вместе, но программы у нас разные.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Ну и хорошо, что маленькая. Когда много народу, сложнее. Одни хотят то, другие это…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US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 ладно тебе, не ворчи. Программа ведь уже есть?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Не волнуйтесь, программа есть, всё заказано, со всеми договорились. Но если что, мы можем что-то немного изменить… Ну, если вдруг всем не понравится то, что мы выбрали…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4424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E91109-CB3E-59CF-A51A-ED59CA417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47D62A-CAF8-5D68-7A4F-C7ED7E533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04558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Диалог 1. </a:t>
            </a:r>
            <a:r>
              <a:rPr lang="ru-RU" b="1" dirty="0">
                <a:solidFill>
                  <a:srgbClr val="7030A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Первая встреча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6B53DC-B193-A12A-037F-8F1F0EA0C4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520" y="904558"/>
            <a:ext cx="11968480" cy="5953442"/>
          </a:xfrm>
        </p:spPr>
        <p:txBody>
          <a:bodyPr>
            <a:normAutofit/>
          </a:bodyPr>
          <a:lstStyle/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Ой! Кто идёт!!! Сто лет тебя не видел!!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Да ладно! Неделю назад в одном баре сидели.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Да? Ха! Это я, наверно, к твоему приходу уже выпил…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Нет. Выпил ты ещё до бара, потому что я пришёл туда раньше, ты мне рукой махнул, когда зашёл, а сейчас ничего не помнишь.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Ну… может быть… Да… Сейчас что-то смутно вспоминаю… Знаешь, у меня тогда проблема была, я не в своей тарелке с утра был…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Ладно, не оправдывайся. Ты что, тоже в Ярославль?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Ага… Решил вот в город предков съездить…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Ты из Ярославля?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Нет, там моя прабабка родилась.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8408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BC46DA-C8A8-30C6-4A3A-815E819D3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C8102B-FADA-039E-42CC-C05E37D33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04558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Диалог 1. </a:t>
            </a:r>
            <a:r>
              <a:rPr lang="ru-RU" b="1" dirty="0">
                <a:solidFill>
                  <a:srgbClr val="7030A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Первая встреча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27FC54-30CA-C754-3E32-1D651778E9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520" y="904558"/>
            <a:ext cx="11968480" cy="5953442"/>
          </a:xfrm>
        </p:spPr>
        <p:txBody>
          <a:bodyPr>
            <a:normAutofit/>
          </a:bodyPr>
          <a:lstStyle/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Доброе утро! Извините, я не опоздала? Это ведь на экскурсию в Ярославль? Мне прислали эсэмэску, что автобус будет позже, но я подумала, а вдруг это ошибка…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Вы не опоздали, это не ошибка.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Уф, слава богу… Я сначала спокойно шла, а потом — как молния! А вдруг это была ошибка?! или спам?!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Нет-нет, всё правильно, успокойтесь! Так! Раз уж все собрались, давайте мы вас запишем…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Опять?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Я просто должен проверить список.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А, ну ладно…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8742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428E6B-C8B7-7DEF-4086-9BD059FBA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E895B5-E8A5-1A51-EB2E-6A9BC2ED4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04558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Диалог 1. </a:t>
            </a:r>
            <a:r>
              <a:rPr lang="ru-RU" b="1" dirty="0">
                <a:solidFill>
                  <a:srgbClr val="7030A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Первая встреча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9AFA0F-8773-3250-E2C2-C07E44537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520" y="904558"/>
            <a:ext cx="11968480" cy="5953442"/>
          </a:xfrm>
        </p:spPr>
        <p:txBody>
          <a:bodyPr>
            <a:normAutofit/>
          </a:bodyPr>
          <a:lstStyle/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Итак,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Аре́фь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Здесь.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Глаго́л</a:t>
            </a:r>
            <a:r>
              <a:rPr lang="ru-RU" sz="20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Еле́на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Дми́трие</a:t>
            </a:r>
            <a:r>
              <a:rPr lang="ru-RU" sz="2000" b="1" dirty="0" err="1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Это я!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Ки́брик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Я!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Так, стойте… здесь двое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Ки́бриков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Алекса́ндр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Ни́на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Я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Алекса́ндр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Евге́нье</a:t>
            </a:r>
            <a:r>
              <a:rPr lang="ru-RU" sz="20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вич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Ни́на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Было бы странно, если было бы наоборот.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9074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DC5EBB-D7DB-4EDE-B205-E502776D3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55B951-FC12-E9E3-FE63-C5D95A838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04558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Диалог 1. </a:t>
            </a:r>
            <a:r>
              <a:rPr lang="ru-RU" b="1" dirty="0">
                <a:solidFill>
                  <a:srgbClr val="7030A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Первая встреча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44F1CE-C3C9-5A29-5E7B-94E48C09F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520" y="904558"/>
            <a:ext cx="11968480" cy="5953442"/>
          </a:xfrm>
        </p:spPr>
        <p:txBody>
          <a:bodyPr>
            <a:normAutofit/>
          </a:bodyPr>
          <a:lstStyle/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Так. Дальше…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Сини́ц</a:t>
            </a:r>
            <a:r>
              <a:rPr lang="ru-RU" sz="24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ын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ы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Евге́ния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Лари́са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Вале́рь</a:t>
            </a:r>
            <a:r>
              <a:rPr lang="ru-RU" sz="24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400" b="1" dirty="0" err="1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ы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Это мы! Я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Евге́ния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она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Лари́са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Отлично! Все…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Как все? А я? Меня нет в списке?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А… извините…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Ле́бед</a:t>
            </a:r>
            <a:r>
              <a:rPr lang="ru-RU" sz="24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Да-да,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Евге́ний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Фёдор</a:t>
            </a:r>
            <a:r>
              <a:rPr lang="ru-RU" sz="24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ович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Тёзка!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Здрасьте…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А меня зовут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Оле́г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Алекса́ндр</a:t>
            </a:r>
            <a:r>
              <a:rPr lang="ru-RU" sz="24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ович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Зна́м</a:t>
            </a:r>
            <a:r>
              <a:rPr lang="ru-RU" sz="2400" b="1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енск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ий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О! Вот и наш автобус.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86673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413E7E-1F5E-DCD6-753D-E1D646BA5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466375-3FF1-A468-3567-1FBDF4FC9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634" y="-40640"/>
            <a:ext cx="10515600" cy="904558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Диалог 1. </a:t>
            </a:r>
            <a:r>
              <a:rPr lang="ru-RU" b="1" dirty="0">
                <a:solidFill>
                  <a:srgbClr val="7030A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Первая встреча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C7957E-F401-DA01-93AE-DE061E409D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955" y="863918"/>
            <a:ext cx="4612639" cy="5953442"/>
          </a:xfrm>
        </p:spPr>
        <p:txBody>
          <a:bodyPr>
            <a:normAutofit/>
          </a:bodyPr>
          <a:lstStyle/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Итак,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Аре́фьев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Здесь.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Глаго́лева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Еле́на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Дми́триевна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Это я!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Ки́брик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Я!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Так, стойте… здесь двое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Ки́бриков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Алекса́ндр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Ни́на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Я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Алекса́ндр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Евге́ньевич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Ни́на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Было бы странно, если было бы наоборот.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9F7E19B9-9EFD-0C50-9641-CF408D2BAE3D}"/>
              </a:ext>
            </a:extLst>
          </p:cNvPr>
          <p:cNvSpPr txBox="1">
            <a:spLocks/>
          </p:cNvSpPr>
          <p:nvPr/>
        </p:nvSpPr>
        <p:spPr>
          <a:xfrm>
            <a:off x="6913154" y="904558"/>
            <a:ext cx="5161280" cy="5953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4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Так. Дальше…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Сини́цыны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Евге́ния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Лари́са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Вале́рьевны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Это мы! Я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Евге́ния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она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Лари́са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Отлично! Все…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Как все? А я? Меня нет в списке?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А… извините…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Ле́бедев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Да-да,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Евге́ний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Фёдорович.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Тёзка!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Здрасьте…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А меня зовут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Оле́г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Алекса́ндрович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Зна́менский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О! Вот и наш автобус.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46F300-C4A8-D155-E6C4-9EA9BE59574C}"/>
              </a:ext>
            </a:extLst>
          </p:cNvPr>
          <p:cNvSpPr txBox="1"/>
          <p:nvPr/>
        </p:nvSpPr>
        <p:spPr>
          <a:xfrm>
            <a:off x="4467497" y="904558"/>
            <a:ext cx="2402477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Кибрик Александр Евгеньевич</a:t>
            </a:r>
          </a:p>
          <a:p>
            <a:pPr>
              <a:spcAft>
                <a:spcPts val="600"/>
              </a:spcAft>
            </a:pP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Арефьев — —</a:t>
            </a:r>
          </a:p>
          <a:p>
            <a:pPr>
              <a:spcAft>
                <a:spcPts val="600"/>
              </a:spcAft>
            </a:pP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Знаменский Олег Александрович</a:t>
            </a:r>
          </a:p>
          <a:p>
            <a:pPr>
              <a:spcAft>
                <a:spcPts val="600"/>
              </a:spcAft>
            </a:pP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Кибрик Нина —</a:t>
            </a:r>
          </a:p>
          <a:p>
            <a:pPr>
              <a:spcAft>
                <a:spcPts val="600"/>
              </a:spcAft>
            </a:pP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Синицына Лариса Валерьевна</a:t>
            </a:r>
          </a:p>
          <a:p>
            <a:pPr>
              <a:spcAft>
                <a:spcPts val="600"/>
              </a:spcAft>
            </a:pP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Синицына Евгения Валерьевна</a:t>
            </a:r>
          </a:p>
          <a:p>
            <a:pPr>
              <a:spcAft>
                <a:spcPts val="600"/>
              </a:spcAft>
            </a:pP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Лебедев Евгений Фёдорович</a:t>
            </a:r>
          </a:p>
          <a:p>
            <a:pPr>
              <a:spcAft>
                <a:spcPts val="600"/>
              </a:spcAft>
            </a:pPr>
            <a:r>
              <a:rPr lang="ru-RU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Глаголева Елена Дмитриевна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92805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A7B5E4-E550-BBE9-E2A0-6997F6EF6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8720B82-A27D-FCE4-B353-AA2FB94400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dirty="0"/>
              <a:t>Диалоги 2 и 3. </a:t>
            </a:r>
            <a:r>
              <a:rPr lang="ru-RU" sz="4400" b="1" dirty="0">
                <a:solidFill>
                  <a:srgbClr val="7030A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Поехали! В автобусе</a:t>
            </a:r>
          </a:p>
          <a:p>
            <a:pPr marL="0" indent="0" algn="ctr">
              <a:buNone/>
            </a:pPr>
            <a:endParaRPr lang="ru-RU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Найдите в тексте все глаголы движения, в приставочных выделите приставки.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Объясните, что имел в виду Арефьев, говоря: «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Ты не идёшь, ты ползёшь</a:t>
            </a:r>
            <a:r>
              <a:rPr lang="ru-RU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Объясните употребление глаголов разных групп во фразе «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Пое́хали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Ярославль, но сначала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пое́здим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 Москве</a:t>
            </a:r>
            <a:r>
              <a:rPr lang="ru-RU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Чем «поехали» во фразе Ларисы Синицыной отличается от последнего «поехали»?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1CB86008-98B7-4150-EE88-CF2DE3E39BC5}"/>
              </a:ext>
            </a:extLst>
          </p:cNvPr>
          <p:cNvSpPr txBox="1">
            <a:spLocks/>
          </p:cNvSpPr>
          <p:nvPr/>
        </p:nvSpPr>
        <p:spPr>
          <a:xfrm>
            <a:off x="1704975" y="175103"/>
            <a:ext cx="9144000" cy="1495425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Домашнее задание на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>
                  <a:outerShdw blurRad="38100" dist="38100" dir="2700000" algn="tl">
                    <a:srgbClr val="ED7D31">
                      <a:lumMod val="50000"/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21 октября 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 года</a:t>
            </a:r>
          </a:p>
        </p:txBody>
      </p:sp>
    </p:spTree>
    <p:extLst>
      <p:ext uri="{BB962C8B-B14F-4D97-AF65-F5344CB8AC3E}">
        <p14:creationId xmlns:p14="http://schemas.microsoft.com/office/powerpoint/2010/main" val="33665821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297617"/>
            <a:ext cx="9144000" cy="5218592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r>
              <a:rPr lang="ru-RU" sz="4400" b="1" dirty="0">
                <a:solidFill>
                  <a:srgbClr val="0070C0"/>
                </a:solidFill>
              </a:rPr>
              <a:t>14 октября 2024 года</a:t>
            </a:r>
          </a:p>
          <a:p>
            <a:r>
              <a:rPr lang="ru-RU" sz="4400" b="1" dirty="0">
                <a:solidFill>
                  <a:srgbClr val="002060"/>
                </a:solidFill>
              </a:rPr>
              <a:t>18:30—</a:t>
            </a:r>
            <a:r>
              <a:rPr lang="en-US" sz="4400" b="1" dirty="0">
                <a:solidFill>
                  <a:srgbClr val="002060"/>
                </a:solidFill>
              </a:rPr>
              <a:t>2</a:t>
            </a:r>
            <a:r>
              <a:rPr lang="ru-RU" sz="4400" b="1" dirty="0">
                <a:solidFill>
                  <a:srgbClr val="002060"/>
                </a:solidFill>
              </a:rPr>
              <a:t>1:00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5BA55518-5D09-26EB-59FF-086A963351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0738689"/>
              </p:ext>
            </p:extLst>
          </p:nvPr>
        </p:nvGraphicFramePr>
        <p:xfrm>
          <a:off x="3039122" y="2637511"/>
          <a:ext cx="6460478" cy="38032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7533">
                  <a:extLst>
                    <a:ext uri="{9D8B030D-6E8A-4147-A177-3AD203B41FA5}">
                      <a16:colId xmlns:a16="http://schemas.microsoft.com/office/drawing/2014/main" val="2160995786"/>
                    </a:ext>
                  </a:extLst>
                </a:gridCol>
                <a:gridCol w="2385012">
                  <a:extLst>
                    <a:ext uri="{9D8B030D-6E8A-4147-A177-3AD203B41FA5}">
                      <a16:colId xmlns:a16="http://schemas.microsoft.com/office/drawing/2014/main" val="3468181548"/>
                    </a:ext>
                  </a:extLst>
                </a:gridCol>
                <a:gridCol w="323143">
                  <a:extLst>
                    <a:ext uri="{9D8B030D-6E8A-4147-A177-3AD203B41FA5}">
                      <a16:colId xmlns:a16="http://schemas.microsoft.com/office/drawing/2014/main" val="3199610148"/>
                    </a:ext>
                  </a:extLst>
                </a:gridCol>
                <a:gridCol w="807370">
                  <a:extLst>
                    <a:ext uri="{9D8B030D-6E8A-4147-A177-3AD203B41FA5}">
                      <a16:colId xmlns:a16="http://schemas.microsoft.com/office/drawing/2014/main" val="3211027152"/>
                    </a:ext>
                  </a:extLst>
                </a:gridCol>
                <a:gridCol w="1285110">
                  <a:extLst>
                    <a:ext uri="{9D8B030D-6E8A-4147-A177-3AD203B41FA5}">
                      <a16:colId xmlns:a16="http://schemas.microsoft.com/office/drawing/2014/main" val="1808112758"/>
                    </a:ext>
                  </a:extLst>
                </a:gridCol>
                <a:gridCol w="1212310">
                  <a:extLst>
                    <a:ext uri="{9D8B030D-6E8A-4147-A177-3AD203B41FA5}">
                      <a16:colId xmlns:a16="http://schemas.microsoft.com/office/drawing/2014/main" val="2036350298"/>
                    </a:ext>
                  </a:extLst>
                </a:gridCol>
              </a:tblGrid>
              <a:tr h="63146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E5CC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465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Кэ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Цзэ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206</a:t>
                      </a:r>
                    </a:p>
                  </a:txBody>
                  <a:tcPr marL="68580" marR="68580" marT="0" marB="0"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CF0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836027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2.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Бу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Фаньюе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305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146136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Ляо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Лимэй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316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89093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4.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Иян 317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2172000"/>
                  </a:ext>
                </a:extLst>
              </a:tr>
              <a:tr h="414909">
                <a:tc>
                  <a:txBody>
                    <a:bodyPr/>
                    <a:lstStyle/>
                    <a:p>
                      <a:r>
                        <a:rPr lang="ru-RU" dirty="0"/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Ху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Идун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065070"/>
                  </a:ext>
                </a:extLst>
              </a:tr>
              <a:tr h="318066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r>
                        <a:rPr lang="ru-RU" dirty="0"/>
                        <a:t>.</a:t>
                      </a:r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Ихань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305</a:t>
                      </a: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8913392"/>
                  </a:ext>
                </a:extLst>
              </a:tr>
              <a:tr h="31806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Чжэн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Инжун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315</a:t>
                      </a:r>
                    </a:p>
                  </a:txBody>
                  <a:tcPr marL="68580" marR="68580" marT="0" marB="0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2503826"/>
                  </a:ext>
                </a:extLst>
              </a:tr>
              <a:tr h="30344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2000" i="0" kern="1200" dirty="0">
                        <a:solidFill>
                          <a:srgbClr val="96A6BC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0F6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591194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287262" y="-247941"/>
            <a:ext cx="9144000" cy="16787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2 и 3 курс </a:t>
            </a:r>
            <a:b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sz="4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специалисты-психологи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551536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287" y="923278"/>
            <a:ext cx="11993732" cy="5820421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00487E"/>
                </a:solidFill>
              </a:rPr>
              <a:t>3</a:t>
            </a:r>
            <a:r>
              <a:rPr lang="ru-RU" sz="3200" b="1" dirty="0">
                <a:solidFill>
                  <a:srgbClr val="00487E"/>
                </a:solidFill>
              </a:rPr>
              <a:t>0 сентября 2024 года</a:t>
            </a:r>
          </a:p>
          <a:p>
            <a:pPr algn="l"/>
            <a:r>
              <a:rPr lang="ru-RU" sz="2000" dirty="0">
                <a:solidFill>
                  <a:schemeClr val="bg1">
                    <a:lumMod val="75000"/>
                  </a:schemeClr>
                </a:solidFill>
              </a:rPr>
              <a:t>1. А. По Баско, Урок 2, страницы 23—24 задания 2, 3, 4, 5, 6 </a:t>
            </a:r>
            <a:r>
              <a:rPr lang="ru-RU" sz="2000" b="1" dirty="0">
                <a:solidFill>
                  <a:schemeClr val="bg1">
                    <a:lumMod val="75000"/>
                  </a:schemeClr>
                </a:solidFill>
              </a:rPr>
              <a:t>тест </a:t>
            </a:r>
            <a:r>
              <a:rPr lang="ru-RU" sz="2000" dirty="0">
                <a:solidFill>
                  <a:schemeClr val="bg1">
                    <a:lumMod val="75000"/>
                  </a:schemeClr>
                </a:solidFill>
              </a:rPr>
              <a:t>(будет доступен позже).</a:t>
            </a:r>
          </a:p>
          <a:p>
            <a:pPr algn="l"/>
            <a:r>
              <a:rPr lang="ru-RU" sz="2000" dirty="0">
                <a:solidFill>
                  <a:schemeClr val="bg1">
                    <a:lumMod val="75000"/>
                  </a:schemeClr>
                </a:solidFill>
              </a:rPr>
              <a:t>Б. Баско. Урок 2. Устно:</a:t>
            </a:r>
          </a:p>
          <a:p>
            <a:pPr marL="742950" indent="-360000" algn="l">
              <a:buAutoNum type="arabicPeriod"/>
            </a:pPr>
            <a:r>
              <a:rPr lang="ru-RU" sz="2000" dirty="0">
                <a:solidFill>
                  <a:schemeClr val="bg1">
                    <a:lumMod val="75000"/>
                  </a:schemeClr>
                </a:solidFill>
              </a:rPr>
              <a:t>Страницы 24—25 задание по лексике «Обратите внимание!», задание 7.</a:t>
            </a:r>
          </a:p>
          <a:p>
            <a:pPr marL="742950" indent="-360000" algn="l">
              <a:buAutoNum type="arabicPeriod"/>
            </a:pPr>
            <a:r>
              <a:rPr lang="ru-RU" sz="2000" dirty="0">
                <a:solidFill>
                  <a:schemeClr val="bg1">
                    <a:lumMod val="75000"/>
                  </a:schemeClr>
                </a:solidFill>
              </a:rPr>
              <a:t>Страницы 25—26 задания 8, 9.</a:t>
            </a:r>
          </a:p>
          <a:p>
            <a:pPr marL="742950" indent="-360000" algn="l">
              <a:buAutoNum type="arabicPeriod"/>
            </a:pPr>
            <a:r>
              <a:rPr lang="ru-RU" sz="2000" dirty="0">
                <a:solidFill>
                  <a:schemeClr val="bg1">
                    <a:lumMod val="75000"/>
                  </a:schemeClr>
                </a:solidFill>
              </a:rPr>
              <a:t>Страницы 26—27 задания «Готовимся к дискуссии» и 11.</a:t>
            </a:r>
          </a:p>
          <a:p>
            <a:pPr marL="742950" indent="-360000" algn="l">
              <a:buAutoNum type="arabicPeriod"/>
            </a:pPr>
            <a:endParaRPr lang="ru-RU" sz="800" dirty="0">
              <a:solidFill>
                <a:schemeClr val="bg1">
                  <a:lumMod val="75000"/>
                </a:schemeClr>
              </a:solidFill>
            </a:endParaRPr>
          </a:p>
          <a:p>
            <a:pPr algn="l"/>
            <a:r>
              <a:rPr lang="ru-RU" sz="2000" dirty="0">
                <a:solidFill>
                  <a:schemeClr val="bg1">
                    <a:lumMod val="75000"/>
                  </a:schemeClr>
                </a:solidFill>
              </a:rPr>
              <a:t>2. В. Баско. Урок 2. Письменно: страница 26, задание 10.</a:t>
            </a:r>
          </a:p>
          <a:p>
            <a:pPr lvl="0" algn="l">
              <a:lnSpc>
                <a:spcPct val="100000"/>
              </a:lnSpc>
              <a:tabLst>
                <a:tab pos="457200" algn="l"/>
              </a:tabLst>
              <a:defRPr/>
            </a:pPr>
            <a:r>
              <a:rPr lang="ru-RU" sz="2000" dirty="0">
                <a:solidFill>
                  <a:prstClr val="black"/>
                </a:solidFill>
              </a:rPr>
              <a:t>3. Баско. Урок 1. А. Задание 1 (страницы 5—8) устно. Изучить лексику, прочитать текст, ответить на вопросы.</a:t>
            </a:r>
          </a:p>
          <a:p>
            <a:pPr lvl="0" algn="l">
              <a:lnSpc>
                <a:spcPct val="100000"/>
              </a:lnSpc>
              <a:tabLst>
                <a:tab pos="457200" algn="l"/>
              </a:tabLst>
              <a:defRPr/>
            </a:pPr>
            <a:r>
              <a:rPr lang="ru-RU" sz="2000" dirty="0">
                <a:solidFill>
                  <a:prstClr val="black"/>
                </a:solidFill>
              </a:rPr>
              <a:t>                                Б. Грамматика, задание 1 стр. 14, задание 2 стр. 15.</a:t>
            </a:r>
          </a:p>
          <a:p>
            <a:pPr algn="l"/>
            <a:r>
              <a:rPr lang="ru-RU" sz="2000" dirty="0">
                <a:solidFill>
                  <a:prstClr val="black"/>
                </a:solidFill>
              </a:rPr>
              <a:t>4. </a:t>
            </a:r>
            <a:r>
              <a:rPr lang="ru-RU" sz="2000" dirty="0">
                <a:solidFill>
                  <a:schemeClr val="tx1"/>
                </a:solidFill>
              </a:rPr>
              <a:t>Подумать над выбором темы для доклада по теме «Миграция населения в Китае». Тема должна быть более узкой, темы разных студентов должны различаться. Доклады-презентации будут проходить после изучения тем (по Баско) «Миграция населения» и «Интеллектуальная эмиграция). Объём доклада — не менее 15 минут. В презентации должны быть даты, цифры, иллюстрации (в том числе диаграммы, таблицы). Доклад может быть посвящён как проблеме всей страны, так и проблемам отдельных городов и сёл, отраслям хозяйства и проч.</a:t>
            </a:r>
          </a:p>
          <a:p>
            <a:pPr algn="l"/>
            <a:endParaRPr lang="ru-RU" sz="2000" dirty="0">
              <a:solidFill>
                <a:schemeClr val="tx1"/>
              </a:solidFill>
            </a:endParaRPr>
          </a:p>
          <a:p>
            <a:pPr algn="l"/>
            <a:endParaRPr lang="ru-RU" sz="2000" b="1" dirty="0">
              <a:solidFill>
                <a:srgbClr val="00487E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ECB9EC-5F6E-8717-D909-041CFD8CDBE7}"/>
              </a:ext>
            </a:extLst>
          </p:cNvPr>
          <p:cNvSpPr txBox="1">
            <a:spLocks/>
          </p:cNvSpPr>
          <p:nvPr/>
        </p:nvSpPr>
        <p:spPr>
          <a:xfrm>
            <a:off x="1414216" y="0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Домашнее задание на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60059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94"/>
            <a:ext cx="10515600" cy="1590605"/>
          </a:xfrm>
        </p:spPr>
        <p:txBody>
          <a:bodyPr>
            <a:normAutofit/>
          </a:bodyPr>
          <a:lstStyle/>
          <a:p>
            <a:pPr algn="ctr"/>
            <a:r>
              <a:rPr lang="ru-RU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Проблемы мегаполиса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0C107B-2698-DCAB-FE92-123B3D9FEAB3}"/>
              </a:ext>
            </a:extLst>
          </p:cNvPr>
          <p:cNvSpPr txBox="1"/>
          <p:nvPr/>
        </p:nvSpPr>
        <p:spPr>
          <a:xfrm>
            <a:off x="3295650" y="2446288"/>
            <a:ext cx="6096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Баско. Урок 1. Задание 1 (страницы 5—8) устно. Изучить лексику, прочитать текст, ответить на вопросы.</a:t>
            </a:r>
          </a:p>
        </p:txBody>
      </p:sp>
    </p:spTree>
    <p:extLst>
      <p:ext uri="{BB962C8B-B14F-4D97-AF65-F5344CB8AC3E}">
        <p14:creationId xmlns:p14="http://schemas.microsoft.com/office/powerpoint/2010/main" val="3904899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1FF0D5-65E1-71F8-4E5F-7E52FC092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50027FF-21ED-1351-E17B-F7BDFDD671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134" y="783270"/>
            <a:ext cx="11993732" cy="5820421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r>
              <a:rPr lang="en-US" sz="1800" b="1" dirty="0">
                <a:solidFill>
                  <a:srgbClr val="00487E"/>
                </a:solidFill>
              </a:rPr>
              <a:t>3</a:t>
            </a:r>
            <a:r>
              <a:rPr lang="ru-RU" sz="1800" b="1" dirty="0">
                <a:solidFill>
                  <a:srgbClr val="00487E"/>
                </a:solidFill>
              </a:rPr>
              <a:t>0 сентября 2024 года</a:t>
            </a:r>
          </a:p>
          <a:p>
            <a:pPr algn="l"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1. А. По Баско, Урок 2, страницы 23—24 задания 2, 3, 4, 5, 6 </a:t>
            </a:r>
            <a:r>
              <a:rPr lang="ru-RU" sz="1800" b="1" dirty="0">
                <a:solidFill>
                  <a:srgbClr val="00487E"/>
                </a:solidFill>
              </a:rPr>
              <a:t>тест</a:t>
            </a:r>
            <a:r>
              <a:rPr lang="ru-RU" sz="1800" dirty="0"/>
              <a:t>.</a:t>
            </a:r>
          </a:p>
          <a:p>
            <a:pPr algn="l"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Б. Баско. Урок 2. Устно:</a:t>
            </a:r>
          </a:p>
          <a:p>
            <a:pPr marL="742950" indent="-360000" algn="l">
              <a:spcBef>
                <a:spcPts val="0"/>
              </a:spcBef>
              <a:buAutoNum type="arabicPeriod"/>
            </a:pPr>
            <a:r>
              <a:rPr lang="ru-RU" sz="1800" dirty="0">
                <a:solidFill>
                  <a:schemeClr val="tx1"/>
                </a:solidFill>
              </a:rPr>
              <a:t>Страницы 24—25 задание по лексике «Обратите внимание!», задание 7.</a:t>
            </a:r>
          </a:p>
          <a:p>
            <a:pPr marL="742950" indent="-360000" algn="l">
              <a:spcBef>
                <a:spcPts val="0"/>
              </a:spcBef>
              <a:buAutoNum type="arabicPeriod"/>
            </a:pPr>
            <a:r>
              <a:rPr lang="ru-RU" sz="1800" dirty="0">
                <a:solidFill>
                  <a:schemeClr val="tx1"/>
                </a:solidFill>
              </a:rPr>
              <a:t>Страницы 25—26 задания 8, 9.</a:t>
            </a:r>
          </a:p>
          <a:p>
            <a:pPr marL="742950" indent="-360000" algn="l">
              <a:spcBef>
                <a:spcPts val="0"/>
              </a:spcBef>
              <a:buAutoNum type="arabicPeriod"/>
            </a:pPr>
            <a:r>
              <a:rPr lang="ru-RU" sz="1800" dirty="0">
                <a:solidFill>
                  <a:schemeClr val="tx1"/>
                </a:solidFill>
              </a:rPr>
              <a:t>Страницы 26—27 задания «Готовимся к дискуссии» и 11.</a:t>
            </a:r>
          </a:p>
          <a:p>
            <a:pPr marL="742950" indent="-360000" algn="l">
              <a:spcBef>
                <a:spcPts val="0"/>
              </a:spcBef>
              <a:buAutoNum type="arabicPeriod"/>
            </a:pPr>
            <a:endParaRPr lang="ru-RU" sz="1800" dirty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2. В. Баско. Урок 2. Письменно: страница 26, задание 10.</a:t>
            </a:r>
            <a:endParaRPr lang="ru-RU" sz="1800" dirty="0">
              <a:solidFill>
                <a:prstClr val="black"/>
              </a:solidFill>
            </a:endParaRPr>
          </a:p>
          <a:p>
            <a:pPr algn="l"/>
            <a:r>
              <a:rPr lang="ru-RU" sz="1800" dirty="0">
                <a:solidFill>
                  <a:prstClr val="black"/>
                </a:solidFill>
              </a:rPr>
              <a:t>3. </a:t>
            </a:r>
            <a:r>
              <a:rPr lang="ru-RU" sz="1800" dirty="0">
                <a:solidFill>
                  <a:schemeClr val="tx1"/>
                </a:solidFill>
              </a:rPr>
              <a:t>Подумать над выбором темы для доклада по теме «Миграция населения в Китае». Тема должна быть более узкой, темы разных студентов должны различаться. Доклады-презентации будут проходить после изучения тем (по Баско) «Миграция населения» и «Интеллектуальная эмиграция). Объём доклада — не менее 15 минут. В презентации должны быть даты, цифры, иллюстрации (в том числе диаграммы, таблицы). Доклад может быть посвящён как проблеме всей страны, так и проблемам отдельных городов и сёл, отраслям хозяйства и проч.</a:t>
            </a:r>
          </a:p>
          <a:p>
            <a:endParaRPr lang="ru-RU" sz="1800" b="1" dirty="0">
              <a:solidFill>
                <a:srgbClr val="00487E"/>
              </a:solidFill>
            </a:endParaRPr>
          </a:p>
          <a:p>
            <a:r>
              <a:rPr lang="ru-RU" sz="1800" b="1" dirty="0">
                <a:solidFill>
                  <a:srgbClr val="00487E"/>
                </a:solidFill>
              </a:rPr>
              <a:t>14 октября 2024 года</a:t>
            </a:r>
          </a:p>
          <a:p>
            <a:pPr algn="l"/>
            <a:endParaRPr lang="ru-RU" sz="1800" dirty="0">
              <a:solidFill>
                <a:schemeClr val="tx1"/>
              </a:solidFill>
            </a:endParaRPr>
          </a:p>
          <a:p>
            <a:pPr algn="l"/>
            <a:endParaRPr lang="ru-RU" sz="1800" b="1" dirty="0">
              <a:solidFill>
                <a:srgbClr val="00487E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BBB5E112-DCC3-561E-0154-ADDEFDC12E8F}"/>
              </a:ext>
            </a:extLst>
          </p:cNvPr>
          <p:cNvSpPr txBox="1">
            <a:spLocks/>
          </p:cNvSpPr>
          <p:nvPr/>
        </p:nvSpPr>
        <p:spPr>
          <a:xfrm>
            <a:off x="1414216" y="-290285"/>
            <a:ext cx="9144000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Домашнее задание на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6FAD0A95-40C4-DA79-A1E5-33ED95958529}"/>
              </a:ext>
            </a:extLst>
          </p:cNvPr>
          <p:cNvSpPr txBox="1">
            <a:spLocks/>
          </p:cNvSpPr>
          <p:nvPr/>
        </p:nvSpPr>
        <p:spPr>
          <a:xfrm>
            <a:off x="198268" y="4959598"/>
            <a:ext cx="11572818" cy="1898402"/>
          </a:xfrm>
          <a:prstGeom prst="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accent4">
                  <a:alpha val="86000"/>
                  <a:lumMod val="20000"/>
                  <a:lumOff val="8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marR="0" lvl="0" indent="-7429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Подготовить доклад-презентацию о своем городе.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докладе должны быть иллюстрации, данные о расположении, количестве жителей, истории города, его главных достопримечательностях и проблемах.</a:t>
            </a:r>
          </a:p>
          <a:p>
            <a:pPr marL="742950" marR="0" lvl="0" indent="-7429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Баско. Урок 1. Страница 9 ("Обратите внимание!"), задания 7 и 8 (страница 10) устно. </a:t>
            </a:r>
          </a:p>
          <a:p>
            <a:pPr marL="742950" marR="0" lvl="0" indent="-7429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Баско. Урок 1. Грамматика, задание 2 стр. 18, задание 3 стр. 19 устно.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40712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98188" y="2618912"/>
            <a:ext cx="2787589" cy="3542192"/>
          </a:xfrm>
        </p:spPr>
        <p:txBody>
          <a:bodyPr>
            <a:normAutofit/>
          </a:bodyPr>
          <a:lstStyle/>
          <a:p>
            <a:pPr>
              <a:spcAft>
                <a:spcPts val="800"/>
              </a:spcAft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64B117C-BB87-484D-AD27-06392D02F4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23" y="1917200"/>
            <a:ext cx="9163455" cy="442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5634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98188" y="2618912"/>
            <a:ext cx="2787589" cy="3542192"/>
          </a:xfrm>
        </p:spPr>
        <p:txBody>
          <a:bodyPr>
            <a:normAutofit/>
          </a:bodyPr>
          <a:lstStyle/>
          <a:p>
            <a:pPr>
              <a:spcAft>
                <a:spcPts val="800"/>
              </a:spcAft>
            </a:pPr>
            <a:r>
              <a:rPr lang="ru-RU" dirty="0">
                <a:solidFill>
                  <a:schemeClr val="tx1"/>
                </a:solidFill>
              </a:rPr>
              <a:t>Следование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64B117C-BB87-484D-AD27-06392D02F4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23" y="1917200"/>
            <a:ext cx="9163455" cy="442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3837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98188" y="2618912"/>
            <a:ext cx="2787589" cy="3542192"/>
          </a:xfrm>
        </p:spPr>
        <p:txBody>
          <a:bodyPr>
            <a:normAutofit/>
          </a:bodyPr>
          <a:lstStyle/>
          <a:p>
            <a:pPr>
              <a:spcAft>
                <a:spcPts val="800"/>
              </a:spcAft>
            </a:pPr>
            <a:r>
              <a:rPr lang="ru-RU" dirty="0">
                <a:solidFill>
                  <a:schemeClr val="tx1"/>
                </a:solidFill>
              </a:rPr>
              <a:t>Следование</a:t>
            </a:r>
          </a:p>
          <a:p>
            <a:r>
              <a:rPr lang="ru-RU" dirty="0">
                <a:solidFill>
                  <a:schemeClr val="tx1"/>
                </a:solidFill>
              </a:rPr>
              <a:t>следствием</a:t>
            </a:r>
          </a:p>
          <a:p>
            <a:endParaRPr lang="ru-RU" sz="200" dirty="0">
              <a:solidFill>
                <a:schemeClr val="tx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64B117C-BB87-484D-AD27-06392D02F4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23" y="1917200"/>
            <a:ext cx="9163455" cy="442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0395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98188" y="2618912"/>
            <a:ext cx="2787589" cy="3542192"/>
          </a:xfrm>
        </p:spPr>
        <p:txBody>
          <a:bodyPr>
            <a:normAutofit/>
          </a:bodyPr>
          <a:lstStyle/>
          <a:p>
            <a:pPr>
              <a:spcAft>
                <a:spcPts val="800"/>
              </a:spcAft>
            </a:pPr>
            <a:r>
              <a:rPr lang="ru-RU" dirty="0">
                <a:solidFill>
                  <a:schemeClr val="tx1"/>
                </a:solidFill>
              </a:rPr>
              <a:t>Следование</a:t>
            </a:r>
          </a:p>
          <a:p>
            <a:r>
              <a:rPr lang="ru-RU" dirty="0">
                <a:solidFill>
                  <a:schemeClr val="tx1"/>
                </a:solidFill>
              </a:rPr>
              <a:t>следствием</a:t>
            </a:r>
          </a:p>
          <a:p>
            <a:endParaRPr lang="ru-RU" sz="200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образовательные</a:t>
            </a:r>
          </a:p>
          <a:p>
            <a:endParaRPr lang="ru-RU" sz="100" dirty="0">
              <a:solidFill>
                <a:schemeClr val="tx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64B117C-BB87-484D-AD27-06392D02F4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23" y="1917200"/>
            <a:ext cx="9163455" cy="442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3459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98188" y="2618912"/>
            <a:ext cx="2787589" cy="3542192"/>
          </a:xfrm>
        </p:spPr>
        <p:txBody>
          <a:bodyPr>
            <a:normAutofit/>
          </a:bodyPr>
          <a:lstStyle/>
          <a:p>
            <a:pPr>
              <a:spcAft>
                <a:spcPts val="800"/>
              </a:spcAft>
            </a:pPr>
            <a:r>
              <a:rPr lang="ru-RU" dirty="0">
                <a:solidFill>
                  <a:schemeClr val="tx1"/>
                </a:solidFill>
              </a:rPr>
              <a:t>Следование</a:t>
            </a:r>
          </a:p>
          <a:p>
            <a:r>
              <a:rPr lang="ru-RU" dirty="0">
                <a:solidFill>
                  <a:schemeClr val="tx1"/>
                </a:solidFill>
              </a:rPr>
              <a:t>следствием</a:t>
            </a:r>
          </a:p>
          <a:p>
            <a:endParaRPr lang="ru-RU" sz="200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образовательные</a:t>
            </a:r>
          </a:p>
          <a:p>
            <a:endParaRPr lang="ru-RU" sz="100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образованными</a:t>
            </a:r>
          </a:p>
          <a:p>
            <a:endParaRPr lang="ru-RU" sz="100" dirty="0">
              <a:solidFill>
                <a:schemeClr val="tx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64B117C-BB87-484D-AD27-06392D02F4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23" y="1917200"/>
            <a:ext cx="9163455" cy="442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8008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98188" y="2618912"/>
            <a:ext cx="2787589" cy="3542192"/>
          </a:xfrm>
        </p:spPr>
        <p:txBody>
          <a:bodyPr>
            <a:normAutofit/>
          </a:bodyPr>
          <a:lstStyle/>
          <a:p>
            <a:pPr>
              <a:spcAft>
                <a:spcPts val="800"/>
              </a:spcAft>
            </a:pPr>
            <a:r>
              <a:rPr lang="ru-RU" dirty="0">
                <a:solidFill>
                  <a:schemeClr val="tx1"/>
                </a:solidFill>
              </a:rPr>
              <a:t>Следование</a:t>
            </a:r>
          </a:p>
          <a:p>
            <a:r>
              <a:rPr lang="ru-RU" dirty="0">
                <a:solidFill>
                  <a:schemeClr val="tx1"/>
                </a:solidFill>
              </a:rPr>
              <a:t>следствием</a:t>
            </a:r>
          </a:p>
          <a:p>
            <a:endParaRPr lang="ru-RU" sz="200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образовательные</a:t>
            </a:r>
          </a:p>
          <a:p>
            <a:endParaRPr lang="ru-RU" sz="100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образованными</a:t>
            </a:r>
          </a:p>
          <a:p>
            <a:endParaRPr lang="ru-RU" sz="100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представляет</a:t>
            </a:r>
          </a:p>
          <a:p>
            <a:endParaRPr lang="ru-RU" sz="200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64B117C-BB87-484D-AD27-06392D02F4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23" y="1917200"/>
            <a:ext cx="9163455" cy="442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6660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98188" y="2618912"/>
            <a:ext cx="2787589" cy="3542192"/>
          </a:xfrm>
        </p:spPr>
        <p:txBody>
          <a:bodyPr>
            <a:normAutofit/>
          </a:bodyPr>
          <a:lstStyle/>
          <a:p>
            <a:pPr>
              <a:spcAft>
                <a:spcPts val="800"/>
              </a:spcAft>
            </a:pPr>
            <a:r>
              <a:rPr lang="ru-RU" dirty="0">
                <a:solidFill>
                  <a:schemeClr val="tx1"/>
                </a:solidFill>
              </a:rPr>
              <a:t>Следование</a:t>
            </a:r>
          </a:p>
          <a:p>
            <a:r>
              <a:rPr lang="ru-RU" dirty="0">
                <a:solidFill>
                  <a:schemeClr val="tx1"/>
                </a:solidFill>
              </a:rPr>
              <a:t>следствием</a:t>
            </a:r>
          </a:p>
          <a:p>
            <a:endParaRPr lang="ru-RU" sz="200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образовательные</a:t>
            </a:r>
          </a:p>
          <a:p>
            <a:endParaRPr lang="ru-RU" sz="100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образованными</a:t>
            </a:r>
          </a:p>
          <a:p>
            <a:endParaRPr lang="ru-RU" sz="100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представляет</a:t>
            </a:r>
          </a:p>
          <a:p>
            <a:endParaRPr lang="ru-RU" sz="200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предоставляет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64B117C-BB87-484D-AD27-06392D02F4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23" y="1917200"/>
            <a:ext cx="9163455" cy="442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2601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0509" y="1908697"/>
            <a:ext cx="4681491" cy="469083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645471F-0785-4BF1-B4C6-E7B8831A0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26936"/>
            <a:ext cx="7510509" cy="4690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544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0509" y="1908697"/>
            <a:ext cx="4681491" cy="469083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на развитие…, на ситуацию, на прогресс, на природу,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на человека, на общество;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645471F-0785-4BF1-B4C6-E7B8831A0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26936"/>
            <a:ext cx="7510509" cy="4690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9072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0509" y="1908697"/>
            <a:ext cx="4681491" cy="469083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на развитие…, на ситуацию, на прогресс, на природу,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на человека, на общество;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людей, граждан, населения, объектов, зданий;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645471F-0785-4BF1-B4C6-E7B8831A0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26936"/>
            <a:ext cx="7510509" cy="4690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5367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0509" y="1908697"/>
            <a:ext cx="4681491" cy="469083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на развитие…, на ситуацию, на прогресс, на природу,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на человека, на общество;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людей, граждан, населения, объектов, зданий;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экономикой, политикой, государством, страной, городом, регионом, производством, заводом, фабрикой, предприятием;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645471F-0785-4BF1-B4C6-E7B8831A0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26936"/>
            <a:ext cx="7510509" cy="4690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4712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0509" y="1908697"/>
            <a:ext cx="4681491" cy="469083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на развитие…, на ситуацию, на прогресс, на природу,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на человека, на общество;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людей, граждан, населения, объектов, зданий;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экономикой, политикой, государством, страной, городом, регионом, производством, заводом, фабрикой, предприятием;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в экономике, в политике, в государстве, в стране, в городе, в регионе;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645471F-0785-4BF1-B4C6-E7B8831A0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26936"/>
            <a:ext cx="7510509" cy="4690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7124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0509" y="1908697"/>
            <a:ext cx="4681491" cy="469083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на развитие…, на ситуацию, на прогресс, на природу,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на человека, на общество;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людей, граждан, населения, объектов, зданий;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экономикой, политикой, государством, страной, городом, регионом, производством, заводом, фабрикой, предприятием;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в экономике, в политике, в государстве, в стране, в городе, в регионе;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план, идею, мечту, способности, талант;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645471F-0785-4BF1-B4C6-E7B8831A0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26936"/>
            <a:ext cx="7510509" cy="4690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0352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0509" y="1908697"/>
            <a:ext cx="4681491" cy="469083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на развитие…, на ситуацию, на прогресс, на природу,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на человека, на общество;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людей, граждан, населения, объектов, зданий;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экономикой, политикой, государством, страной, городом, регионом, производством, заводом, фабрикой, предприятием;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в экономике, в политике, в государстве, в стране, в городе, в регионе;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план, идею, мечту, способности, талант;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развития, изменения, цивилизации, прогресса, сотрудничества;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645471F-0785-4BF1-B4C6-E7B8831A0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26936"/>
            <a:ext cx="7510509" cy="4690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9920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0509" y="1908697"/>
            <a:ext cx="4681491" cy="469083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на развитие…, на ситуацию, на прогресс, на природу,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на человека, на общество;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людей, граждан, населения, объектов, зданий;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экономикой, политикой, государством, страной, городом, регионом, производством, заводом, фабрикой, предприятием;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в экономике, в политике, в государстве, в стране, в городе, в регионе;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план, идею, мечту, способности, талант;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развития, изменения, цивилизации, прогресса, сотрудничества;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граждан, людей, населения, развития, изменения, цивилизации, прогресса, сотрудничества;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645471F-0785-4BF1-B4C6-E7B8831A0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26936"/>
            <a:ext cx="7510509" cy="4690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5444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0509" y="1908697"/>
            <a:ext cx="4681491" cy="469083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на развитие…, на ситуацию, на прогресс, на природу,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на человека, на общество;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людей, граждан, населения, объектов, зданий;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экономикой, политикой, государством, страной, городом, регионом, производством, заводом, фабрикой, предприятием;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в экономике, в политике, в государстве, в стране, в городе, в регионе;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план, идею, мечту, способности, талант;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развития, изменения, цивилизации, прогресса, сотрудничества;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граждан, людей, населения, развития, изменения, цивилизации, прогресса, сотрудничества;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жизни, развития, образования, культуры, цивилизации;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645471F-0785-4BF1-B4C6-E7B8831A0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26936"/>
            <a:ext cx="7510509" cy="4690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7010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0509" y="1908697"/>
            <a:ext cx="4681491" cy="469083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на развитие…, на ситуацию, на прогресс, на природу,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на человека, на общество;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людей, граждан, населения, объектов, зданий;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экономикой, политикой, государством, страной, городом, регионом, производством, заводом, фабрикой, предприятием;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в экономике, в политике, в государстве, в стране, в городе, в регионе;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план, идею, мечту, способности, талант;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развития, изменения, цивилизации, прогресса, сотрудничества;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граждан, людей, населения, развития, изменения, цивилизации, прогресса, сотрудничества;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жизни, развития, образования, культуры, цивилизации;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для развития, для экономики, для миграции,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для переезда…, для работы, для учёбы, для получения…;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645471F-0785-4BF1-B4C6-E7B8831A0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26936"/>
            <a:ext cx="7510509" cy="4690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1518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0509" y="1908697"/>
            <a:ext cx="4681491" cy="469083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на развитие…, на ситуацию, на прогресс, на природу,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на человека, на общество;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людей, граждан, населения, объектов, зданий;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экономикой, политикой, государством, страной, городом, регионом, производством, заводом, фабрикой, предприятием;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в экономике, в политике, в государстве, в стране, в городе, в регионе;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план, идею, мечту, способности, талант;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развития, изменения, цивилизации, прогресса, сотрудничества;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граждан, людей, населения, развития, изменения, цивилизации, прогресса, сотрудничества;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жизни, развития, образования, культуры, цивилизации;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для развития, для экономики, для миграции,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для переезда…, для работы, для учёбы, для получения…;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</a:rPr>
              <a:t>к специалистам, к архитекторам, к строителям,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к работникам, к рабочим, к городским властям,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к планированию, к решению, к строительству.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645471F-0785-4BF1-B4C6-E7B8831A0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26936"/>
            <a:ext cx="7510509" cy="4690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5746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281561"/>
            <a:ext cx="10265237" cy="4136206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Баско. Урок 1. Грамматика, задание 2 стр. 18, задание 3 стр. 19 устно.</a:t>
            </a:r>
          </a:p>
          <a:p>
            <a:endParaRPr lang="ru-RU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4286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726442-B566-4B04-A11D-6A42D7A2EA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66" y="1482573"/>
            <a:ext cx="8431428" cy="5220068"/>
          </a:xfrm>
          <a:prstGeom prst="rect">
            <a:avLst/>
          </a:prstGeom>
        </p:spPr>
      </p:pic>
      <p:sp>
        <p:nvSpPr>
          <p:cNvPr id="7" name="Текст 6">
            <a:extLst>
              <a:ext uri="{FF2B5EF4-FFF2-40B4-BE49-F238E27FC236}">
                <a16:creationId xmlns:a16="http://schemas.microsoft.com/office/drawing/2014/main" id="{31B0D237-0647-414C-BED4-BD09ACD76B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430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1429" y="2778709"/>
            <a:ext cx="4253005" cy="3950564"/>
          </a:xfrm>
        </p:spPr>
        <p:txBody>
          <a:bodyPr>
            <a:normAutofit/>
          </a:bodyPr>
          <a:lstStyle/>
          <a:p>
            <a:r>
              <a:rPr lang="ru-RU" sz="1800" dirty="0">
                <a:solidFill>
                  <a:schemeClr val="tx1"/>
                </a:solidFill>
              </a:rPr>
              <a:t>из десяти районов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726442-B566-4B04-A11D-6A42D7A2EA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66" y="1482573"/>
            <a:ext cx="7073145" cy="522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7412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1429" y="2823099"/>
            <a:ext cx="4253005" cy="3950564"/>
          </a:xfrm>
        </p:spPr>
        <p:txBody>
          <a:bodyPr>
            <a:normAutofit fontScale="55000" lnSpcReduction="200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из десяти районов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трёх предприятий</a:t>
            </a:r>
          </a:p>
          <a:p>
            <a:br>
              <a:rPr lang="ru-RU" sz="3200" dirty="0">
                <a:solidFill>
                  <a:schemeClr val="tx1"/>
                </a:solidFill>
              </a:rPr>
            </a:br>
            <a:endParaRPr lang="ru-RU" sz="3200" dirty="0">
              <a:solidFill>
                <a:schemeClr val="tx1"/>
              </a:solidFill>
            </a:endParaRPr>
          </a:p>
          <a:p>
            <a:r>
              <a:rPr lang="ru-RU" sz="3200" dirty="0">
                <a:solidFill>
                  <a:schemeClr val="tx1"/>
                </a:solidFill>
              </a:rPr>
              <a:t> </a:t>
            </a:r>
          </a:p>
          <a:p>
            <a:r>
              <a:rPr lang="ru-RU" sz="3200" dirty="0">
                <a:solidFill>
                  <a:schemeClr val="tx1"/>
                </a:solidFill>
              </a:rPr>
              <a:t> </a:t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  </a:t>
            </a:r>
          </a:p>
          <a:p>
            <a:r>
              <a:rPr lang="ru-RU" sz="3200" dirty="0">
                <a:solidFill>
                  <a:schemeClr val="tx1"/>
                </a:solidFill>
              </a:rPr>
              <a:t> </a:t>
            </a:r>
          </a:p>
          <a:p>
            <a:r>
              <a:rPr lang="ru-RU" sz="3200" dirty="0">
                <a:solidFill>
                  <a:schemeClr val="tx1"/>
                </a:solidFill>
              </a:rPr>
              <a:t> </a:t>
            </a:r>
          </a:p>
          <a:p>
            <a:r>
              <a:rPr lang="ru-RU" sz="3200" dirty="0">
                <a:solidFill>
                  <a:schemeClr val="tx1"/>
                </a:solidFill>
              </a:rPr>
              <a:t> </a:t>
            </a:r>
          </a:p>
          <a:p>
            <a:r>
              <a:rPr lang="ru-RU" sz="3200" dirty="0">
                <a:solidFill>
                  <a:schemeClr val="tx1"/>
                </a:solidFill>
              </a:rPr>
              <a:t>  </a:t>
            </a:r>
          </a:p>
          <a:p>
            <a:r>
              <a:rPr lang="ru-RU" sz="3200" dirty="0">
                <a:solidFill>
                  <a:schemeClr val="tx1"/>
                </a:solidFill>
              </a:rPr>
              <a:t> </a:t>
            </a:r>
          </a:p>
          <a:p>
            <a:r>
              <a:rPr lang="ru-RU" sz="320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726442-B566-4B04-A11D-6A42D7A2EA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66" y="1482573"/>
            <a:ext cx="7073145" cy="522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8362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1429" y="2823099"/>
            <a:ext cx="4253005" cy="3950564"/>
          </a:xfrm>
        </p:spPr>
        <p:txBody>
          <a:bodyPr>
            <a:normAutofit fontScale="55000" lnSpcReduction="200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из десяти районов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трёх предприятий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социальных, экологических, транспортных и жилищных проблем</a:t>
            </a:r>
          </a:p>
          <a:p>
            <a:r>
              <a:rPr lang="ru-RU" sz="3200" dirty="0">
                <a:solidFill>
                  <a:schemeClr val="tx1"/>
                </a:solidFill>
              </a:rPr>
              <a:t> </a:t>
            </a:r>
          </a:p>
          <a:p>
            <a:r>
              <a:rPr lang="ru-RU" sz="3200" dirty="0">
                <a:solidFill>
                  <a:schemeClr val="tx1"/>
                </a:solidFill>
              </a:rPr>
              <a:t>  </a:t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  </a:t>
            </a:r>
          </a:p>
          <a:p>
            <a:r>
              <a:rPr lang="ru-RU" sz="3200" dirty="0">
                <a:solidFill>
                  <a:schemeClr val="tx1"/>
                </a:solidFill>
              </a:rPr>
              <a:t> </a:t>
            </a:r>
          </a:p>
          <a:p>
            <a:r>
              <a:rPr lang="ru-RU" sz="3200" dirty="0">
                <a:solidFill>
                  <a:schemeClr val="tx1"/>
                </a:solidFill>
              </a:rPr>
              <a:t> </a:t>
            </a:r>
          </a:p>
          <a:p>
            <a:r>
              <a:rPr lang="ru-RU" sz="3200" dirty="0">
                <a:solidFill>
                  <a:schemeClr val="tx1"/>
                </a:solidFill>
              </a:rPr>
              <a:t> </a:t>
            </a:r>
          </a:p>
          <a:p>
            <a:r>
              <a:rPr lang="ru-RU" sz="3200" dirty="0">
                <a:solidFill>
                  <a:schemeClr val="tx1"/>
                </a:solidFill>
              </a:rPr>
              <a:t>  </a:t>
            </a:r>
          </a:p>
          <a:p>
            <a:r>
              <a:rPr lang="ru-RU" sz="3200" dirty="0">
                <a:solidFill>
                  <a:schemeClr val="tx1"/>
                </a:solidFill>
              </a:rPr>
              <a:t> </a:t>
            </a:r>
          </a:p>
          <a:p>
            <a:r>
              <a:rPr lang="ru-RU" sz="320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726442-B566-4B04-A11D-6A42D7A2EA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66" y="1482573"/>
            <a:ext cx="7073145" cy="522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7924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1429" y="2823099"/>
            <a:ext cx="4253005" cy="3950564"/>
          </a:xfrm>
        </p:spPr>
        <p:txBody>
          <a:bodyPr>
            <a:normAutofit fontScale="55000" lnSpcReduction="200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из десяти районов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трёх предприятий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социальных, экологических, транспортных и жилищных проблем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четырёх тематических разделов</a:t>
            </a:r>
          </a:p>
          <a:p>
            <a:r>
              <a:rPr lang="ru-RU" sz="3200" dirty="0">
                <a:solidFill>
                  <a:schemeClr val="tx1"/>
                </a:solidFill>
              </a:rPr>
              <a:t>      </a:t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       </a:t>
            </a:r>
          </a:p>
          <a:p>
            <a:r>
              <a:rPr lang="ru-RU" sz="3200" dirty="0">
                <a:solidFill>
                  <a:schemeClr val="tx1"/>
                </a:solidFill>
              </a:rPr>
              <a:t> </a:t>
            </a:r>
          </a:p>
          <a:p>
            <a:r>
              <a:rPr lang="ru-RU" sz="3200" dirty="0">
                <a:solidFill>
                  <a:schemeClr val="tx1"/>
                </a:solidFill>
              </a:rPr>
              <a:t> </a:t>
            </a:r>
          </a:p>
          <a:p>
            <a:r>
              <a:rPr lang="ru-RU" sz="3200" dirty="0">
                <a:solidFill>
                  <a:schemeClr val="tx1"/>
                </a:solidFill>
              </a:rPr>
              <a:t> </a:t>
            </a:r>
          </a:p>
          <a:p>
            <a:r>
              <a:rPr lang="ru-RU" sz="3200" dirty="0">
                <a:solidFill>
                  <a:schemeClr val="tx1"/>
                </a:solidFill>
              </a:rPr>
              <a:t> </a:t>
            </a:r>
          </a:p>
          <a:p>
            <a:r>
              <a:rPr lang="ru-RU" sz="3200" dirty="0">
                <a:solidFill>
                  <a:schemeClr val="tx1"/>
                </a:solidFill>
              </a:rPr>
              <a:t> </a:t>
            </a:r>
          </a:p>
          <a:p>
            <a:r>
              <a:rPr lang="ru-RU" sz="320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726442-B566-4B04-A11D-6A42D7A2EA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66" y="1482573"/>
            <a:ext cx="7073145" cy="522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7191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1429" y="2823099"/>
            <a:ext cx="4253005" cy="3950564"/>
          </a:xfrm>
        </p:spPr>
        <p:txBody>
          <a:bodyPr>
            <a:normAutofit fontScale="55000" lnSpcReduction="200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из десяти районов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трёх предприятий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социальных, экологических, транспортных и жилищных проблем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четырёх тематических разделов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национальных республик и федеральных округов</a:t>
            </a:r>
          </a:p>
          <a:p>
            <a:r>
              <a:rPr lang="ru-RU" sz="3200" dirty="0">
                <a:solidFill>
                  <a:schemeClr val="tx1"/>
                </a:solidFill>
              </a:rPr>
              <a:t> </a:t>
            </a:r>
          </a:p>
          <a:p>
            <a:r>
              <a:rPr lang="ru-RU" sz="3200" dirty="0">
                <a:solidFill>
                  <a:schemeClr val="tx1"/>
                </a:solidFill>
              </a:rPr>
              <a:t> </a:t>
            </a:r>
          </a:p>
          <a:p>
            <a:r>
              <a:rPr lang="ru-RU" sz="3200" dirty="0">
                <a:solidFill>
                  <a:schemeClr val="tx1"/>
                </a:solidFill>
              </a:rPr>
              <a:t> </a:t>
            </a:r>
          </a:p>
          <a:p>
            <a:r>
              <a:rPr lang="ru-RU" sz="3200" dirty="0">
                <a:solidFill>
                  <a:schemeClr val="tx1"/>
                </a:solidFill>
              </a:rPr>
              <a:t> </a:t>
            </a:r>
          </a:p>
          <a:p>
            <a:r>
              <a:rPr lang="ru-RU" sz="3200" dirty="0">
                <a:solidFill>
                  <a:schemeClr val="tx1"/>
                </a:solidFill>
              </a:rPr>
              <a:t> </a:t>
            </a:r>
          </a:p>
          <a:p>
            <a:r>
              <a:rPr lang="ru-RU" sz="320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726442-B566-4B04-A11D-6A42D7A2EA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66" y="1482573"/>
            <a:ext cx="7073145" cy="522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8374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1429" y="2823099"/>
            <a:ext cx="4253005" cy="3950564"/>
          </a:xfrm>
        </p:spPr>
        <p:txBody>
          <a:bodyPr>
            <a:normAutofit fontScale="55000" lnSpcReduction="200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из десяти районов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трёх предприятий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социальных, экологических, транспортных и жилищных проблем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четырёх тематических разделов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национальных республик и федеральных округов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ряда требований</a:t>
            </a:r>
          </a:p>
          <a:p>
            <a:r>
              <a:rPr lang="ru-RU" sz="3200" dirty="0">
                <a:solidFill>
                  <a:schemeClr val="tx1"/>
                </a:solidFill>
              </a:rPr>
              <a:t> </a:t>
            </a:r>
          </a:p>
          <a:p>
            <a:r>
              <a:rPr lang="ru-RU" sz="3200" dirty="0">
                <a:solidFill>
                  <a:schemeClr val="tx1"/>
                </a:solidFill>
              </a:rPr>
              <a:t> </a:t>
            </a:r>
          </a:p>
          <a:p>
            <a:r>
              <a:rPr lang="ru-RU" sz="3200" dirty="0">
                <a:solidFill>
                  <a:schemeClr val="tx1"/>
                </a:solidFill>
              </a:rPr>
              <a:t>  </a:t>
            </a:r>
          </a:p>
          <a:p>
            <a:r>
              <a:rPr lang="ru-RU" sz="3200" dirty="0">
                <a:solidFill>
                  <a:schemeClr val="tx1"/>
                </a:solidFill>
              </a:rPr>
              <a:t> </a:t>
            </a:r>
          </a:p>
          <a:p>
            <a:r>
              <a:rPr lang="ru-RU" sz="320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726442-B566-4B04-A11D-6A42D7A2EA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66" y="1482573"/>
            <a:ext cx="7073145" cy="522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0175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1429" y="2823099"/>
            <a:ext cx="4253005" cy="3950564"/>
          </a:xfrm>
        </p:spPr>
        <p:txBody>
          <a:bodyPr>
            <a:normAutofit fontScale="55000" lnSpcReduction="200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из десяти районов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трёх предприятий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социальных, экологических, транспортных и жилищных проблем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четырёх тематических разделов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национальных республик и федеральных округов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ряда требований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двух палат: верхней и нижней</a:t>
            </a:r>
          </a:p>
          <a:p>
            <a:r>
              <a:rPr lang="ru-RU" sz="3200" dirty="0">
                <a:solidFill>
                  <a:schemeClr val="tx1"/>
                </a:solidFill>
              </a:rPr>
              <a:t> </a:t>
            </a:r>
          </a:p>
          <a:p>
            <a:r>
              <a:rPr lang="ru-RU" sz="3200" dirty="0">
                <a:solidFill>
                  <a:schemeClr val="tx1"/>
                </a:solidFill>
              </a:rPr>
              <a:t> </a:t>
            </a:r>
          </a:p>
          <a:p>
            <a:r>
              <a:rPr lang="ru-RU" sz="3200" dirty="0">
                <a:solidFill>
                  <a:schemeClr val="tx1"/>
                </a:solidFill>
              </a:rPr>
              <a:t> </a:t>
            </a:r>
          </a:p>
          <a:p>
            <a:r>
              <a:rPr lang="ru-RU" sz="320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726442-B566-4B04-A11D-6A42D7A2EA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66" y="1482573"/>
            <a:ext cx="7073145" cy="522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6477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1429" y="2823099"/>
            <a:ext cx="4253005" cy="3950564"/>
          </a:xfrm>
        </p:spPr>
        <p:txBody>
          <a:bodyPr>
            <a:normAutofit fontScale="55000" lnSpcReduction="200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из десяти районов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трёх предприятий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социальных, экологических, транспортных и жилищных проблем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четырёх тематических разделов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национальных республик и федеральных округов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ряда требований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двух палат: верхней и нижней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десяти игроков</a:t>
            </a:r>
          </a:p>
          <a:p>
            <a:r>
              <a:rPr lang="ru-RU" sz="3200" dirty="0">
                <a:solidFill>
                  <a:schemeClr val="tx1"/>
                </a:solidFill>
              </a:rPr>
              <a:t> </a:t>
            </a:r>
          </a:p>
          <a:p>
            <a:r>
              <a:rPr lang="ru-RU" sz="3200" dirty="0">
                <a:solidFill>
                  <a:schemeClr val="tx1"/>
                </a:solidFill>
              </a:rPr>
              <a:t> </a:t>
            </a:r>
          </a:p>
          <a:p>
            <a:r>
              <a:rPr lang="ru-RU" sz="320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726442-B566-4B04-A11D-6A42D7A2EA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66" y="1482573"/>
            <a:ext cx="7073145" cy="522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6912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1429" y="2823099"/>
            <a:ext cx="4253005" cy="3950564"/>
          </a:xfrm>
        </p:spPr>
        <p:txBody>
          <a:bodyPr>
            <a:normAutofit fontScale="55000" lnSpcReduction="200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из десяти районов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трёх предприятий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социальных, экологических, транспортных и жилищных проблем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четырёх тематических разделов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национальных республик и федеральных округов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ряда требований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двух палат: верхней и нижней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десяти игроков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четырёх частей</a:t>
            </a:r>
          </a:p>
          <a:p>
            <a:r>
              <a:rPr lang="ru-RU" sz="3200" dirty="0">
                <a:solidFill>
                  <a:schemeClr val="tx1"/>
                </a:solidFill>
              </a:rPr>
              <a:t> </a:t>
            </a:r>
          </a:p>
          <a:p>
            <a:r>
              <a:rPr lang="ru-RU" sz="320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726442-B566-4B04-A11D-6A42D7A2EA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66" y="1482573"/>
            <a:ext cx="7073145" cy="522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51022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1429" y="2823099"/>
            <a:ext cx="4253005" cy="3950564"/>
          </a:xfrm>
        </p:spPr>
        <p:txBody>
          <a:bodyPr>
            <a:normAutofit fontScale="55000" lnSpcReduction="200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из десяти районов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трёх предприятий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социальных, экологических, транспортных и жилищных проблем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четырёх тематических разделов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национальных республик и федеральных округов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ряда требований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двух палат: верхней и нижней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десяти игроков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четырёх частей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текстов, упражнений и ключей</a:t>
            </a:r>
          </a:p>
          <a:p>
            <a:r>
              <a:rPr lang="ru-RU" sz="320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726442-B566-4B04-A11D-6A42D7A2EA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66" y="1482573"/>
            <a:ext cx="7073145" cy="522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67994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1429" y="2823099"/>
            <a:ext cx="4253005" cy="3950564"/>
          </a:xfrm>
        </p:spPr>
        <p:txBody>
          <a:bodyPr>
            <a:normAutofit fontScale="55000" lnSpcReduction="200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из десяти районов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трёх предприятий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социальных, экологических, транспортных и жилищных проблем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четырёх тематических разделов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национальных республик и федеральных округов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ряда требований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двух палат: верхней и нижней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десяти игроков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четырёх частей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текстов, упражнений и ключей</a:t>
            </a:r>
          </a:p>
          <a:p>
            <a:r>
              <a:rPr lang="ru-RU" sz="3200" dirty="0">
                <a:solidFill>
                  <a:schemeClr val="tx1"/>
                </a:solidFill>
              </a:rPr>
              <a:t>из произведений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726442-B566-4B04-A11D-6A42D7A2EA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66" y="1482573"/>
            <a:ext cx="7073145" cy="522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47079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Проверка домашнего задания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54D73C7-505E-42A6-9785-9060C755FD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531" y="1763074"/>
            <a:ext cx="11459355" cy="4850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48805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95"/>
            <a:ext cx="10515600" cy="1042340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Проблемы мегаполиса. Квалификация предмета.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78ECB0F-F78B-4E5A-B80B-D962C9655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983" y="1266501"/>
            <a:ext cx="11221375" cy="276626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8777702-CFB9-4BDF-B728-C51A84793B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982" y="4578196"/>
            <a:ext cx="11090261" cy="1183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00968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95"/>
            <a:ext cx="10515600" cy="1042340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Проблемы мегаполиса. Квалификация предмета.</a:t>
            </a:r>
            <a:endParaRPr lang="ru-RU" sz="36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78ECB0F-F78B-4E5A-B80B-D962C9655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3405" y="1051935"/>
            <a:ext cx="6445190" cy="158885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FFD2014-36D8-43B3-9C99-D715FC9964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373" y="3171253"/>
            <a:ext cx="10997064" cy="2944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01559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95"/>
            <a:ext cx="10515600" cy="1042340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Проблемы мегаполиса. Квалификация предмета.</a:t>
            </a:r>
            <a:endParaRPr lang="ru-RU" sz="36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78ECB0F-F78B-4E5A-B80B-D962C9655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3405" y="1051935"/>
            <a:ext cx="6445190" cy="158885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BBE6BA5-42A1-47D8-8138-3E1716357B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373" y="3171253"/>
            <a:ext cx="10997064" cy="2928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38925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F4B2D1"/>
            </a:gs>
            <a:gs pos="51000">
              <a:srgbClr val="FCCFCC"/>
            </a:gs>
            <a:gs pos="64000">
              <a:srgbClr val="FFFFF7"/>
            </a:gs>
            <a:gs pos="76000">
              <a:srgbClr val="FDD3CB"/>
            </a:gs>
            <a:gs pos="91000">
              <a:srgbClr val="E5CCB1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87ADCB-E6F6-C661-55EC-4285A76E0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92EF49F-EAC4-8852-B606-ED8812BAEE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134" y="1733175"/>
            <a:ext cx="11993732" cy="5124825"/>
          </a:xfrm>
          <a:gradFill flip="none" rotWithShape="1">
            <a:gsLst>
              <a:gs pos="11000">
                <a:srgbClr val="F4B2D1"/>
              </a:gs>
              <a:gs pos="39000">
                <a:srgbClr val="FBCACD"/>
              </a:gs>
              <a:gs pos="66000">
                <a:srgbClr val="FEE5DD"/>
              </a:gs>
              <a:gs pos="99000">
                <a:srgbClr val="E5CCB1"/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r>
              <a:rPr lang="en-US" sz="1800" b="1" dirty="0">
                <a:solidFill>
                  <a:srgbClr val="00487E"/>
                </a:solidFill>
              </a:rPr>
              <a:t>3</a:t>
            </a:r>
            <a:r>
              <a:rPr lang="ru-RU" sz="1800" b="1" dirty="0">
                <a:solidFill>
                  <a:srgbClr val="00487E"/>
                </a:solidFill>
              </a:rPr>
              <a:t>0 сентября 2024 года</a:t>
            </a:r>
          </a:p>
          <a:p>
            <a:pPr algn="l"/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</a:rPr>
              <a:t>II. </a:t>
            </a:r>
            <a:r>
              <a:rPr lang="ru-RU" sz="1800" dirty="0"/>
              <a:t>1. А. По Баско, Урок 2, страницы 23—24 задания 2, 3, 4, 5, 6 </a:t>
            </a:r>
            <a:r>
              <a:rPr lang="ru-RU" sz="1800" b="1" dirty="0"/>
              <a:t>тест </a:t>
            </a:r>
            <a:r>
              <a:rPr lang="ru-RU" sz="1800" dirty="0"/>
              <a:t>(см. ссылку на сайте).</a:t>
            </a:r>
          </a:p>
          <a:p>
            <a:pPr algn="l"/>
            <a:r>
              <a:rPr lang="ru-RU" sz="1800" dirty="0"/>
              <a:t>   </a:t>
            </a:r>
            <a:r>
              <a:rPr lang="en-US" sz="1800" dirty="0"/>
              <a:t>       </a:t>
            </a:r>
            <a:r>
              <a:rPr lang="ru-RU" sz="1800" dirty="0"/>
              <a:t> Б. Баско. Урок 2. Устно:</a:t>
            </a:r>
          </a:p>
          <a:p>
            <a:pPr marL="668700" indent="-285750" algn="l">
              <a:buFont typeface="Arial" panose="020B0604020202020204" pitchFamily="34" charset="0"/>
              <a:buChar char="•"/>
            </a:pPr>
            <a:r>
              <a:rPr lang="ru-RU" sz="1800" dirty="0"/>
              <a:t>Страницы 24—25 задание по лексике «Обратите внимание!», задание 7.</a:t>
            </a:r>
          </a:p>
          <a:p>
            <a:pPr marL="668700" indent="-285750" algn="l">
              <a:buFont typeface="Arial" panose="020B0604020202020204" pitchFamily="34" charset="0"/>
              <a:buChar char="•"/>
            </a:pPr>
            <a:r>
              <a:rPr lang="ru-RU" sz="1800" dirty="0"/>
              <a:t>Страницы 25—26 задания 8, 9.</a:t>
            </a:r>
          </a:p>
          <a:p>
            <a:pPr marL="668700" indent="-285750" algn="l">
              <a:buFont typeface="Arial" panose="020B0604020202020204" pitchFamily="34" charset="0"/>
              <a:buChar char="•"/>
            </a:pPr>
            <a:r>
              <a:rPr lang="ru-RU" sz="1800" dirty="0"/>
              <a:t>Страницы 26—27 задания «Готовимся к дискуссии» и 11.</a:t>
            </a:r>
          </a:p>
          <a:p>
            <a:pPr marL="742950" indent="-360000" algn="l">
              <a:buAutoNum type="arabicPeriod"/>
            </a:pPr>
            <a:endParaRPr lang="ru-RU" sz="1800" dirty="0"/>
          </a:p>
          <a:p>
            <a:pPr algn="l"/>
            <a:r>
              <a:rPr lang="ru-RU" sz="1800" dirty="0"/>
              <a:t>      2. Баско. Урок 2. Письменно: страница 26, задание 10.</a:t>
            </a:r>
          </a:p>
          <a:p>
            <a:pPr lvl="0" algn="l">
              <a:lnSpc>
                <a:spcPct val="100000"/>
              </a:lnSpc>
              <a:tabLst>
                <a:tab pos="457200" algn="l"/>
              </a:tabLst>
              <a:defRPr/>
            </a:pPr>
            <a:endParaRPr lang="ru-RU" sz="800" dirty="0">
              <a:solidFill>
                <a:prstClr val="black"/>
              </a:solidFill>
            </a:endParaRPr>
          </a:p>
          <a:p>
            <a:pPr algn="l"/>
            <a:r>
              <a:rPr lang="ru-RU" sz="1800" dirty="0">
                <a:solidFill>
                  <a:prstClr val="black"/>
                </a:solidFill>
              </a:rPr>
              <a:t>      3. </a:t>
            </a:r>
            <a:r>
              <a:rPr lang="ru-RU" sz="1800" dirty="0">
                <a:solidFill>
                  <a:schemeClr val="tx1"/>
                </a:solidFill>
              </a:rPr>
              <a:t>Выбрать тему для доклада по теме «Миграция населения в Китае». Тема должна быть более узкой, темы разных студентов должны различаться. Доклады-презентации будут проходить после изучения тем (по Баско) «Миграция населения» и «Интеллектуальная эмиграция). Объём доклада — не менее 15 минут. В презентации должны быть даты, цифры, иллюстрации (в том числе диаграммы, таблицы). Доклад может быть посвящён как проблеме всей страны, так и проблемам отдельных городов и сёл, отраслям хозяйства и проч.</a:t>
            </a:r>
          </a:p>
          <a:p>
            <a:pPr algn="l"/>
            <a:r>
              <a:rPr lang="ru-RU" sz="1800" dirty="0"/>
              <a:t>           К 21 октября готовить доклад не нужно! Надо только выбрать тему.</a:t>
            </a:r>
            <a:endParaRPr lang="ru-RU" sz="1800" dirty="0">
              <a:solidFill>
                <a:schemeClr val="tx1"/>
              </a:solidFill>
            </a:endParaRPr>
          </a:p>
          <a:p>
            <a:pPr algn="l"/>
            <a:endParaRPr lang="ru-RU" sz="2000" dirty="0">
              <a:solidFill>
                <a:schemeClr val="tx1"/>
              </a:solidFill>
            </a:endParaRPr>
          </a:p>
          <a:p>
            <a:pPr algn="l"/>
            <a:endParaRPr lang="ru-RU" sz="2000" b="1" dirty="0">
              <a:solidFill>
                <a:srgbClr val="00487E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C6285BC1-E7EC-ED76-93BC-FB54114AAB02}"/>
              </a:ext>
            </a:extLst>
          </p:cNvPr>
          <p:cNvSpPr txBox="1">
            <a:spLocks/>
          </p:cNvSpPr>
          <p:nvPr/>
        </p:nvSpPr>
        <p:spPr>
          <a:xfrm>
            <a:off x="-158932" y="-375879"/>
            <a:ext cx="12509863" cy="10735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Домашнее задание на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 21 </a:t>
            </a: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октября (= долги):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EA6076-DFF1-81CA-3E3B-8E753D031ABA}"/>
              </a:ext>
            </a:extLst>
          </p:cNvPr>
          <p:cNvSpPr txBox="1"/>
          <p:nvPr/>
        </p:nvSpPr>
        <p:spPr>
          <a:xfrm>
            <a:off x="39931" y="892945"/>
            <a:ext cx="118925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</a:rPr>
              <a:t>I.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Подготовить доклад-презентацию о своем городе.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докладе должны быть иллюстрации, данные о расположении, количестве жителей, истории города, его главных достопримечательностях и проблемах.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FC271F-F998-97FD-7FAD-D249EDC8122F}"/>
              </a:ext>
            </a:extLst>
          </p:cNvPr>
          <p:cNvSpPr txBox="1"/>
          <p:nvPr/>
        </p:nvSpPr>
        <p:spPr>
          <a:xfrm>
            <a:off x="4794068" y="631797"/>
            <a:ext cx="63746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00487E"/>
                </a:solidFill>
              </a:rPr>
              <a:t>14 октября 2024 года</a:t>
            </a:r>
          </a:p>
        </p:txBody>
      </p:sp>
    </p:spTree>
    <p:extLst>
      <p:ext uri="{BB962C8B-B14F-4D97-AF65-F5344CB8AC3E}">
        <p14:creationId xmlns:p14="http://schemas.microsoft.com/office/powerpoint/2010/main" val="1437919809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5705</TotalTime>
  <Words>3637</Words>
  <Application>Microsoft Office PowerPoint</Application>
  <PresentationFormat>Широкоэкранный</PresentationFormat>
  <Paragraphs>462</Paragraphs>
  <Slides>56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56</vt:i4>
      </vt:variant>
    </vt:vector>
  </HeadingPairs>
  <TitlesOfParts>
    <vt:vector size="65" baseType="lpstr">
      <vt:lpstr>Arial</vt:lpstr>
      <vt:lpstr>Arial Black</vt:lpstr>
      <vt:lpstr>Calibri</vt:lpstr>
      <vt:lpstr>Calibri Light</vt:lpstr>
      <vt:lpstr>Cambria</vt:lpstr>
      <vt:lpstr>Gabriola</vt:lpstr>
      <vt:lpstr>Times New Roman</vt:lpstr>
      <vt:lpstr>1_Тема Office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Диалог 1</vt:lpstr>
      <vt:lpstr>Диалог 1. Первая встреча</vt:lpstr>
      <vt:lpstr>Диалог 1. Первая встреча</vt:lpstr>
      <vt:lpstr>Диалог 1. Первая встреча</vt:lpstr>
      <vt:lpstr>Диалог 1. Первая встреча</vt:lpstr>
      <vt:lpstr>Диалог 1. Первая встреча</vt:lpstr>
      <vt:lpstr>Диалог 1. Первая встреча</vt:lpstr>
      <vt:lpstr>Диалог 1. Первая встреча</vt:lpstr>
      <vt:lpstr>Диалог 1. Первая встреча</vt:lpstr>
      <vt:lpstr>Диалог 1. Первая встреча</vt:lpstr>
      <vt:lpstr>Презентация PowerPoint</vt:lpstr>
      <vt:lpstr>Презентация PowerPoint</vt:lpstr>
      <vt:lpstr>Презентация PowerPoint</vt:lpstr>
      <vt:lpstr>Проблемы мегаполиса</vt:lpstr>
      <vt:lpstr>Презентация PowerPoint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Проблемы мегаполиса. Квалификация предмета.</vt:lpstr>
      <vt:lpstr>Проблемы мегаполиса. Квалификация предмета.</vt:lpstr>
      <vt:lpstr>Проблемы мегаполиса. Квалификация предмета.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курс  бакалавры-психологи</dc:title>
  <dc:creator>Гусева</dc:creator>
  <cp:lastModifiedBy>Гусева</cp:lastModifiedBy>
  <cp:revision>74</cp:revision>
  <dcterms:created xsi:type="dcterms:W3CDTF">2021-09-26T15:04:29Z</dcterms:created>
  <dcterms:modified xsi:type="dcterms:W3CDTF">2024-10-14T17:05:24Z</dcterms:modified>
</cp:coreProperties>
</file>