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256" r:id="rId3"/>
    <p:sldId id="649" r:id="rId4"/>
    <p:sldId id="292" r:id="rId5"/>
    <p:sldId id="303" r:id="rId6"/>
    <p:sldId id="600" r:id="rId7"/>
    <p:sldId id="601" r:id="rId8"/>
    <p:sldId id="602" r:id="rId9"/>
    <p:sldId id="853" r:id="rId10"/>
    <p:sldId id="854" r:id="rId11"/>
    <p:sldId id="855" r:id="rId12"/>
    <p:sldId id="856" r:id="rId13"/>
    <p:sldId id="857" r:id="rId14"/>
    <p:sldId id="858" r:id="rId15"/>
    <p:sldId id="859" r:id="rId16"/>
    <p:sldId id="860" r:id="rId17"/>
    <p:sldId id="861" r:id="rId18"/>
    <p:sldId id="862" r:id="rId19"/>
    <p:sldId id="863" r:id="rId20"/>
    <p:sldId id="864" r:id="rId21"/>
    <p:sldId id="865" r:id="rId22"/>
    <p:sldId id="866" r:id="rId23"/>
    <p:sldId id="867" r:id="rId24"/>
    <p:sldId id="868" r:id="rId25"/>
    <p:sldId id="869" r:id="rId26"/>
    <p:sldId id="870" r:id="rId27"/>
    <p:sldId id="871" r:id="rId28"/>
    <p:sldId id="872" r:id="rId29"/>
    <p:sldId id="873" r:id="rId30"/>
    <p:sldId id="874" r:id="rId31"/>
    <p:sldId id="875" r:id="rId32"/>
    <p:sldId id="876" r:id="rId33"/>
    <p:sldId id="877" r:id="rId34"/>
    <p:sldId id="878" r:id="rId35"/>
    <p:sldId id="879" r:id="rId36"/>
    <p:sldId id="881" r:id="rId37"/>
    <p:sldId id="647" r:id="rId38"/>
    <p:sldId id="481" r:id="rId39"/>
    <p:sldId id="652" r:id="rId40"/>
    <p:sldId id="653" r:id="rId41"/>
    <p:sldId id="654" r:id="rId42"/>
    <p:sldId id="655" r:id="rId43"/>
    <p:sldId id="656" r:id="rId44"/>
    <p:sldId id="657" r:id="rId45"/>
    <p:sldId id="658" r:id="rId46"/>
    <p:sldId id="659" r:id="rId47"/>
    <p:sldId id="660" r:id="rId48"/>
    <p:sldId id="661" r:id="rId49"/>
    <p:sldId id="662" r:id="rId50"/>
    <p:sldId id="663" r:id="rId51"/>
    <p:sldId id="664" r:id="rId52"/>
    <p:sldId id="665" r:id="rId53"/>
    <p:sldId id="666" r:id="rId54"/>
    <p:sldId id="667" r:id="rId55"/>
    <p:sldId id="668" r:id="rId56"/>
    <p:sldId id="882" r:id="rId57"/>
    <p:sldId id="670" r:id="rId58"/>
    <p:sldId id="671" r:id="rId59"/>
    <p:sldId id="928" r:id="rId60"/>
    <p:sldId id="674" r:id="rId61"/>
    <p:sldId id="675" r:id="rId62"/>
    <p:sldId id="676" r:id="rId63"/>
    <p:sldId id="929" r:id="rId64"/>
    <p:sldId id="673" r:id="rId65"/>
    <p:sldId id="930" r:id="rId66"/>
    <p:sldId id="931" r:id="rId67"/>
    <p:sldId id="932" r:id="rId68"/>
    <p:sldId id="677" r:id="rId69"/>
    <p:sldId id="678" r:id="rId70"/>
    <p:sldId id="679" r:id="rId71"/>
    <p:sldId id="680" r:id="rId72"/>
    <p:sldId id="681" r:id="rId73"/>
    <p:sldId id="683" r:id="rId74"/>
    <p:sldId id="684" r:id="rId75"/>
    <p:sldId id="682" r:id="rId76"/>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Гусева" initials="Е. В." lastIdx="1" clrIdx="0">
    <p:extLst>
      <p:ext uri="{19B8F6BF-5375-455C-9EA6-DF929625EA0E}">
        <p15:presenceInfo xmlns:p15="http://schemas.microsoft.com/office/powerpoint/2012/main" userId="Гусева"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4B2D1"/>
    <a:srgbClr val="749BFC"/>
    <a:srgbClr val="FEE5DD"/>
    <a:srgbClr val="BCF098"/>
    <a:srgbClr val="CFD5EA"/>
    <a:srgbClr val="D6F6C0"/>
    <a:srgbClr val="E5CCB1"/>
    <a:srgbClr val="FBCACD"/>
    <a:srgbClr val="FDD3CB"/>
    <a:srgbClr val="FBC8B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3989" autoAdjust="0"/>
    <p:restoredTop sz="85096" autoAdjust="0"/>
  </p:normalViewPr>
  <p:slideViewPr>
    <p:cSldViewPr snapToGrid="0">
      <p:cViewPr varScale="1">
        <p:scale>
          <a:sx n="60" d="100"/>
          <a:sy n="60" d="100"/>
        </p:scale>
        <p:origin x="38" y="370"/>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viewProps" Target="viewProp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commentAuthors" Target="commentAuthor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8B14198-FF43-42C2-8A1C-332B4B67F12C}"/>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D48075F1-0165-4A76-B99E-098B8DFD73E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41A1C264-2DC8-4969-8265-01E386973A9B}"/>
              </a:ext>
            </a:extLst>
          </p:cNvPr>
          <p:cNvSpPr>
            <a:spLocks noGrp="1"/>
          </p:cNvSpPr>
          <p:nvPr>
            <p:ph type="dt" sz="half" idx="10"/>
          </p:nvPr>
        </p:nvSpPr>
        <p:spPr/>
        <p:txBody>
          <a:bodyPr/>
          <a:lstStyle/>
          <a:p>
            <a:fld id="{C9155DB8-9FC6-4630-879A-BA4A1977F5D3}" type="datetimeFigureOut">
              <a:rPr lang="ru-RU" smtClean="0"/>
              <a:t>02.12.2024</a:t>
            </a:fld>
            <a:endParaRPr lang="ru-RU" dirty="0"/>
          </a:p>
        </p:txBody>
      </p:sp>
      <p:sp>
        <p:nvSpPr>
          <p:cNvPr id="5" name="Нижний колонтитул 4">
            <a:extLst>
              <a:ext uri="{FF2B5EF4-FFF2-40B4-BE49-F238E27FC236}">
                <a16:creationId xmlns:a16="http://schemas.microsoft.com/office/drawing/2014/main" id="{8D5B609D-FA39-4ADC-99B6-70C6C09678AF}"/>
              </a:ext>
            </a:extLst>
          </p:cNvPr>
          <p:cNvSpPr>
            <a:spLocks noGrp="1"/>
          </p:cNvSpPr>
          <p:nvPr>
            <p:ph type="ftr" sz="quarter" idx="11"/>
          </p:nvPr>
        </p:nvSpPr>
        <p:spPr/>
        <p:txBody>
          <a:bodyPr/>
          <a:lstStyle/>
          <a:p>
            <a:endParaRPr lang="ru-RU" dirty="0"/>
          </a:p>
        </p:txBody>
      </p:sp>
      <p:sp>
        <p:nvSpPr>
          <p:cNvPr id="6" name="Номер слайда 5">
            <a:extLst>
              <a:ext uri="{FF2B5EF4-FFF2-40B4-BE49-F238E27FC236}">
                <a16:creationId xmlns:a16="http://schemas.microsoft.com/office/drawing/2014/main" id="{108EFEFA-D9DB-401A-BF6B-D38C13FEB01A}"/>
              </a:ext>
            </a:extLst>
          </p:cNvPr>
          <p:cNvSpPr>
            <a:spLocks noGrp="1"/>
          </p:cNvSpPr>
          <p:nvPr>
            <p:ph type="sldNum" sz="quarter" idx="12"/>
          </p:nvPr>
        </p:nvSpPr>
        <p:spPr/>
        <p:txBody>
          <a:bodyPr/>
          <a:lstStyle/>
          <a:p>
            <a:fld id="{F21C1761-18E9-469D-B1A0-D487E690270A}" type="slidenum">
              <a:rPr lang="ru-RU" smtClean="0"/>
              <a:t>‹#›</a:t>
            </a:fld>
            <a:endParaRPr lang="ru-RU" dirty="0"/>
          </a:p>
        </p:txBody>
      </p:sp>
    </p:spTree>
    <p:extLst>
      <p:ext uri="{BB962C8B-B14F-4D97-AF65-F5344CB8AC3E}">
        <p14:creationId xmlns:p14="http://schemas.microsoft.com/office/powerpoint/2010/main" val="21658015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60E6B22-44FA-49A8-8E7B-BB5FE1627562}"/>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D6A3DFB9-9DD5-4872-8182-256F03961BFC}"/>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278669BC-B49E-4E43-9F36-55989A189069}"/>
              </a:ext>
            </a:extLst>
          </p:cNvPr>
          <p:cNvSpPr>
            <a:spLocks noGrp="1"/>
          </p:cNvSpPr>
          <p:nvPr>
            <p:ph type="dt" sz="half" idx="10"/>
          </p:nvPr>
        </p:nvSpPr>
        <p:spPr/>
        <p:txBody>
          <a:bodyPr/>
          <a:lstStyle/>
          <a:p>
            <a:fld id="{C9155DB8-9FC6-4630-879A-BA4A1977F5D3}" type="datetimeFigureOut">
              <a:rPr lang="ru-RU" smtClean="0"/>
              <a:t>02.12.2024</a:t>
            </a:fld>
            <a:endParaRPr lang="ru-RU" dirty="0"/>
          </a:p>
        </p:txBody>
      </p:sp>
      <p:sp>
        <p:nvSpPr>
          <p:cNvPr id="5" name="Нижний колонтитул 4">
            <a:extLst>
              <a:ext uri="{FF2B5EF4-FFF2-40B4-BE49-F238E27FC236}">
                <a16:creationId xmlns:a16="http://schemas.microsoft.com/office/drawing/2014/main" id="{9834318F-BF55-4907-839B-256ADF3DF92C}"/>
              </a:ext>
            </a:extLst>
          </p:cNvPr>
          <p:cNvSpPr>
            <a:spLocks noGrp="1"/>
          </p:cNvSpPr>
          <p:nvPr>
            <p:ph type="ftr" sz="quarter" idx="11"/>
          </p:nvPr>
        </p:nvSpPr>
        <p:spPr/>
        <p:txBody>
          <a:bodyPr/>
          <a:lstStyle/>
          <a:p>
            <a:endParaRPr lang="ru-RU" dirty="0"/>
          </a:p>
        </p:txBody>
      </p:sp>
      <p:sp>
        <p:nvSpPr>
          <p:cNvPr id="6" name="Номер слайда 5">
            <a:extLst>
              <a:ext uri="{FF2B5EF4-FFF2-40B4-BE49-F238E27FC236}">
                <a16:creationId xmlns:a16="http://schemas.microsoft.com/office/drawing/2014/main" id="{8BCC612F-25E7-4CE4-BE8A-5BA8EE7A2EED}"/>
              </a:ext>
            </a:extLst>
          </p:cNvPr>
          <p:cNvSpPr>
            <a:spLocks noGrp="1"/>
          </p:cNvSpPr>
          <p:nvPr>
            <p:ph type="sldNum" sz="quarter" idx="12"/>
          </p:nvPr>
        </p:nvSpPr>
        <p:spPr/>
        <p:txBody>
          <a:bodyPr/>
          <a:lstStyle/>
          <a:p>
            <a:fld id="{F21C1761-18E9-469D-B1A0-D487E690270A}" type="slidenum">
              <a:rPr lang="ru-RU" smtClean="0"/>
              <a:t>‹#›</a:t>
            </a:fld>
            <a:endParaRPr lang="ru-RU" dirty="0"/>
          </a:p>
        </p:txBody>
      </p:sp>
    </p:spTree>
    <p:extLst>
      <p:ext uri="{BB962C8B-B14F-4D97-AF65-F5344CB8AC3E}">
        <p14:creationId xmlns:p14="http://schemas.microsoft.com/office/powerpoint/2010/main" val="26455560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D714EBE-8C9F-4485-B979-81002B19FCD9}"/>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F0A87CA4-C752-4059-AAE0-4601C5CAD48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E3DCBAD4-6BA2-4253-80B5-2F5BE8AF859F}"/>
              </a:ext>
            </a:extLst>
          </p:cNvPr>
          <p:cNvSpPr>
            <a:spLocks noGrp="1"/>
          </p:cNvSpPr>
          <p:nvPr>
            <p:ph type="dt" sz="half" idx="10"/>
          </p:nvPr>
        </p:nvSpPr>
        <p:spPr/>
        <p:txBody>
          <a:bodyPr/>
          <a:lstStyle/>
          <a:p>
            <a:fld id="{C9155DB8-9FC6-4630-879A-BA4A1977F5D3}" type="datetimeFigureOut">
              <a:rPr lang="ru-RU" smtClean="0"/>
              <a:t>02.12.2024</a:t>
            </a:fld>
            <a:endParaRPr lang="ru-RU" dirty="0"/>
          </a:p>
        </p:txBody>
      </p:sp>
      <p:sp>
        <p:nvSpPr>
          <p:cNvPr id="5" name="Нижний колонтитул 4">
            <a:extLst>
              <a:ext uri="{FF2B5EF4-FFF2-40B4-BE49-F238E27FC236}">
                <a16:creationId xmlns:a16="http://schemas.microsoft.com/office/drawing/2014/main" id="{4FE2CE19-0135-42BD-996C-11E1147E2261}"/>
              </a:ext>
            </a:extLst>
          </p:cNvPr>
          <p:cNvSpPr>
            <a:spLocks noGrp="1"/>
          </p:cNvSpPr>
          <p:nvPr>
            <p:ph type="ftr" sz="quarter" idx="11"/>
          </p:nvPr>
        </p:nvSpPr>
        <p:spPr/>
        <p:txBody>
          <a:bodyPr/>
          <a:lstStyle/>
          <a:p>
            <a:endParaRPr lang="ru-RU" dirty="0"/>
          </a:p>
        </p:txBody>
      </p:sp>
      <p:sp>
        <p:nvSpPr>
          <p:cNvPr id="6" name="Номер слайда 5">
            <a:extLst>
              <a:ext uri="{FF2B5EF4-FFF2-40B4-BE49-F238E27FC236}">
                <a16:creationId xmlns:a16="http://schemas.microsoft.com/office/drawing/2014/main" id="{D2EDBB46-B6DF-4280-B4AB-ED7BD02726F4}"/>
              </a:ext>
            </a:extLst>
          </p:cNvPr>
          <p:cNvSpPr>
            <a:spLocks noGrp="1"/>
          </p:cNvSpPr>
          <p:nvPr>
            <p:ph type="sldNum" sz="quarter" idx="12"/>
          </p:nvPr>
        </p:nvSpPr>
        <p:spPr/>
        <p:txBody>
          <a:bodyPr/>
          <a:lstStyle/>
          <a:p>
            <a:fld id="{F21C1761-18E9-469D-B1A0-D487E690270A}" type="slidenum">
              <a:rPr lang="ru-RU" smtClean="0"/>
              <a:t>‹#›</a:t>
            </a:fld>
            <a:endParaRPr lang="ru-RU" dirty="0"/>
          </a:p>
        </p:txBody>
      </p:sp>
    </p:spTree>
    <p:extLst>
      <p:ext uri="{BB962C8B-B14F-4D97-AF65-F5344CB8AC3E}">
        <p14:creationId xmlns:p14="http://schemas.microsoft.com/office/powerpoint/2010/main" val="17960761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5CB953A-2FDC-4BE5-876E-E2C594EE8B4B}"/>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8BC4DF32-F905-413F-B0B8-41473437F4D8}"/>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E811D6AF-F1B5-4CC7-A741-8EBE1D7DBDE0}"/>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491CD605-2BC1-4129-AEE8-E774F611B93B}"/>
              </a:ext>
            </a:extLst>
          </p:cNvPr>
          <p:cNvSpPr>
            <a:spLocks noGrp="1"/>
          </p:cNvSpPr>
          <p:nvPr>
            <p:ph type="dt" sz="half" idx="10"/>
          </p:nvPr>
        </p:nvSpPr>
        <p:spPr/>
        <p:txBody>
          <a:bodyPr/>
          <a:lstStyle/>
          <a:p>
            <a:fld id="{C9155DB8-9FC6-4630-879A-BA4A1977F5D3}" type="datetimeFigureOut">
              <a:rPr lang="ru-RU" smtClean="0"/>
              <a:t>02.12.2024</a:t>
            </a:fld>
            <a:endParaRPr lang="ru-RU" dirty="0"/>
          </a:p>
        </p:txBody>
      </p:sp>
      <p:sp>
        <p:nvSpPr>
          <p:cNvPr id="6" name="Нижний колонтитул 5">
            <a:extLst>
              <a:ext uri="{FF2B5EF4-FFF2-40B4-BE49-F238E27FC236}">
                <a16:creationId xmlns:a16="http://schemas.microsoft.com/office/drawing/2014/main" id="{924F2319-2A40-4984-8574-5FEB7CAD0125}"/>
              </a:ext>
            </a:extLst>
          </p:cNvPr>
          <p:cNvSpPr>
            <a:spLocks noGrp="1"/>
          </p:cNvSpPr>
          <p:nvPr>
            <p:ph type="ftr" sz="quarter" idx="11"/>
          </p:nvPr>
        </p:nvSpPr>
        <p:spPr/>
        <p:txBody>
          <a:bodyPr/>
          <a:lstStyle/>
          <a:p>
            <a:endParaRPr lang="ru-RU" dirty="0"/>
          </a:p>
        </p:txBody>
      </p:sp>
      <p:sp>
        <p:nvSpPr>
          <p:cNvPr id="7" name="Номер слайда 6">
            <a:extLst>
              <a:ext uri="{FF2B5EF4-FFF2-40B4-BE49-F238E27FC236}">
                <a16:creationId xmlns:a16="http://schemas.microsoft.com/office/drawing/2014/main" id="{6D9C40D7-5BAF-4270-8CE1-6303653B68B9}"/>
              </a:ext>
            </a:extLst>
          </p:cNvPr>
          <p:cNvSpPr>
            <a:spLocks noGrp="1"/>
          </p:cNvSpPr>
          <p:nvPr>
            <p:ph type="sldNum" sz="quarter" idx="12"/>
          </p:nvPr>
        </p:nvSpPr>
        <p:spPr/>
        <p:txBody>
          <a:bodyPr/>
          <a:lstStyle/>
          <a:p>
            <a:fld id="{F21C1761-18E9-469D-B1A0-D487E690270A}" type="slidenum">
              <a:rPr lang="ru-RU" smtClean="0"/>
              <a:t>‹#›</a:t>
            </a:fld>
            <a:endParaRPr lang="ru-RU" dirty="0"/>
          </a:p>
        </p:txBody>
      </p:sp>
    </p:spTree>
    <p:extLst>
      <p:ext uri="{BB962C8B-B14F-4D97-AF65-F5344CB8AC3E}">
        <p14:creationId xmlns:p14="http://schemas.microsoft.com/office/powerpoint/2010/main" val="15701734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1D84EEC-DCCF-45A6-882F-BCA0C1D13C4E}"/>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B847E649-1310-4F3F-9FD2-005B381639E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ED44D03C-F10E-43A9-A116-8EA3FA7BBFBA}"/>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50239B4A-666C-4579-90A7-A9664C5CC3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196330B4-A370-4F8B-A9A4-F8A3EE664498}"/>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70EA78D1-03C4-4BAD-8550-DDA8DC66D900}"/>
              </a:ext>
            </a:extLst>
          </p:cNvPr>
          <p:cNvSpPr>
            <a:spLocks noGrp="1"/>
          </p:cNvSpPr>
          <p:nvPr>
            <p:ph type="dt" sz="half" idx="10"/>
          </p:nvPr>
        </p:nvSpPr>
        <p:spPr/>
        <p:txBody>
          <a:bodyPr/>
          <a:lstStyle/>
          <a:p>
            <a:fld id="{C9155DB8-9FC6-4630-879A-BA4A1977F5D3}" type="datetimeFigureOut">
              <a:rPr lang="ru-RU" smtClean="0"/>
              <a:t>02.12.2024</a:t>
            </a:fld>
            <a:endParaRPr lang="ru-RU" dirty="0"/>
          </a:p>
        </p:txBody>
      </p:sp>
      <p:sp>
        <p:nvSpPr>
          <p:cNvPr id="8" name="Нижний колонтитул 7">
            <a:extLst>
              <a:ext uri="{FF2B5EF4-FFF2-40B4-BE49-F238E27FC236}">
                <a16:creationId xmlns:a16="http://schemas.microsoft.com/office/drawing/2014/main" id="{C47B3121-6647-4C32-BCA1-60CC95218BB2}"/>
              </a:ext>
            </a:extLst>
          </p:cNvPr>
          <p:cNvSpPr>
            <a:spLocks noGrp="1"/>
          </p:cNvSpPr>
          <p:nvPr>
            <p:ph type="ftr" sz="quarter" idx="11"/>
          </p:nvPr>
        </p:nvSpPr>
        <p:spPr/>
        <p:txBody>
          <a:bodyPr/>
          <a:lstStyle/>
          <a:p>
            <a:endParaRPr lang="ru-RU" dirty="0"/>
          </a:p>
        </p:txBody>
      </p:sp>
      <p:sp>
        <p:nvSpPr>
          <p:cNvPr id="9" name="Номер слайда 8">
            <a:extLst>
              <a:ext uri="{FF2B5EF4-FFF2-40B4-BE49-F238E27FC236}">
                <a16:creationId xmlns:a16="http://schemas.microsoft.com/office/drawing/2014/main" id="{5017F065-06C2-4159-ADA1-34B0483300E4}"/>
              </a:ext>
            </a:extLst>
          </p:cNvPr>
          <p:cNvSpPr>
            <a:spLocks noGrp="1"/>
          </p:cNvSpPr>
          <p:nvPr>
            <p:ph type="sldNum" sz="quarter" idx="12"/>
          </p:nvPr>
        </p:nvSpPr>
        <p:spPr/>
        <p:txBody>
          <a:bodyPr/>
          <a:lstStyle/>
          <a:p>
            <a:fld id="{F21C1761-18E9-469D-B1A0-D487E690270A}" type="slidenum">
              <a:rPr lang="ru-RU" smtClean="0"/>
              <a:t>‹#›</a:t>
            </a:fld>
            <a:endParaRPr lang="ru-RU" dirty="0"/>
          </a:p>
        </p:txBody>
      </p:sp>
    </p:spTree>
    <p:extLst>
      <p:ext uri="{BB962C8B-B14F-4D97-AF65-F5344CB8AC3E}">
        <p14:creationId xmlns:p14="http://schemas.microsoft.com/office/powerpoint/2010/main" val="3621359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AB4D12F-E62C-433F-AA1E-14241D92D02F}"/>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034E0F16-3E5B-47D7-A845-78D5B4AEA97D}"/>
              </a:ext>
            </a:extLst>
          </p:cNvPr>
          <p:cNvSpPr>
            <a:spLocks noGrp="1"/>
          </p:cNvSpPr>
          <p:nvPr>
            <p:ph type="dt" sz="half" idx="10"/>
          </p:nvPr>
        </p:nvSpPr>
        <p:spPr/>
        <p:txBody>
          <a:bodyPr/>
          <a:lstStyle/>
          <a:p>
            <a:fld id="{C9155DB8-9FC6-4630-879A-BA4A1977F5D3}" type="datetimeFigureOut">
              <a:rPr lang="ru-RU" smtClean="0"/>
              <a:t>02.12.2024</a:t>
            </a:fld>
            <a:endParaRPr lang="ru-RU" dirty="0"/>
          </a:p>
        </p:txBody>
      </p:sp>
      <p:sp>
        <p:nvSpPr>
          <p:cNvPr id="4" name="Нижний колонтитул 3">
            <a:extLst>
              <a:ext uri="{FF2B5EF4-FFF2-40B4-BE49-F238E27FC236}">
                <a16:creationId xmlns:a16="http://schemas.microsoft.com/office/drawing/2014/main" id="{7D1D54F8-A16B-405F-A2BD-050A22E17900}"/>
              </a:ext>
            </a:extLst>
          </p:cNvPr>
          <p:cNvSpPr>
            <a:spLocks noGrp="1"/>
          </p:cNvSpPr>
          <p:nvPr>
            <p:ph type="ftr" sz="quarter" idx="11"/>
          </p:nvPr>
        </p:nvSpPr>
        <p:spPr/>
        <p:txBody>
          <a:bodyPr/>
          <a:lstStyle/>
          <a:p>
            <a:endParaRPr lang="ru-RU" dirty="0"/>
          </a:p>
        </p:txBody>
      </p:sp>
      <p:sp>
        <p:nvSpPr>
          <p:cNvPr id="5" name="Номер слайда 4">
            <a:extLst>
              <a:ext uri="{FF2B5EF4-FFF2-40B4-BE49-F238E27FC236}">
                <a16:creationId xmlns:a16="http://schemas.microsoft.com/office/drawing/2014/main" id="{BAE257A7-719A-4F8F-AE0A-2D6EB331D1C1}"/>
              </a:ext>
            </a:extLst>
          </p:cNvPr>
          <p:cNvSpPr>
            <a:spLocks noGrp="1"/>
          </p:cNvSpPr>
          <p:nvPr>
            <p:ph type="sldNum" sz="quarter" idx="12"/>
          </p:nvPr>
        </p:nvSpPr>
        <p:spPr/>
        <p:txBody>
          <a:bodyPr/>
          <a:lstStyle/>
          <a:p>
            <a:fld id="{F21C1761-18E9-469D-B1A0-D487E690270A}" type="slidenum">
              <a:rPr lang="ru-RU" smtClean="0"/>
              <a:t>‹#›</a:t>
            </a:fld>
            <a:endParaRPr lang="ru-RU" dirty="0"/>
          </a:p>
        </p:txBody>
      </p:sp>
    </p:spTree>
    <p:extLst>
      <p:ext uri="{BB962C8B-B14F-4D97-AF65-F5344CB8AC3E}">
        <p14:creationId xmlns:p14="http://schemas.microsoft.com/office/powerpoint/2010/main" val="11665535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9D7AA893-0166-4675-9604-75B9551653F0}"/>
              </a:ext>
            </a:extLst>
          </p:cNvPr>
          <p:cNvSpPr>
            <a:spLocks noGrp="1"/>
          </p:cNvSpPr>
          <p:nvPr>
            <p:ph type="dt" sz="half" idx="10"/>
          </p:nvPr>
        </p:nvSpPr>
        <p:spPr/>
        <p:txBody>
          <a:bodyPr/>
          <a:lstStyle/>
          <a:p>
            <a:fld id="{C9155DB8-9FC6-4630-879A-BA4A1977F5D3}" type="datetimeFigureOut">
              <a:rPr lang="ru-RU" smtClean="0"/>
              <a:t>02.12.2024</a:t>
            </a:fld>
            <a:endParaRPr lang="ru-RU" dirty="0"/>
          </a:p>
        </p:txBody>
      </p:sp>
      <p:sp>
        <p:nvSpPr>
          <p:cNvPr id="3" name="Нижний колонтитул 2">
            <a:extLst>
              <a:ext uri="{FF2B5EF4-FFF2-40B4-BE49-F238E27FC236}">
                <a16:creationId xmlns:a16="http://schemas.microsoft.com/office/drawing/2014/main" id="{11FA7D23-6A09-44B4-8568-15E194B7CD81}"/>
              </a:ext>
            </a:extLst>
          </p:cNvPr>
          <p:cNvSpPr>
            <a:spLocks noGrp="1"/>
          </p:cNvSpPr>
          <p:nvPr>
            <p:ph type="ftr" sz="quarter" idx="11"/>
          </p:nvPr>
        </p:nvSpPr>
        <p:spPr/>
        <p:txBody>
          <a:bodyPr/>
          <a:lstStyle/>
          <a:p>
            <a:endParaRPr lang="ru-RU" dirty="0"/>
          </a:p>
        </p:txBody>
      </p:sp>
      <p:sp>
        <p:nvSpPr>
          <p:cNvPr id="4" name="Номер слайда 3">
            <a:extLst>
              <a:ext uri="{FF2B5EF4-FFF2-40B4-BE49-F238E27FC236}">
                <a16:creationId xmlns:a16="http://schemas.microsoft.com/office/drawing/2014/main" id="{B489DC2C-CD86-45BF-A10D-8DA3D0F8385D}"/>
              </a:ext>
            </a:extLst>
          </p:cNvPr>
          <p:cNvSpPr>
            <a:spLocks noGrp="1"/>
          </p:cNvSpPr>
          <p:nvPr>
            <p:ph type="sldNum" sz="quarter" idx="12"/>
          </p:nvPr>
        </p:nvSpPr>
        <p:spPr/>
        <p:txBody>
          <a:bodyPr/>
          <a:lstStyle/>
          <a:p>
            <a:fld id="{F21C1761-18E9-469D-B1A0-D487E690270A}" type="slidenum">
              <a:rPr lang="ru-RU" smtClean="0"/>
              <a:t>‹#›</a:t>
            </a:fld>
            <a:endParaRPr lang="ru-RU" dirty="0"/>
          </a:p>
        </p:txBody>
      </p:sp>
    </p:spTree>
    <p:extLst>
      <p:ext uri="{BB962C8B-B14F-4D97-AF65-F5344CB8AC3E}">
        <p14:creationId xmlns:p14="http://schemas.microsoft.com/office/powerpoint/2010/main" val="33615713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6734B5D-22D6-44FA-A24C-A7B078D621F8}"/>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822A7DBB-3B22-4E83-B579-4EBB40A6273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E3E53DC5-860C-4259-8C1A-271355151BF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B71A56BA-EC1C-4253-A981-3AD3D75D3F08}"/>
              </a:ext>
            </a:extLst>
          </p:cNvPr>
          <p:cNvSpPr>
            <a:spLocks noGrp="1"/>
          </p:cNvSpPr>
          <p:nvPr>
            <p:ph type="dt" sz="half" idx="10"/>
          </p:nvPr>
        </p:nvSpPr>
        <p:spPr/>
        <p:txBody>
          <a:bodyPr/>
          <a:lstStyle/>
          <a:p>
            <a:fld id="{C9155DB8-9FC6-4630-879A-BA4A1977F5D3}" type="datetimeFigureOut">
              <a:rPr lang="ru-RU" smtClean="0"/>
              <a:t>02.12.2024</a:t>
            </a:fld>
            <a:endParaRPr lang="ru-RU" dirty="0"/>
          </a:p>
        </p:txBody>
      </p:sp>
      <p:sp>
        <p:nvSpPr>
          <p:cNvPr id="6" name="Нижний колонтитул 5">
            <a:extLst>
              <a:ext uri="{FF2B5EF4-FFF2-40B4-BE49-F238E27FC236}">
                <a16:creationId xmlns:a16="http://schemas.microsoft.com/office/drawing/2014/main" id="{FC4126DA-C43F-4D66-BA63-EAC1C2D517CD}"/>
              </a:ext>
            </a:extLst>
          </p:cNvPr>
          <p:cNvSpPr>
            <a:spLocks noGrp="1"/>
          </p:cNvSpPr>
          <p:nvPr>
            <p:ph type="ftr" sz="quarter" idx="11"/>
          </p:nvPr>
        </p:nvSpPr>
        <p:spPr/>
        <p:txBody>
          <a:bodyPr/>
          <a:lstStyle/>
          <a:p>
            <a:endParaRPr lang="ru-RU" dirty="0"/>
          </a:p>
        </p:txBody>
      </p:sp>
      <p:sp>
        <p:nvSpPr>
          <p:cNvPr id="7" name="Номер слайда 6">
            <a:extLst>
              <a:ext uri="{FF2B5EF4-FFF2-40B4-BE49-F238E27FC236}">
                <a16:creationId xmlns:a16="http://schemas.microsoft.com/office/drawing/2014/main" id="{091BAECF-E405-464B-AA37-779F412C0D6B}"/>
              </a:ext>
            </a:extLst>
          </p:cNvPr>
          <p:cNvSpPr>
            <a:spLocks noGrp="1"/>
          </p:cNvSpPr>
          <p:nvPr>
            <p:ph type="sldNum" sz="quarter" idx="12"/>
          </p:nvPr>
        </p:nvSpPr>
        <p:spPr/>
        <p:txBody>
          <a:bodyPr/>
          <a:lstStyle/>
          <a:p>
            <a:fld id="{F21C1761-18E9-469D-B1A0-D487E690270A}" type="slidenum">
              <a:rPr lang="ru-RU" smtClean="0"/>
              <a:t>‹#›</a:t>
            </a:fld>
            <a:endParaRPr lang="ru-RU" dirty="0"/>
          </a:p>
        </p:txBody>
      </p:sp>
    </p:spTree>
    <p:extLst>
      <p:ext uri="{BB962C8B-B14F-4D97-AF65-F5344CB8AC3E}">
        <p14:creationId xmlns:p14="http://schemas.microsoft.com/office/powerpoint/2010/main" val="31320824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F628AB4-2AC7-4329-9771-C2BD3F73EC14}"/>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743CD201-6119-42B3-91C7-6D4C4B410F4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4" name="Текст 3">
            <a:extLst>
              <a:ext uri="{FF2B5EF4-FFF2-40B4-BE49-F238E27FC236}">
                <a16:creationId xmlns:a16="http://schemas.microsoft.com/office/drawing/2014/main" id="{DC211200-E56D-47CD-B918-48ECC50107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AE4EC426-977F-40E6-8B80-8F41F452E1BD}"/>
              </a:ext>
            </a:extLst>
          </p:cNvPr>
          <p:cNvSpPr>
            <a:spLocks noGrp="1"/>
          </p:cNvSpPr>
          <p:nvPr>
            <p:ph type="dt" sz="half" idx="10"/>
          </p:nvPr>
        </p:nvSpPr>
        <p:spPr/>
        <p:txBody>
          <a:bodyPr/>
          <a:lstStyle/>
          <a:p>
            <a:fld id="{C9155DB8-9FC6-4630-879A-BA4A1977F5D3}" type="datetimeFigureOut">
              <a:rPr lang="ru-RU" smtClean="0"/>
              <a:t>02.12.2024</a:t>
            </a:fld>
            <a:endParaRPr lang="ru-RU" dirty="0"/>
          </a:p>
        </p:txBody>
      </p:sp>
      <p:sp>
        <p:nvSpPr>
          <p:cNvPr id="6" name="Нижний колонтитул 5">
            <a:extLst>
              <a:ext uri="{FF2B5EF4-FFF2-40B4-BE49-F238E27FC236}">
                <a16:creationId xmlns:a16="http://schemas.microsoft.com/office/drawing/2014/main" id="{0458586B-5C1B-4211-A541-797EE66B2164}"/>
              </a:ext>
            </a:extLst>
          </p:cNvPr>
          <p:cNvSpPr>
            <a:spLocks noGrp="1"/>
          </p:cNvSpPr>
          <p:nvPr>
            <p:ph type="ftr" sz="quarter" idx="11"/>
          </p:nvPr>
        </p:nvSpPr>
        <p:spPr/>
        <p:txBody>
          <a:bodyPr/>
          <a:lstStyle/>
          <a:p>
            <a:endParaRPr lang="ru-RU" dirty="0"/>
          </a:p>
        </p:txBody>
      </p:sp>
      <p:sp>
        <p:nvSpPr>
          <p:cNvPr id="7" name="Номер слайда 6">
            <a:extLst>
              <a:ext uri="{FF2B5EF4-FFF2-40B4-BE49-F238E27FC236}">
                <a16:creationId xmlns:a16="http://schemas.microsoft.com/office/drawing/2014/main" id="{B5CB118D-5EDA-4429-A205-625DEDE672B8}"/>
              </a:ext>
            </a:extLst>
          </p:cNvPr>
          <p:cNvSpPr>
            <a:spLocks noGrp="1"/>
          </p:cNvSpPr>
          <p:nvPr>
            <p:ph type="sldNum" sz="quarter" idx="12"/>
          </p:nvPr>
        </p:nvSpPr>
        <p:spPr/>
        <p:txBody>
          <a:bodyPr/>
          <a:lstStyle/>
          <a:p>
            <a:fld id="{F21C1761-18E9-469D-B1A0-D487E690270A}" type="slidenum">
              <a:rPr lang="ru-RU" smtClean="0"/>
              <a:t>‹#›</a:t>
            </a:fld>
            <a:endParaRPr lang="ru-RU" dirty="0"/>
          </a:p>
        </p:txBody>
      </p:sp>
    </p:spTree>
    <p:extLst>
      <p:ext uri="{BB962C8B-B14F-4D97-AF65-F5344CB8AC3E}">
        <p14:creationId xmlns:p14="http://schemas.microsoft.com/office/powerpoint/2010/main" val="356766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6113A95-397F-4583-A8B6-1C6168FAC688}"/>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F09F7A88-4F17-4CB4-9D01-9D6BCB121768}"/>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3E55F725-3FC7-48D4-BC1D-FE05D184B326}"/>
              </a:ext>
            </a:extLst>
          </p:cNvPr>
          <p:cNvSpPr>
            <a:spLocks noGrp="1"/>
          </p:cNvSpPr>
          <p:nvPr>
            <p:ph type="dt" sz="half" idx="10"/>
          </p:nvPr>
        </p:nvSpPr>
        <p:spPr/>
        <p:txBody>
          <a:bodyPr/>
          <a:lstStyle/>
          <a:p>
            <a:fld id="{C9155DB8-9FC6-4630-879A-BA4A1977F5D3}" type="datetimeFigureOut">
              <a:rPr lang="ru-RU" smtClean="0"/>
              <a:t>02.12.2024</a:t>
            </a:fld>
            <a:endParaRPr lang="ru-RU" dirty="0"/>
          </a:p>
        </p:txBody>
      </p:sp>
      <p:sp>
        <p:nvSpPr>
          <p:cNvPr id="5" name="Нижний колонтитул 4">
            <a:extLst>
              <a:ext uri="{FF2B5EF4-FFF2-40B4-BE49-F238E27FC236}">
                <a16:creationId xmlns:a16="http://schemas.microsoft.com/office/drawing/2014/main" id="{950EA37A-597E-4514-B52D-4409C3662A22}"/>
              </a:ext>
            </a:extLst>
          </p:cNvPr>
          <p:cNvSpPr>
            <a:spLocks noGrp="1"/>
          </p:cNvSpPr>
          <p:nvPr>
            <p:ph type="ftr" sz="quarter" idx="11"/>
          </p:nvPr>
        </p:nvSpPr>
        <p:spPr/>
        <p:txBody>
          <a:bodyPr/>
          <a:lstStyle/>
          <a:p>
            <a:endParaRPr lang="ru-RU" dirty="0"/>
          </a:p>
        </p:txBody>
      </p:sp>
      <p:sp>
        <p:nvSpPr>
          <p:cNvPr id="6" name="Номер слайда 5">
            <a:extLst>
              <a:ext uri="{FF2B5EF4-FFF2-40B4-BE49-F238E27FC236}">
                <a16:creationId xmlns:a16="http://schemas.microsoft.com/office/drawing/2014/main" id="{8A6698EC-E5E0-4DA0-805A-F7014EB9B99A}"/>
              </a:ext>
            </a:extLst>
          </p:cNvPr>
          <p:cNvSpPr>
            <a:spLocks noGrp="1"/>
          </p:cNvSpPr>
          <p:nvPr>
            <p:ph type="sldNum" sz="quarter" idx="12"/>
          </p:nvPr>
        </p:nvSpPr>
        <p:spPr/>
        <p:txBody>
          <a:bodyPr/>
          <a:lstStyle/>
          <a:p>
            <a:fld id="{F21C1761-18E9-469D-B1A0-D487E690270A}" type="slidenum">
              <a:rPr lang="ru-RU" smtClean="0"/>
              <a:t>‹#›</a:t>
            </a:fld>
            <a:endParaRPr lang="ru-RU" dirty="0"/>
          </a:p>
        </p:txBody>
      </p:sp>
    </p:spTree>
    <p:extLst>
      <p:ext uri="{BB962C8B-B14F-4D97-AF65-F5344CB8AC3E}">
        <p14:creationId xmlns:p14="http://schemas.microsoft.com/office/powerpoint/2010/main" val="39991229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6BED0AD1-C749-461F-A7F1-F50BAD3CAF7A}"/>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D8A3A140-F8D1-4661-80A6-620FDED0F3CF}"/>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FBA225AF-7050-4EAE-BC74-6A93F349E5EA}"/>
              </a:ext>
            </a:extLst>
          </p:cNvPr>
          <p:cNvSpPr>
            <a:spLocks noGrp="1"/>
          </p:cNvSpPr>
          <p:nvPr>
            <p:ph type="dt" sz="half" idx="10"/>
          </p:nvPr>
        </p:nvSpPr>
        <p:spPr/>
        <p:txBody>
          <a:bodyPr/>
          <a:lstStyle/>
          <a:p>
            <a:fld id="{C9155DB8-9FC6-4630-879A-BA4A1977F5D3}" type="datetimeFigureOut">
              <a:rPr lang="ru-RU" smtClean="0"/>
              <a:t>02.12.2024</a:t>
            </a:fld>
            <a:endParaRPr lang="ru-RU" dirty="0"/>
          </a:p>
        </p:txBody>
      </p:sp>
      <p:sp>
        <p:nvSpPr>
          <p:cNvPr id="5" name="Нижний колонтитул 4">
            <a:extLst>
              <a:ext uri="{FF2B5EF4-FFF2-40B4-BE49-F238E27FC236}">
                <a16:creationId xmlns:a16="http://schemas.microsoft.com/office/drawing/2014/main" id="{C6CDC3CC-9E55-42FA-9DD3-7C8C0CACD56A}"/>
              </a:ext>
            </a:extLst>
          </p:cNvPr>
          <p:cNvSpPr>
            <a:spLocks noGrp="1"/>
          </p:cNvSpPr>
          <p:nvPr>
            <p:ph type="ftr" sz="quarter" idx="11"/>
          </p:nvPr>
        </p:nvSpPr>
        <p:spPr/>
        <p:txBody>
          <a:bodyPr/>
          <a:lstStyle/>
          <a:p>
            <a:endParaRPr lang="ru-RU" dirty="0"/>
          </a:p>
        </p:txBody>
      </p:sp>
      <p:sp>
        <p:nvSpPr>
          <p:cNvPr id="6" name="Номер слайда 5">
            <a:extLst>
              <a:ext uri="{FF2B5EF4-FFF2-40B4-BE49-F238E27FC236}">
                <a16:creationId xmlns:a16="http://schemas.microsoft.com/office/drawing/2014/main" id="{AD69F6DD-4743-4EF2-8104-26E27FF9BD3C}"/>
              </a:ext>
            </a:extLst>
          </p:cNvPr>
          <p:cNvSpPr>
            <a:spLocks noGrp="1"/>
          </p:cNvSpPr>
          <p:nvPr>
            <p:ph type="sldNum" sz="quarter" idx="12"/>
          </p:nvPr>
        </p:nvSpPr>
        <p:spPr/>
        <p:txBody>
          <a:bodyPr/>
          <a:lstStyle/>
          <a:p>
            <a:fld id="{F21C1761-18E9-469D-B1A0-D487E690270A}" type="slidenum">
              <a:rPr lang="ru-RU" smtClean="0"/>
              <a:t>‹#›</a:t>
            </a:fld>
            <a:endParaRPr lang="ru-RU" dirty="0"/>
          </a:p>
        </p:txBody>
      </p:sp>
    </p:spTree>
    <p:extLst>
      <p:ext uri="{BB962C8B-B14F-4D97-AF65-F5344CB8AC3E}">
        <p14:creationId xmlns:p14="http://schemas.microsoft.com/office/powerpoint/2010/main" val="7639084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8B14198-FF43-42C2-8A1C-332B4B67F12C}"/>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D48075F1-0165-4A76-B99E-098B8DFD73E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41A1C264-2DC8-4969-8265-01E386973A9B}"/>
              </a:ext>
            </a:extLst>
          </p:cNvPr>
          <p:cNvSpPr>
            <a:spLocks noGrp="1"/>
          </p:cNvSpPr>
          <p:nvPr>
            <p:ph type="dt" sz="half" idx="10"/>
          </p:nvPr>
        </p:nvSpPr>
        <p:spPr/>
        <p:txBody>
          <a:bodyPr/>
          <a:lstStyle/>
          <a:p>
            <a:fld id="{C9155DB8-9FC6-4630-879A-BA4A1977F5D3}" type="datetimeFigureOut">
              <a:rPr lang="ru-RU" smtClean="0"/>
              <a:t>02.12.2024</a:t>
            </a:fld>
            <a:endParaRPr lang="ru-RU"/>
          </a:p>
        </p:txBody>
      </p:sp>
      <p:sp>
        <p:nvSpPr>
          <p:cNvPr id="5" name="Нижний колонтитул 4">
            <a:extLst>
              <a:ext uri="{FF2B5EF4-FFF2-40B4-BE49-F238E27FC236}">
                <a16:creationId xmlns:a16="http://schemas.microsoft.com/office/drawing/2014/main" id="{8D5B609D-FA39-4ADC-99B6-70C6C09678AF}"/>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108EFEFA-D9DB-401A-BF6B-D38C13FEB01A}"/>
              </a:ext>
            </a:extLst>
          </p:cNvPr>
          <p:cNvSpPr>
            <a:spLocks noGrp="1"/>
          </p:cNvSpPr>
          <p:nvPr>
            <p:ph type="sldNum" sz="quarter" idx="12"/>
          </p:nvPr>
        </p:nvSpPr>
        <p:spPr/>
        <p:txBody>
          <a:bodyPr/>
          <a:lstStyle/>
          <a:p>
            <a:fld id="{F21C1761-18E9-469D-B1A0-D487E690270A}" type="slidenum">
              <a:rPr lang="ru-RU" smtClean="0"/>
              <a:t>‹#›</a:t>
            </a:fld>
            <a:endParaRPr lang="ru-RU"/>
          </a:p>
        </p:txBody>
      </p:sp>
    </p:spTree>
    <p:extLst>
      <p:ext uri="{BB962C8B-B14F-4D97-AF65-F5344CB8AC3E}">
        <p14:creationId xmlns:p14="http://schemas.microsoft.com/office/powerpoint/2010/main" val="18599558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60E6B22-44FA-49A8-8E7B-BB5FE1627562}"/>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D6A3DFB9-9DD5-4872-8182-256F03961BFC}"/>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278669BC-B49E-4E43-9F36-55989A189069}"/>
              </a:ext>
            </a:extLst>
          </p:cNvPr>
          <p:cNvSpPr>
            <a:spLocks noGrp="1"/>
          </p:cNvSpPr>
          <p:nvPr>
            <p:ph type="dt" sz="half" idx="10"/>
          </p:nvPr>
        </p:nvSpPr>
        <p:spPr/>
        <p:txBody>
          <a:bodyPr/>
          <a:lstStyle/>
          <a:p>
            <a:fld id="{C9155DB8-9FC6-4630-879A-BA4A1977F5D3}" type="datetimeFigureOut">
              <a:rPr lang="ru-RU" smtClean="0"/>
              <a:t>02.12.2024</a:t>
            </a:fld>
            <a:endParaRPr lang="ru-RU"/>
          </a:p>
        </p:txBody>
      </p:sp>
      <p:sp>
        <p:nvSpPr>
          <p:cNvPr id="5" name="Нижний колонтитул 4">
            <a:extLst>
              <a:ext uri="{FF2B5EF4-FFF2-40B4-BE49-F238E27FC236}">
                <a16:creationId xmlns:a16="http://schemas.microsoft.com/office/drawing/2014/main" id="{9834318F-BF55-4907-839B-256ADF3DF92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8BCC612F-25E7-4CE4-BE8A-5BA8EE7A2EED}"/>
              </a:ext>
            </a:extLst>
          </p:cNvPr>
          <p:cNvSpPr>
            <a:spLocks noGrp="1"/>
          </p:cNvSpPr>
          <p:nvPr>
            <p:ph type="sldNum" sz="quarter" idx="12"/>
          </p:nvPr>
        </p:nvSpPr>
        <p:spPr/>
        <p:txBody>
          <a:bodyPr/>
          <a:lstStyle/>
          <a:p>
            <a:fld id="{F21C1761-18E9-469D-B1A0-D487E690270A}" type="slidenum">
              <a:rPr lang="ru-RU" smtClean="0"/>
              <a:t>‹#›</a:t>
            </a:fld>
            <a:endParaRPr lang="ru-RU"/>
          </a:p>
        </p:txBody>
      </p:sp>
    </p:spTree>
    <p:extLst>
      <p:ext uri="{BB962C8B-B14F-4D97-AF65-F5344CB8AC3E}">
        <p14:creationId xmlns:p14="http://schemas.microsoft.com/office/powerpoint/2010/main" val="40947052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D714EBE-8C9F-4485-B979-81002B19FCD9}"/>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F0A87CA4-C752-4059-AAE0-4601C5CAD48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E3DCBAD4-6BA2-4253-80B5-2F5BE8AF859F}"/>
              </a:ext>
            </a:extLst>
          </p:cNvPr>
          <p:cNvSpPr>
            <a:spLocks noGrp="1"/>
          </p:cNvSpPr>
          <p:nvPr>
            <p:ph type="dt" sz="half" idx="10"/>
          </p:nvPr>
        </p:nvSpPr>
        <p:spPr/>
        <p:txBody>
          <a:bodyPr/>
          <a:lstStyle/>
          <a:p>
            <a:fld id="{C9155DB8-9FC6-4630-879A-BA4A1977F5D3}" type="datetimeFigureOut">
              <a:rPr lang="ru-RU" smtClean="0"/>
              <a:t>02.12.2024</a:t>
            </a:fld>
            <a:endParaRPr lang="ru-RU"/>
          </a:p>
        </p:txBody>
      </p:sp>
      <p:sp>
        <p:nvSpPr>
          <p:cNvPr id="5" name="Нижний колонтитул 4">
            <a:extLst>
              <a:ext uri="{FF2B5EF4-FFF2-40B4-BE49-F238E27FC236}">
                <a16:creationId xmlns:a16="http://schemas.microsoft.com/office/drawing/2014/main" id="{4FE2CE19-0135-42BD-996C-11E1147E2261}"/>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D2EDBB46-B6DF-4280-B4AB-ED7BD02726F4}"/>
              </a:ext>
            </a:extLst>
          </p:cNvPr>
          <p:cNvSpPr>
            <a:spLocks noGrp="1"/>
          </p:cNvSpPr>
          <p:nvPr>
            <p:ph type="sldNum" sz="quarter" idx="12"/>
          </p:nvPr>
        </p:nvSpPr>
        <p:spPr/>
        <p:txBody>
          <a:bodyPr/>
          <a:lstStyle/>
          <a:p>
            <a:fld id="{F21C1761-18E9-469D-B1A0-D487E690270A}" type="slidenum">
              <a:rPr lang="ru-RU" smtClean="0"/>
              <a:t>‹#›</a:t>
            </a:fld>
            <a:endParaRPr lang="ru-RU"/>
          </a:p>
        </p:txBody>
      </p:sp>
    </p:spTree>
    <p:extLst>
      <p:ext uri="{BB962C8B-B14F-4D97-AF65-F5344CB8AC3E}">
        <p14:creationId xmlns:p14="http://schemas.microsoft.com/office/powerpoint/2010/main" val="5298456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5CB953A-2FDC-4BE5-876E-E2C594EE8B4B}"/>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8BC4DF32-F905-413F-B0B8-41473437F4D8}"/>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E811D6AF-F1B5-4CC7-A741-8EBE1D7DBDE0}"/>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491CD605-2BC1-4129-AEE8-E774F611B93B}"/>
              </a:ext>
            </a:extLst>
          </p:cNvPr>
          <p:cNvSpPr>
            <a:spLocks noGrp="1"/>
          </p:cNvSpPr>
          <p:nvPr>
            <p:ph type="dt" sz="half" idx="10"/>
          </p:nvPr>
        </p:nvSpPr>
        <p:spPr/>
        <p:txBody>
          <a:bodyPr/>
          <a:lstStyle/>
          <a:p>
            <a:fld id="{C9155DB8-9FC6-4630-879A-BA4A1977F5D3}" type="datetimeFigureOut">
              <a:rPr lang="ru-RU" smtClean="0"/>
              <a:t>02.12.2024</a:t>
            </a:fld>
            <a:endParaRPr lang="ru-RU"/>
          </a:p>
        </p:txBody>
      </p:sp>
      <p:sp>
        <p:nvSpPr>
          <p:cNvPr id="6" name="Нижний колонтитул 5">
            <a:extLst>
              <a:ext uri="{FF2B5EF4-FFF2-40B4-BE49-F238E27FC236}">
                <a16:creationId xmlns:a16="http://schemas.microsoft.com/office/drawing/2014/main" id="{924F2319-2A40-4984-8574-5FEB7CAD0125}"/>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6D9C40D7-5BAF-4270-8CE1-6303653B68B9}"/>
              </a:ext>
            </a:extLst>
          </p:cNvPr>
          <p:cNvSpPr>
            <a:spLocks noGrp="1"/>
          </p:cNvSpPr>
          <p:nvPr>
            <p:ph type="sldNum" sz="quarter" idx="12"/>
          </p:nvPr>
        </p:nvSpPr>
        <p:spPr/>
        <p:txBody>
          <a:bodyPr/>
          <a:lstStyle/>
          <a:p>
            <a:fld id="{F21C1761-18E9-469D-B1A0-D487E690270A}" type="slidenum">
              <a:rPr lang="ru-RU" smtClean="0"/>
              <a:t>‹#›</a:t>
            </a:fld>
            <a:endParaRPr lang="ru-RU"/>
          </a:p>
        </p:txBody>
      </p:sp>
    </p:spTree>
    <p:extLst>
      <p:ext uri="{BB962C8B-B14F-4D97-AF65-F5344CB8AC3E}">
        <p14:creationId xmlns:p14="http://schemas.microsoft.com/office/powerpoint/2010/main" val="29611955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1D84EEC-DCCF-45A6-882F-BCA0C1D13C4E}"/>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B847E649-1310-4F3F-9FD2-005B381639E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ED44D03C-F10E-43A9-A116-8EA3FA7BBFBA}"/>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50239B4A-666C-4579-90A7-A9664C5CC3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196330B4-A370-4F8B-A9A4-F8A3EE664498}"/>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70EA78D1-03C4-4BAD-8550-DDA8DC66D900}"/>
              </a:ext>
            </a:extLst>
          </p:cNvPr>
          <p:cNvSpPr>
            <a:spLocks noGrp="1"/>
          </p:cNvSpPr>
          <p:nvPr>
            <p:ph type="dt" sz="half" idx="10"/>
          </p:nvPr>
        </p:nvSpPr>
        <p:spPr/>
        <p:txBody>
          <a:bodyPr/>
          <a:lstStyle/>
          <a:p>
            <a:fld id="{C9155DB8-9FC6-4630-879A-BA4A1977F5D3}" type="datetimeFigureOut">
              <a:rPr lang="ru-RU" smtClean="0"/>
              <a:t>02.12.2024</a:t>
            </a:fld>
            <a:endParaRPr lang="ru-RU"/>
          </a:p>
        </p:txBody>
      </p:sp>
      <p:sp>
        <p:nvSpPr>
          <p:cNvPr id="8" name="Нижний колонтитул 7">
            <a:extLst>
              <a:ext uri="{FF2B5EF4-FFF2-40B4-BE49-F238E27FC236}">
                <a16:creationId xmlns:a16="http://schemas.microsoft.com/office/drawing/2014/main" id="{C47B3121-6647-4C32-BCA1-60CC95218BB2}"/>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5017F065-06C2-4159-ADA1-34B0483300E4}"/>
              </a:ext>
            </a:extLst>
          </p:cNvPr>
          <p:cNvSpPr>
            <a:spLocks noGrp="1"/>
          </p:cNvSpPr>
          <p:nvPr>
            <p:ph type="sldNum" sz="quarter" idx="12"/>
          </p:nvPr>
        </p:nvSpPr>
        <p:spPr/>
        <p:txBody>
          <a:bodyPr/>
          <a:lstStyle/>
          <a:p>
            <a:fld id="{F21C1761-18E9-469D-B1A0-D487E690270A}" type="slidenum">
              <a:rPr lang="ru-RU" smtClean="0"/>
              <a:t>‹#›</a:t>
            </a:fld>
            <a:endParaRPr lang="ru-RU"/>
          </a:p>
        </p:txBody>
      </p:sp>
    </p:spTree>
    <p:extLst>
      <p:ext uri="{BB962C8B-B14F-4D97-AF65-F5344CB8AC3E}">
        <p14:creationId xmlns:p14="http://schemas.microsoft.com/office/powerpoint/2010/main" val="24691012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AB4D12F-E62C-433F-AA1E-14241D92D02F}"/>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034E0F16-3E5B-47D7-A845-78D5B4AEA97D}"/>
              </a:ext>
            </a:extLst>
          </p:cNvPr>
          <p:cNvSpPr>
            <a:spLocks noGrp="1"/>
          </p:cNvSpPr>
          <p:nvPr>
            <p:ph type="dt" sz="half" idx="10"/>
          </p:nvPr>
        </p:nvSpPr>
        <p:spPr/>
        <p:txBody>
          <a:bodyPr/>
          <a:lstStyle/>
          <a:p>
            <a:fld id="{C9155DB8-9FC6-4630-879A-BA4A1977F5D3}" type="datetimeFigureOut">
              <a:rPr lang="ru-RU" smtClean="0"/>
              <a:t>02.12.2024</a:t>
            </a:fld>
            <a:endParaRPr lang="ru-RU"/>
          </a:p>
        </p:txBody>
      </p:sp>
      <p:sp>
        <p:nvSpPr>
          <p:cNvPr id="4" name="Нижний колонтитул 3">
            <a:extLst>
              <a:ext uri="{FF2B5EF4-FFF2-40B4-BE49-F238E27FC236}">
                <a16:creationId xmlns:a16="http://schemas.microsoft.com/office/drawing/2014/main" id="{7D1D54F8-A16B-405F-A2BD-050A22E17900}"/>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BAE257A7-719A-4F8F-AE0A-2D6EB331D1C1}"/>
              </a:ext>
            </a:extLst>
          </p:cNvPr>
          <p:cNvSpPr>
            <a:spLocks noGrp="1"/>
          </p:cNvSpPr>
          <p:nvPr>
            <p:ph type="sldNum" sz="quarter" idx="12"/>
          </p:nvPr>
        </p:nvSpPr>
        <p:spPr/>
        <p:txBody>
          <a:bodyPr/>
          <a:lstStyle/>
          <a:p>
            <a:fld id="{F21C1761-18E9-469D-B1A0-D487E690270A}" type="slidenum">
              <a:rPr lang="ru-RU" smtClean="0"/>
              <a:t>‹#›</a:t>
            </a:fld>
            <a:endParaRPr lang="ru-RU"/>
          </a:p>
        </p:txBody>
      </p:sp>
    </p:spTree>
    <p:extLst>
      <p:ext uri="{BB962C8B-B14F-4D97-AF65-F5344CB8AC3E}">
        <p14:creationId xmlns:p14="http://schemas.microsoft.com/office/powerpoint/2010/main" val="33310248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9D7AA893-0166-4675-9604-75B9551653F0}"/>
              </a:ext>
            </a:extLst>
          </p:cNvPr>
          <p:cNvSpPr>
            <a:spLocks noGrp="1"/>
          </p:cNvSpPr>
          <p:nvPr>
            <p:ph type="dt" sz="half" idx="10"/>
          </p:nvPr>
        </p:nvSpPr>
        <p:spPr/>
        <p:txBody>
          <a:bodyPr/>
          <a:lstStyle/>
          <a:p>
            <a:fld id="{C9155DB8-9FC6-4630-879A-BA4A1977F5D3}" type="datetimeFigureOut">
              <a:rPr lang="ru-RU" smtClean="0"/>
              <a:t>02.12.2024</a:t>
            </a:fld>
            <a:endParaRPr lang="ru-RU"/>
          </a:p>
        </p:txBody>
      </p:sp>
      <p:sp>
        <p:nvSpPr>
          <p:cNvPr id="3" name="Нижний колонтитул 2">
            <a:extLst>
              <a:ext uri="{FF2B5EF4-FFF2-40B4-BE49-F238E27FC236}">
                <a16:creationId xmlns:a16="http://schemas.microsoft.com/office/drawing/2014/main" id="{11FA7D23-6A09-44B4-8568-15E194B7CD81}"/>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B489DC2C-CD86-45BF-A10D-8DA3D0F8385D}"/>
              </a:ext>
            </a:extLst>
          </p:cNvPr>
          <p:cNvSpPr>
            <a:spLocks noGrp="1"/>
          </p:cNvSpPr>
          <p:nvPr>
            <p:ph type="sldNum" sz="quarter" idx="12"/>
          </p:nvPr>
        </p:nvSpPr>
        <p:spPr/>
        <p:txBody>
          <a:bodyPr/>
          <a:lstStyle/>
          <a:p>
            <a:fld id="{F21C1761-18E9-469D-B1A0-D487E690270A}" type="slidenum">
              <a:rPr lang="ru-RU" smtClean="0"/>
              <a:t>‹#›</a:t>
            </a:fld>
            <a:endParaRPr lang="ru-RU"/>
          </a:p>
        </p:txBody>
      </p:sp>
    </p:spTree>
    <p:extLst>
      <p:ext uri="{BB962C8B-B14F-4D97-AF65-F5344CB8AC3E}">
        <p14:creationId xmlns:p14="http://schemas.microsoft.com/office/powerpoint/2010/main" val="32579230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6734B5D-22D6-44FA-A24C-A7B078D621F8}"/>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822A7DBB-3B22-4E83-B579-4EBB40A6273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E3E53DC5-860C-4259-8C1A-271355151BF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B71A56BA-EC1C-4253-A981-3AD3D75D3F08}"/>
              </a:ext>
            </a:extLst>
          </p:cNvPr>
          <p:cNvSpPr>
            <a:spLocks noGrp="1"/>
          </p:cNvSpPr>
          <p:nvPr>
            <p:ph type="dt" sz="half" idx="10"/>
          </p:nvPr>
        </p:nvSpPr>
        <p:spPr/>
        <p:txBody>
          <a:bodyPr/>
          <a:lstStyle/>
          <a:p>
            <a:fld id="{C9155DB8-9FC6-4630-879A-BA4A1977F5D3}" type="datetimeFigureOut">
              <a:rPr lang="ru-RU" smtClean="0"/>
              <a:t>02.12.2024</a:t>
            </a:fld>
            <a:endParaRPr lang="ru-RU"/>
          </a:p>
        </p:txBody>
      </p:sp>
      <p:sp>
        <p:nvSpPr>
          <p:cNvPr id="6" name="Нижний колонтитул 5">
            <a:extLst>
              <a:ext uri="{FF2B5EF4-FFF2-40B4-BE49-F238E27FC236}">
                <a16:creationId xmlns:a16="http://schemas.microsoft.com/office/drawing/2014/main" id="{FC4126DA-C43F-4D66-BA63-EAC1C2D517CD}"/>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091BAECF-E405-464B-AA37-779F412C0D6B}"/>
              </a:ext>
            </a:extLst>
          </p:cNvPr>
          <p:cNvSpPr>
            <a:spLocks noGrp="1"/>
          </p:cNvSpPr>
          <p:nvPr>
            <p:ph type="sldNum" sz="quarter" idx="12"/>
          </p:nvPr>
        </p:nvSpPr>
        <p:spPr/>
        <p:txBody>
          <a:bodyPr/>
          <a:lstStyle/>
          <a:p>
            <a:fld id="{F21C1761-18E9-469D-B1A0-D487E690270A}" type="slidenum">
              <a:rPr lang="ru-RU" smtClean="0"/>
              <a:t>‹#›</a:t>
            </a:fld>
            <a:endParaRPr lang="ru-RU"/>
          </a:p>
        </p:txBody>
      </p:sp>
    </p:spTree>
    <p:extLst>
      <p:ext uri="{BB962C8B-B14F-4D97-AF65-F5344CB8AC3E}">
        <p14:creationId xmlns:p14="http://schemas.microsoft.com/office/powerpoint/2010/main" val="36670901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F628AB4-2AC7-4329-9771-C2BD3F73EC14}"/>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743CD201-6119-42B3-91C7-6D4C4B410F4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DC211200-E56D-47CD-B918-48ECC50107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AE4EC426-977F-40E6-8B80-8F41F452E1BD}"/>
              </a:ext>
            </a:extLst>
          </p:cNvPr>
          <p:cNvSpPr>
            <a:spLocks noGrp="1"/>
          </p:cNvSpPr>
          <p:nvPr>
            <p:ph type="dt" sz="half" idx="10"/>
          </p:nvPr>
        </p:nvSpPr>
        <p:spPr/>
        <p:txBody>
          <a:bodyPr/>
          <a:lstStyle/>
          <a:p>
            <a:fld id="{C9155DB8-9FC6-4630-879A-BA4A1977F5D3}" type="datetimeFigureOut">
              <a:rPr lang="ru-RU" smtClean="0"/>
              <a:t>02.12.2024</a:t>
            </a:fld>
            <a:endParaRPr lang="ru-RU"/>
          </a:p>
        </p:txBody>
      </p:sp>
      <p:sp>
        <p:nvSpPr>
          <p:cNvPr id="6" name="Нижний колонтитул 5">
            <a:extLst>
              <a:ext uri="{FF2B5EF4-FFF2-40B4-BE49-F238E27FC236}">
                <a16:creationId xmlns:a16="http://schemas.microsoft.com/office/drawing/2014/main" id="{0458586B-5C1B-4211-A541-797EE66B2164}"/>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B5CB118D-5EDA-4429-A205-625DEDE672B8}"/>
              </a:ext>
            </a:extLst>
          </p:cNvPr>
          <p:cNvSpPr>
            <a:spLocks noGrp="1"/>
          </p:cNvSpPr>
          <p:nvPr>
            <p:ph type="sldNum" sz="quarter" idx="12"/>
          </p:nvPr>
        </p:nvSpPr>
        <p:spPr/>
        <p:txBody>
          <a:bodyPr/>
          <a:lstStyle/>
          <a:p>
            <a:fld id="{F21C1761-18E9-469D-B1A0-D487E690270A}" type="slidenum">
              <a:rPr lang="ru-RU" smtClean="0"/>
              <a:t>‹#›</a:t>
            </a:fld>
            <a:endParaRPr lang="ru-RU"/>
          </a:p>
        </p:txBody>
      </p:sp>
    </p:spTree>
    <p:extLst>
      <p:ext uri="{BB962C8B-B14F-4D97-AF65-F5344CB8AC3E}">
        <p14:creationId xmlns:p14="http://schemas.microsoft.com/office/powerpoint/2010/main" val="8394640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6113A95-397F-4583-A8B6-1C6168FAC688}"/>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F09F7A88-4F17-4CB4-9D01-9D6BCB121768}"/>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3E55F725-3FC7-48D4-BC1D-FE05D184B326}"/>
              </a:ext>
            </a:extLst>
          </p:cNvPr>
          <p:cNvSpPr>
            <a:spLocks noGrp="1"/>
          </p:cNvSpPr>
          <p:nvPr>
            <p:ph type="dt" sz="half" idx="10"/>
          </p:nvPr>
        </p:nvSpPr>
        <p:spPr/>
        <p:txBody>
          <a:bodyPr/>
          <a:lstStyle/>
          <a:p>
            <a:fld id="{C9155DB8-9FC6-4630-879A-BA4A1977F5D3}" type="datetimeFigureOut">
              <a:rPr lang="ru-RU" smtClean="0"/>
              <a:t>02.12.2024</a:t>
            </a:fld>
            <a:endParaRPr lang="ru-RU"/>
          </a:p>
        </p:txBody>
      </p:sp>
      <p:sp>
        <p:nvSpPr>
          <p:cNvPr id="5" name="Нижний колонтитул 4">
            <a:extLst>
              <a:ext uri="{FF2B5EF4-FFF2-40B4-BE49-F238E27FC236}">
                <a16:creationId xmlns:a16="http://schemas.microsoft.com/office/drawing/2014/main" id="{950EA37A-597E-4514-B52D-4409C3662A22}"/>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8A6698EC-E5E0-4DA0-805A-F7014EB9B99A}"/>
              </a:ext>
            </a:extLst>
          </p:cNvPr>
          <p:cNvSpPr>
            <a:spLocks noGrp="1"/>
          </p:cNvSpPr>
          <p:nvPr>
            <p:ph type="sldNum" sz="quarter" idx="12"/>
          </p:nvPr>
        </p:nvSpPr>
        <p:spPr/>
        <p:txBody>
          <a:bodyPr/>
          <a:lstStyle/>
          <a:p>
            <a:fld id="{F21C1761-18E9-469D-B1A0-D487E690270A}" type="slidenum">
              <a:rPr lang="ru-RU" smtClean="0"/>
              <a:t>‹#›</a:t>
            </a:fld>
            <a:endParaRPr lang="ru-RU"/>
          </a:p>
        </p:txBody>
      </p:sp>
    </p:spTree>
    <p:extLst>
      <p:ext uri="{BB962C8B-B14F-4D97-AF65-F5344CB8AC3E}">
        <p14:creationId xmlns:p14="http://schemas.microsoft.com/office/powerpoint/2010/main" val="19556682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6BED0AD1-C749-461F-A7F1-F50BAD3CAF7A}"/>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D8A3A140-F8D1-4661-80A6-620FDED0F3CF}"/>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FBA225AF-7050-4EAE-BC74-6A93F349E5EA}"/>
              </a:ext>
            </a:extLst>
          </p:cNvPr>
          <p:cNvSpPr>
            <a:spLocks noGrp="1"/>
          </p:cNvSpPr>
          <p:nvPr>
            <p:ph type="dt" sz="half" idx="10"/>
          </p:nvPr>
        </p:nvSpPr>
        <p:spPr/>
        <p:txBody>
          <a:bodyPr/>
          <a:lstStyle/>
          <a:p>
            <a:fld id="{C9155DB8-9FC6-4630-879A-BA4A1977F5D3}" type="datetimeFigureOut">
              <a:rPr lang="ru-RU" smtClean="0"/>
              <a:t>02.12.2024</a:t>
            </a:fld>
            <a:endParaRPr lang="ru-RU"/>
          </a:p>
        </p:txBody>
      </p:sp>
      <p:sp>
        <p:nvSpPr>
          <p:cNvPr id="5" name="Нижний колонтитул 4">
            <a:extLst>
              <a:ext uri="{FF2B5EF4-FFF2-40B4-BE49-F238E27FC236}">
                <a16:creationId xmlns:a16="http://schemas.microsoft.com/office/drawing/2014/main" id="{C6CDC3CC-9E55-42FA-9DD3-7C8C0CACD56A}"/>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AD69F6DD-4743-4EF2-8104-26E27FF9BD3C}"/>
              </a:ext>
            </a:extLst>
          </p:cNvPr>
          <p:cNvSpPr>
            <a:spLocks noGrp="1"/>
          </p:cNvSpPr>
          <p:nvPr>
            <p:ph type="sldNum" sz="quarter" idx="12"/>
          </p:nvPr>
        </p:nvSpPr>
        <p:spPr/>
        <p:txBody>
          <a:bodyPr/>
          <a:lstStyle/>
          <a:p>
            <a:fld id="{F21C1761-18E9-469D-B1A0-D487E690270A}" type="slidenum">
              <a:rPr lang="ru-RU" smtClean="0"/>
              <a:t>‹#›</a:t>
            </a:fld>
            <a:endParaRPr lang="ru-RU"/>
          </a:p>
        </p:txBody>
      </p:sp>
    </p:spTree>
    <p:extLst>
      <p:ext uri="{BB962C8B-B14F-4D97-AF65-F5344CB8AC3E}">
        <p14:creationId xmlns:p14="http://schemas.microsoft.com/office/powerpoint/2010/main" val="11035347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2000">
              <a:srgbClr val="E6F1B4"/>
            </a:gs>
            <a:gs pos="30000">
              <a:srgbClr val="FFFFF7"/>
            </a:gs>
            <a:gs pos="60000">
              <a:srgbClr val="FFFFBD"/>
            </a:gs>
            <a:gs pos="96000">
              <a:srgbClr val="E5CBB1"/>
            </a:gs>
          </a:gsLst>
          <a:lin ang="54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642E459-D29C-4A17-BB3D-B306ADBD695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21122AD0-9756-4183-9B5D-20093C24203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E4BD3439-76CA-4CCF-9B26-63058BCCBA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155DB8-9FC6-4630-879A-BA4A1977F5D3}" type="datetimeFigureOut">
              <a:rPr lang="ru-RU" smtClean="0"/>
              <a:t>02.12.2024</a:t>
            </a:fld>
            <a:endParaRPr lang="ru-RU" dirty="0"/>
          </a:p>
        </p:txBody>
      </p:sp>
      <p:sp>
        <p:nvSpPr>
          <p:cNvPr id="5" name="Нижний колонтитул 4">
            <a:extLst>
              <a:ext uri="{FF2B5EF4-FFF2-40B4-BE49-F238E27FC236}">
                <a16:creationId xmlns:a16="http://schemas.microsoft.com/office/drawing/2014/main" id="{98A39940-40C7-4F89-988F-DFFA708F63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dirty="0"/>
          </a:p>
        </p:txBody>
      </p:sp>
      <p:sp>
        <p:nvSpPr>
          <p:cNvPr id="6" name="Номер слайда 5">
            <a:extLst>
              <a:ext uri="{FF2B5EF4-FFF2-40B4-BE49-F238E27FC236}">
                <a16:creationId xmlns:a16="http://schemas.microsoft.com/office/drawing/2014/main" id="{F4DCF00C-F30C-44ED-9332-5273EA8CBA5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1C1761-18E9-469D-B1A0-D487E690270A}" type="slidenum">
              <a:rPr lang="ru-RU" smtClean="0"/>
              <a:t>‹#›</a:t>
            </a:fld>
            <a:endParaRPr lang="ru-RU" dirty="0"/>
          </a:p>
        </p:txBody>
      </p:sp>
    </p:spTree>
    <p:extLst>
      <p:ext uri="{BB962C8B-B14F-4D97-AF65-F5344CB8AC3E}">
        <p14:creationId xmlns:p14="http://schemas.microsoft.com/office/powerpoint/2010/main" val="277888567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642E459-D29C-4A17-BB3D-B306ADBD695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21122AD0-9756-4183-9B5D-20093C24203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E4BD3439-76CA-4CCF-9B26-63058BCCBA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155DB8-9FC6-4630-879A-BA4A1977F5D3}" type="datetimeFigureOut">
              <a:rPr lang="ru-RU" smtClean="0"/>
              <a:t>02.12.2024</a:t>
            </a:fld>
            <a:endParaRPr lang="ru-RU"/>
          </a:p>
        </p:txBody>
      </p:sp>
      <p:sp>
        <p:nvSpPr>
          <p:cNvPr id="5" name="Нижний колонтитул 4">
            <a:extLst>
              <a:ext uri="{FF2B5EF4-FFF2-40B4-BE49-F238E27FC236}">
                <a16:creationId xmlns:a16="http://schemas.microsoft.com/office/drawing/2014/main" id="{98A39940-40C7-4F89-988F-DFFA708F63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F4DCF00C-F30C-44ED-9332-5273EA8CBA5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1C1761-18E9-469D-B1A0-D487E690270A}" type="slidenum">
              <a:rPr lang="ru-RU" smtClean="0"/>
              <a:t>‹#›</a:t>
            </a:fld>
            <a:endParaRPr lang="ru-RU"/>
          </a:p>
        </p:txBody>
      </p:sp>
    </p:spTree>
    <p:extLst>
      <p:ext uri="{BB962C8B-B14F-4D97-AF65-F5344CB8AC3E}">
        <p14:creationId xmlns:p14="http://schemas.microsoft.com/office/powerpoint/2010/main" val="200119971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2.xml"/><Relationship Id="rId5" Type="http://schemas.openxmlformats.org/officeDocument/2006/relationships/image" Target="../media/image6.pn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2.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2.xml"/><Relationship Id="rId5" Type="http://schemas.openxmlformats.org/officeDocument/2006/relationships/image" Target="../media/image23.png"/><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2.xml"/><Relationship Id="rId4" Type="http://schemas.openxmlformats.org/officeDocument/2006/relationships/image" Target="../media/image2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3" Type="http://schemas.openxmlformats.org/officeDocument/2006/relationships/hyperlink" Target="https://dzen.ru/provinciya?noredir=true" TargetMode="External"/><Relationship Id="rId2" Type="http://schemas.openxmlformats.org/officeDocument/2006/relationships/hyperlink" Target="https://dzen.ru/a/ZQKdeYPafWxllVBF?referrer_clid=228&amp;" TargetMode="External"/><Relationship Id="rId1" Type="http://schemas.openxmlformats.org/officeDocument/2006/relationships/slideLayout" Target="../slideLayouts/slideLayout1.xml"/><Relationship Id="rId4" Type="http://schemas.openxmlformats.org/officeDocument/2006/relationships/image" Target="../media/image30.jpe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hyperlink" Target="https://dzen.ru/provinciya?noredir=true" TargetMode="External"/><Relationship Id="rId2" Type="http://schemas.openxmlformats.org/officeDocument/2006/relationships/hyperlink" Target="https://dzen.ru/a/ZQKdeYPafWxllVBF?referrer_clid=228&amp;" TargetMode="Externa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24000">
              <a:srgbClr val="F4B2D1"/>
            </a:gs>
            <a:gs pos="51000">
              <a:srgbClr val="FCCFCC"/>
            </a:gs>
            <a:gs pos="64000">
              <a:srgbClr val="FFFFF7"/>
            </a:gs>
            <a:gs pos="76000">
              <a:srgbClr val="FDD3CB"/>
            </a:gs>
            <a:gs pos="91000">
              <a:srgbClr val="E5CCB1"/>
            </a:gs>
          </a:gsLst>
          <a:lin ang="5400000" scaled="1"/>
          <a:tileRect/>
        </a:gradFill>
        <a:effectLst/>
      </p:bgPr>
    </p:bg>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B525C090-3E7E-9B7B-AEDF-D06A14A22065}"/>
              </a:ext>
            </a:extLst>
          </p:cNvPr>
          <p:cNvSpPr>
            <a:spLocks noGrp="1"/>
          </p:cNvSpPr>
          <p:nvPr>
            <p:ph type="subTitle" idx="1"/>
          </p:nvPr>
        </p:nvSpPr>
        <p:spPr>
          <a:xfrm>
            <a:off x="1524000" y="1297617"/>
            <a:ext cx="9144000" cy="5218592"/>
          </a:xfrm>
          <a:gradFill flip="none" rotWithShape="1">
            <a:gsLst>
              <a:gs pos="11000">
                <a:srgbClr val="F4B2D1"/>
              </a:gs>
              <a:gs pos="39000">
                <a:srgbClr val="FBCACD"/>
              </a:gs>
              <a:gs pos="66000">
                <a:srgbClr val="FEE5DD"/>
              </a:gs>
              <a:gs pos="99000">
                <a:srgbClr val="E5CCB1"/>
              </a:gs>
            </a:gsLst>
            <a:lin ang="16200000" scaled="1"/>
            <a:tileRect/>
          </a:gradFill>
        </p:spPr>
        <p:txBody>
          <a:bodyPr>
            <a:normAutofit/>
          </a:bodyPr>
          <a:lstStyle/>
          <a:p>
            <a:r>
              <a:rPr lang="ru-RU" sz="4400" b="1" dirty="0">
                <a:solidFill>
                  <a:srgbClr val="0070C0"/>
                </a:solidFill>
              </a:rPr>
              <a:t>2 декабря 2024 года</a:t>
            </a:r>
          </a:p>
          <a:p>
            <a:r>
              <a:rPr lang="ru-RU" sz="4400" b="1" dirty="0">
                <a:solidFill>
                  <a:srgbClr val="002060"/>
                </a:solidFill>
              </a:rPr>
              <a:t>17:</a:t>
            </a:r>
            <a:r>
              <a:rPr lang="en-US" sz="4400" b="1" dirty="0">
                <a:solidFill>
                  <a:srgbClr val="002060"/>
                </a:solidFill>
              </a:rPr>
              <a:t>3</a:t>
            </a:r>
            <a:r>
              <a:rPr lang="ru-RU" sz="4400" b="1" dirty="0">
                <a:solidFill>
                  <a:srgbClr val="002060"/>
                </a:solidFill>
              </a:rPr>
              <a:t>0—18:50—</a:t>
            </a:r>
            <a:r>
              <a:rPr lang="en-US" sz="4400" b="1" dirty="0">
                <a:solidFill>
                  <a:srgbClr val="002060"/>
                </a:solidFill>
              </a:rPr>
              <a:t>2</a:t>
            </a:r>
            <a:r>
              <a:rPr lang="ru-RU" sz="4400" b="1" dirty="0">
                <a:solidFill>
                  <a:srgbClr val="002060"/>
                </a:solidFill>
              </a:rPr>
              <a:t>1:00</a:t>
            </a:r>
          </a:p>
        </p:txBody>
      </p:sp>
      <p:graphicFrame>
        <p:nvGraphicFramePr>
          <p:cNvPr id="4" name="Таблица 4">
            <a:extLst>
              <a:ext uri="{FF2B5EF4-FFF2-40B4-BE49-F238E27FC236}">
                <a16:creationId xmlns:a16="http://schemas.microsoft.com/office/drawing/2014/main" id="{5BA55518-5D09-26EB-59FF-086A96335174}"/>
              </a:ext>
            </a:extLst>
          </p:cNvPr>
          <p:cNvGraphicFramePr>
            <a:graphicFrameLocks noGrp="1"/>
          </p:cNvGraphicFramePr>
          <p:nvPr>
            <p:extLst>
              <p:ext uri="{D42A27DB-BD31-4B8C-83A1-F6EECF244321}">
                <p14:modId xmlns:p14="http://schemas.microsoft.com/office/powerpoint/2010/main" val="2834309386"/>
              </p:ext>
            </p:extLst>
          </p:nvPr>
        </p:nvGraphicFramePr>
        <p:xfrm>
          <a:off x="3039122" y="2637511"/>
          <a:ext cx="5894188" cy="3803294"/>
        </p:xfrm>
        <a:graphic>
          <a:graphicData uri="http://schemas.openxmlformats.org/drawingml/2006/table">
            <a:tbl>
              <a:tblPr firstRow="1" bandRow="1">
                <a:tableStyleId>{5C22544A-7EE6-4342-B048-85BDC9FD1C3A}</a:tableStyleId>
              </a:tblPr>
              <a:tblGrid>
                <a:gridCol w="408305">
                  <a:extLst>
                    <a:ext uri="{9D8B030D-6E8A-4147-A177-3AD203B41FA5}">
                      <a16:colId xmlns:a16="http://schemas.microsoft.com/office/drawing/2014/main" val="2160995786"/>
                    </a:ext>
                  </a:extLst>
                </a:gridCol>
                <a:gridCol w="2175955">
                  <a:extLst>
                    <a:ext uri="{9D8B030D-6E8A-4147-A177-3AD203B41FA5}">
                      <a16:colId xmlns:a16="http://schemas.microsoft.com/office/drawing/2014/main" val="3468181548"/>
                    </a:ext>
                  </a:extLst>
                </a:gridCol>
                <a:gridCol w="1339121">
                  <a:extLst>
                    <a:ext uri="{9D8B030D-6E8A-4147-A177-3AD203B41FA5}">
                      <a16:colId xmlns:a16="http://schemas.microsoft.com/office/drawing/2014/main" val="3199610148"/>
                    </a:ext>
                  </a:extLst>
                </a:gridCol>
                <a:gridCol w="593997">
                  <a:extLst>
                    <a:ext uri="{9D8B030D-6E8A-4147-A177-3AD203B41FA5}">
                      <a16:colId xmlns:a16="http://schemas.microsoft.com/office/drawing/2014/main" val="3211027152"/>
                    </a:ext>
                  </a:extLst>
                </a:gridCol>
                <a:gridCol w="270764">
                  <a:extLst>
                    <a:ext uri="{9D8B030D-6E8A-4147-A177-3AD203B41FA5}">
                      <a16:colId xmlns:a16="http://schemas.microsoft.com/office/drawing/2014/main" val="1808112758"/>
                    </a:ext>
                  </a:extLst>
                </a:gridCol>
                <a:gridCol w="1106046">
                  <a:extLst>
                    <a:ext uri="{9D8B030D-6E8A-4147-A177-3AD203B41FA5}">
                      <a16:colId xmlns:a16="http://schemas.microsoft.com/office/drawing/2014/main" val="2036350298"/>
                    </a:ext>
                  </a:extLst>
                </a:gridCol>
              </a:tblGrid>
              <a:tr h="631469">
                <a:tc>
                  <a:txBody>
                    <a:bodyPr/>
                    <a:lstStyle/>
                    <a:p>
                      <a:endParaRPr lang="ru-RU" dirty="0"/>
                    </a:p>
                  </a:txBody>
                  <a:tcPr>
                    <a:solidFill>
                      <a:srgbClr val="E5CCB1"/>
                    </a:solidFill>
                  </a:tcPr>
                </a:tc>
                <a:tc>
                  <a:txBody>
                    <a:bodyPr/>
                    <a:lstStyle/>
                    <a:p>
                      <a:endParaRPr lang="ru-RU" dirty="0"/>
                    </a:p>
                  </a:txBody>
                  <a:tcPr>
                    <a:solidFill>
                      <a:srgbClr val="E5CCB1"/>
                    </a:solidFill>
                  </a:tcPr>
                </a:tc>
                <a:tc>
                  <a:txBody>
                    <a:bodyPr/>
                    <a:lstStyle/>
                    <a:p>
                      <a:pPr algn="ctr"/>
                      <a:endParaRPr lang="ru-RU" dirty="0"/>
                    </a:p>
                  </a:txBody>
                  <a:tcPr>
                    <a:solidFill>
                      <a:srgbClr val="E5CCB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ru-RU" dirty="0">
                        <a:solidFill>
                          <a:schemeClr val="accent1">
                            <a:lumMod val="50000"/>
                          </a:schemeClr>
                        </a:solidFill>
                      </a:endParaRPr>
                    </a:p>
                  </a:txBody>
                  <a:tcPr>
                    <a:solidFill>
                      <a:srgbClr val="E5CCB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ru-RU" dirty="0"/>
                    </a:p>
                  </a:txBody>
                  <a:tcPr>
                    <a:solidFill>
                      <a:srgbClr val="E5CCB1"/>
                    </a:solidFill>
                  </a:tcPr>
                </a:tc>
                <a:tc>
                  <a:txBody>
                    <a:bodyPr/>
                    <a:lstStyle/>
                    <a:p>
                      <a:pPr algn="ctr"/>
                      <a:endParaRPr lang="ru-RU" dirty="0"/>
                    </a:p>
                  </a:txBody>
                  <a:tcPr>
                    <a:solidFill>
                      <a:srgbClr val="E5CCB1"/>
                    </a:solidFill>
                  </a:tcPr>
                </a:tc>
                <a:extLst>
                  <a:ext uri="{0D108BD9-81ED-4DB2-BD59-A6C34878D82A}">
                    <a16:rowId xmlns:a16="http://schemas.microsoft.com/office/drawing/2014/main" val="200665465"/>
                  </a:ext>
                </a:extLst>
              </a:tr>
              <a:tr h="414909">
                <a:tc>
                  <a:txBody>
                    <a:bodyPr/>
                    <a:lstStyle/>
                    <a:p>
                      <a:pPr marL="0" algn="l" defTabSz="914400" rtl="0" eaLnBrk="1" latinLnBrk="0" hangingPunct="1"/>
                      <a:r>
                        <a:rPr lang="ru-RU" sz="1800" kern="1200" dirty="0">
                          <a:solidFill>
                            <a:schemeClr val="dk1"/>
                          </a:solidFill>
                          <a:latin typeface="+mn-lt"/>
                          <a:ea typeface="+mn-ea"/>
                          <a:cs typeface="+mn-cs"/>
                        </a:rPr>
                        <a:t>1.</a:t>
                      </a:r>
                    </a:p>
                  </a:txBody>
                  <a:tcPr>
                    <a:solidFill>
                      <a:srgbClr val="BCF098"/>
                    </a:solidFill>
                  </a:tcPr>
                </a:tc>
                <a:tc>
                  <a:txBody>
                    <a:bodyPr/>
                    <a:lstStyle/>
                    <a:p>
                      <a:pPr marL="0" algn="l" defTabSz="914400" rtl="0" eaLnBrk="1" latinLnBrk="0" hangingPunct="1">
                        <a:lnSpc>
                          <a:spcPct val="107000"/>
                        </a:lnSpc>
                        <a:spcAft>
                          <a:spcPts val="800"/>
                        </a:spcAft>
                      </a:pPr>
                      <a:r>
                        <a:rPr lang="ru-RU" sz="1800" kern="1200" dirty="0" err="1">
                          <a:solidFill>
                            <a:schemeClr val="dk1"/>
                          </a:solidFill>
                          <a:latin typeface="+mn-lt"/>
                          <a:ea typeface="+mn-ea"/>
                          <a:cs typeface="+mn-cs"/>
                        </a:rPr>
                        <a:t>Кэ</a:t>
                      </a:r>
                      <a:r>
                        <a:rPr lang="ru-RU" sz="1800" kern="1200" dirty="0">
                          <a:solidFill>
                            <a:schemeClr val="dk1"/>
                          </a:solidFill>
                          <a:latin typeface="+mn-lt"/>
                          <a:ea typeface="+mn-ea"/>
                          <a:cs typeface="+mn-cs"/>
                        </a:rPr>
                        <a:t> </a:t>
                      </a:r>
                      <a:r>
                        <a:rPr lang="ru-RU" sz="1800" kern="1200" dirty="0" err="1">
                          <a:solidFill>
                            <a:schemeClr val="dk1"/>
                          </a:solidFill>
                          <a:latin typeface="+mn-lt"/>
                          <a:ea typeface="+mn-ea"/>
                          <a:cs typeface="+mn-cs"/>
                        </a:rPr>
                        <a:t>Цзэ</a:t>
                      </a:r>
                      <a:r>
                        <a:rPr lang="ru-RU" sz="1800" kern="1200" dirty="0">
                          <a:solidFill>
                            <a:schemeClr val="dk1"/>
                          </a:solidFill>
                          <a:latin typeface="+mn-lt"/>
                          <a:ea typeface="+mn-ea"/>
                          <a:cs typeface="+mn-cs"/>
                        </a:rPr>
                        <a:t> 206</a:t>
                      </a:r>
                    </a:p>
                  </a:txBody>
                  <a:tcPr marL="68580" marR="68580" marT="0" marB="0">
                    <a:solidFill>
                      <a:srgbClr val="BCF098"/>
                    </a:solidFill>
                  </a:tcPr>
                </a:tc>
                <a:tc>
                  <a:txBody>
                    <a:bodyPr/>
                    <a:lstStyle/>
                    <a:p>
                      <a:pPr marL="0" algn="l" defTabSz="914400" rtl="0" eaLnBrk="1" latinLnBrk="0" hangingPunct="1"/>
                      <a:r>
                        <a:rPr lang="ru-RU" sz="1800" kern="1200" dirty="0">
                          <a:solidFill>
                            <a:schemeClr val="dk1"/>
                          </a:solidFill>
                          <a:latin typeface="+mn-lt"/>
                          <a:ea typeface="+mn-ea"/>
                          <a:cs typeface="+mn-cs"/>
                        </a:rPr>
                        <a:t>+</a:t>
                      </a:r>
                    </a:p>
                  </a:txBody>
                  <a:tcPr>
                    <a:solidFill>
                      <a:srgbClr val="BCF098"/>
                    </a:solidFill>
                  </a:tcPr>
                </a:tc>
                <a:tc>
                  <a:txBody>
                    <a:bodyPr/>
                    <a:lstStyle/>
                    <a:p>
                      <a:pPr marL="0" algn="l" defTabSz="914400" rtl="0" eaLnBrk="1" latinLnBrk="0" hangingPunct="1"/>
                      <a:endParaRPr lang="ru-RU" sz="1800" kern="1200" dirty="0">
                        <a:solidFill>
                          <a:schemeClr val="dk1"/>
                        </a:solidFill>
                        <a:latin typeface="+mn-lt"/>
                        <a:ea typeface="+mn-ea"/>
                        <a:cs typeface="+mn-cs"/>
                      </a:endParaRPr>
                    </a:p>
                  </a:txBody>
                  <a:tcPr>
                    <a:solidFill>
                      <a:srgbClr val="BCF098"/>
                    </a:solidFill>
                  </a:tcPr>
                </a:tc>
                <a:tc>
                  <a:txBody>
                    <a:bodyPr/>
                    <a:lstStyle/>
                    <a:p>
                      <a:pPr marL="0" algn="l" defTabSz="914400" rtl="0" eaLnBrk="1" latinLnBrk="0" hangingPunct="1"/>
                      <a:endParaRPr lang="ru-RU" sz="1800" kern="1200" dirty="0">
                        <a:solidFill>
                          <a:schemeClr val="dk1"/>
                        </a:solidFill>
                        <a:latin typeface="+mn-lt"/>
                        <a:ea typeface="+mn-ea"/>
                        <a:cs typeface="+mn-cs"/>
                      </a:endParaRPr>
                    </a:p>
                  </a:txBody>
                  <a:tcPr>
                    <a:solidFill>
                      <a:srgbClr val="BCF098"/>
                    </a:solidFill>
                  </a:tcPr>
                </a:tc>
                <a:tc>
                  <a:txBody>
                    <a:bodyPr/>
                    <a:lstStyle/>
                    <a:p>
                      <a:pPr marL="0" algn="l" defTabSz="914400" rtl="0" eaLnBrk="1" latinLnBrk="0" hangingPunct="1"/>
                      <a:endParaRPr lang="ru-RU" sz="1800" kern="1200" dirty="0">
                        <a:solidFill>
                          <a:schemeClr val="dk1"/>
                        </a:solidFill>
                        <a:latin typeface="+mn-lt"/>
                        <a:ea typeface="+mn-ea"/>
                        <a:cs typeface="+mn-cs"/>
                      </a:endParaRPr>
                    </a:p>
                  </a:txBody>
                  <a:tcPr>
                    <a:solidFill>
                      <a:srgbClr val="BCF098"/>
                    </a:solidFill>
                  </a:tcPr>
                </a:tc>
                <a:extLst>
                  <a:ext uri="{0D108BD9-81ED-4DB2-BD59-A6C34878D82A}">
                    <a16:rowId xmlns:a16="http://schemas.microsoft.com/office/drawing/2014/main" val="1618360270"/>
                  </a:ext>
                </a:extLst>
              </a:tr>
              <a:tr h="414909">
                <a:tc>
                  <a:txBody>
                    <a:bodyPr/>
                    <a:lstStyle/>
                    <a:p>
                      <a:r>
                        <a:rPr lang="ru-RU" dirty="0"/>
                        <a:t>2.</a:t>
                      </a:r>
                    </a:p>
                  </a:txBody>
                  <a:tcPr>
                    <a:solidFill>
                      <a:srgbClr val="F0F6C1"/>
                    </a:solidFill>
                  </a:tcPr>
                </a:tc>
                <a:tc>
                  <a:txBody>
                    <a:bodyPr/>
                    <a:lstStyle/>
                    <a:p>
                      <a:pPr>
                        <a:lnSpc>
                          <a:spcPct val="107000"/>
                        </a:lnSpc>
                        <a:spcAft>
                          <a:spcPts val="800"/>
                        </a:spcAft>
                      </a:pPr>
                      <a:r>
                        <a:rPr lang="ru-RU" sz="1800" dirty="0">
                          <a:effectLst/>
                          <a:latin typeface="Calibri" panose="020F0502020204030204" pitchFamily="34" charset="0"/>
                          <a:ea typeface="Calibri" panose="020F0502020204030204" pitchFamily="34" charset="0"/>
                          <a:cs typeface="Times New Roman" panose="02020603050405020304" pitchFamily="18" charset="0"/>
                        </a:rPr>
                        <a:t>Бу </a:t>
                      </a:r>
                      <a:r>
                        <a:rPr lang="ru-RU" sz="1800" dirty="0" err="1">
                          <a:effectLst/>
                          <a:latin typeface="Calibri" panose="020F0502020204030204" pitchFamily="34" charset="0"/>
                          <a:ea typeface="Calibri" panose="020F0502020204030204" pitchFamily="34" charset="0"/>
                          <a:cs typeface="Times New Roman" panose="02020603050405020304" pitchFamily="18" charset="0"/>
                        </a:rPr>
                        <a:t>Фаньюе</a:t>
                      </a:r>
                      <a:r>
                        <a:rPr lang="ru-RU" sz="1800" dirty="0">
                          <a:effectLst/>
                          <a:latin typeface="Calibri" panose="020F0502020204030204" pitchFamily="34" charset="0"/>
                          <a:ea typeface="Calibri" panose="020F0502020204030204" pitchFamily="34" charset="0"/>
                          <a:cs typeface="Times New Roman" panose="02020603050405020304" pitchFamily="18" charset="0"/>
                        </a:rPr>
                        <a:t> 305</a:t>
                      </a:r>
                    </a:p>
                  </a:txBody>
                  <a:tcPr marL="68580" marR="68580" marT="0" marB="0">
                    <a:solidFill>
                      <a:srgbClr val="F0F6C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ru-RU" dirty="0"/>
                    </a:p>
                  </a:txBody>
                  <a:tcPr>
                    <a:solidFill>
                      <a:srgbClr val="F0F6C1"/>
                    </a:solidFill>
                  </a:tcPr>
                </a:tc>
                <a:tc>
                  <a:txBody>
                    <a:bodyPr/>
                    <a:lstStyle/>
                    <a:p>
                      <a:endParaRPr lang="ru-RU" dirty="0"/>
                    </a:p>
                  </a:txBody>
                  <a:tcPr>
                    <a:solidFill>
                      <a:srgbClr val="F0F6C1"/>
                    </a:solidFill>
                  </a:tcPr>
                </a:tc>
                <a:tc>
                  <a:txBody>
                    <a:bodyPr/>
                    <a:lstStyle/>
                    <a:p>
                      <a:endParaRPr lang="ru-RU" dirty="0"/>
                    </a:p>
                  </a:txBody>
                  <a:tcPr>
                    <a:solidFill>
                      <a:srgbClr val="F0F6C1"/>
                    </a:solidFill>
                  </a:tcPr>
                </a:tc>
                <a:tc>
                  <a:txBody>
                    <a:bodyPr/>
                    <a:lstStyle/>
                    <a:p>
                      <a:endParaRPr lang="ru-RU" dirty="0"/>
                    </a:p>
                  </a:txBody>
                  <a:tcPr>
                    <a:solidFill>
                      <a:srgbClr val="F0F6C1"/>
                    </a:solidFill>
                  </a:tcPr>
                </a:tc>
                <a:extLst>
                  <a:ext uri="{0D108BD9-81ED-4DB2-BD59-A6C34878D82A}">
                    <a16:rowId xmlns:a16="http://schemas.microsoft.com/office/drawing/2014/main" val="1229146136"/>
                  </a:ext>
                </a:extLst>
              </a:tr>
              <a:tr h="414909">
                <a:tc>
                  <a:txBody>
                    <a:bodyPr/>
                    <a:lstStyle/>
                    <a:p>
                      <a:r>
                        <a:rPr lang="ru-RU" dirty="0"/>
                        <a:t>3.</a:t>
                      </a:r>
                    </a:p>
                  </a:txBody>
                  <a:tcPr/>
                </a:tc>
                <a:tc>
                  <a:txBody>
                    <a:bodyPr/>
                    <a:lstStyle/>
                    <a:p>
                      <a:pPr>
                        <a:lnSpc>
                          <a:spcPct val="107000"/>
                        </a:lnSpc>
                        <a:spcAft>
                          <a:spcPts val="800"/>
                        </a:spcAft>
                      </a:pPr>
                      <a:r>
                        <a:rPr lang="ru-RU" sz="1800" dirty="0" err="1">
                          <a:effectLst/>
                          <a:latin typeface="Calibri" panose="020F0502020204030204" pitchFamily="34" charset="0"/>
                          <a:ea typeface="Calibri" panose="020F0502020204030204" pitchFamily="34" charset="0"/>
                          <a:cs typeface="Times New Roman" panose="02020603050405020304" pitchFamily="18" charset="0"/>
                        </a:rPr>
                        <a:t>Ляо</a:t>
                      </a:r>
                      <a:r>
                        <a:rPr lang="ru-RU" sz="1800" dirty="0">
                          <a:effectLst/>
                          <a:latin typeface="Calibri" panose="020F0502020204030204" pitchFamily="34" charset="0"/>
                          <a:ea typeface="Calibri" panose="020F0502020204030204" pitchFamily="34" charset="0"/>
                          <a:cs typeface="Times New Roman" panose="02020603050405020304" pitchFamily="18" charset="0"/>
                        </a:rPr>
                        <a:t> </a:t>
                      </a:r>
                      <a:r>
                        <a:rPr lang="ru-RU" sz="1800" dirty="0" err="1">
                          <a:effectLst/>
                          <a:latin typeface="Calibri" panose="020F0502020204030204" pitchFamily="34" charset="0"/>
                          <a:ea typeface="Calibri" panose="020F0502020204030204" pitchFamily="34" charset="0"/>
                          <a:cs typeface="Times New Roman" panose="02020603050405020304" pitchFamily="18" charset="0"/>
                        </a:rPr>
                        <a:t>Лимэй</a:t>
                      </a:r>
                      <a:r>
                        <a:rPr lang="ru-RU" sz="1800" dirty="0">
                          <a:effectLst/>
                          <a:latin typeface="Calibri" panose="020F0502020204030204" pitchFamily="34" charset="0"/>
                          <a:ea typeface="Calibri" panose="020F0502020204030204" pitchFamily="34" charset="0"/>
                          <a:cs typeface="Times New Roman" panose="02020603050405020304" pitchFamily="18" charset="0"/>
                        </a:rPr>
                        <a:t> 316</a:t>
                      </a:r>
                    </a:p>
                  </a:txBody>
                  <a:tcPr marL="68580" marR="68580" marT="0" marB="0"/>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013890930"/>
                  </a:ext>
                </a:extLst>
              </a:tr>
              <a:tr h="414909">
                <a:tc>
                  <a:txBody>
                    <a:bodyPr/>
                    <a:lstStyle/>
                    <a:p>
                      <a:r>
                        <a:rPr lang="ru-RU" dirty="0"/>
                        <a:t>4.</a:t>
                      </a:r>
                    </a:p>
                  </a:txBody>
                  <a:tcPr>
                    <a:solidFill>
                      <a:srgbClr val="F0F6C1"/>
                    </a:solidFill>
                  </a:tcPr>
                </a:tc>
                <a:tc>
                  <a:txBody>
                    <a:bodyPr/>
                    <a:lstStyle/>
                    <a:p>
                      <a:pPr>
                        <a:lnSpc>
                          <a:spcPct val="107000"/>
                        </a:lnSpc>
                        <a:spcAft>
                          <a:spcPts val="800"/>
                        </a:spcAft>
                      </a:pPr>
                      <a:r>
                        <a:rPr lang="ru-RU" sz="1800" dirty="0">
                          <a:effectLst/>
                          <a:latin typeface="Calibri" panose="020F0502020204030204" pitchFamily="34" charset="0"/>
                          <a:ea typeface="Calibri" panose="020F0502020204030204" pitchFamily="34" charset="0"/>
                          <a:cs typeface="Times New Roman" panose="02020603050405020304" pitchFamily="18" charset="0"/>
                        </a:rPr>
                        <a:t>Сюй Иян 317</a:t>
                      </a:r>
                    </a:p>
                  </a:txBody>
                  <a:tcPr marL="68580" marR="68580" marT="0" marB="0">
                    <a:solidFill>
                      <a:srgbClr val="F0F6C1"/>
                    </a:solidFill>
                  </a:tcPr>
                </a:tc>
                <a:tc>
                  <a:txBody>
                    <a:bodyPr/>
                    <a:lstStyle/>
                    <a:p>
                      <a:endParaRPr lang="ru-RU" dirty="0"/>
                    </a:p>
                  </a:txBody>
                  <a:tcPr>
                    <a:solidFill>
                      <a:srgbClr val="F0F6C1"/>
                    </a:solidFill>
                  </a:tcPr>
                </a:tc>
                <a:tc>
                  <a:txBody>
                    <a:bodyPr/>
                    <a:lstStyle/>
                    <a:p>
                      <a:endParaRPr lang="ru-RU" dirty="0"/>
                    </a:p>
                  </a:txBody>
                  <a:tcPr>
                    <a:solidFill>
                      <a:srgbClr val="F0F6C1"/>
                    </a:solidFill>
                  </a:tcPr>
                </a:tc>
                <a:tc>
                  <a:txBody>
                    <a:bodyPr/>
                    <a:lstStyle/>
                    <a:p>
                      <a:endParaRPr lang="ru-RU" dirty="0"/>
                    </a:p>
                  </a:txBody>
                  <a:tcPr>
                    <a:solidFill>
                      <a:srgbClr val="F0F6C1"/>
                    </a:solidFill>
                  </a:tcPr>
                </a:tc>
                <a:tc>
                  <a:txBody>
                    <a:bodyPr/>
                    <a:lstStyle/>
                    <a:p>
                      <a:endParaRPr lang="ru-RU" dirty="0"/>
                    </a:p>
                  </a:txBody>
                  <a:tcPr>
                    <a:solidFill>
                      <a:srgbClr val="F0F6C1"/>
                    </a:solidFill>
                  </a:tcPr>
                </a:tc>
                <a:extLst>
                  <a:ext uri="{0D108BD9-81ED-4DB2-BD59-A6C34878D82A}">
                    <a16:rowId xmlns:a16="http://schemas.microsoft.com/office/drawing/2014/main" val="2962172000"/>
                  </a:ext>
                </a:extLst>
              </a:tr>
              <a:tr h="414909">
                <a:tc>
                  <a:txBody>
                    <a:bodyPr/>
                    <a:lstStyle/>
                    <a:p>
                      <a:r>
                        <a:rPr lang="ru-RU" dirty="0"/>
                        <a:t>5.</a:t>
                      </a:r>
                    </a:p>
                  </a:txBody>
                  <a:tcPr/>
                </a:tc>
                <a:tc>
                  <a:txBody>
                    <a:bodyPr/>
                    <a:lstStyle/>
                    <a:p>
                      <a:pPr>
                        <a:lnSpc>
                          <a:spcPct val="107000"/>
                        </a:lnSpc>
                        <a:spcAft>
                          <a:spcPts val="800"/>
                        </a:spcAft>
                      </a:pPr>
                      <a:r>
                        <a:rPr lang="ru-RU" sz="1800" dirty="0">
                          <a:effectLst/>
                          <a:latin typeface="Calibri" panose="020F0502020204030204" pitchFamily="34" charset="0"/>
                          <a:ea typeface="Calibri" panose="020F0502020204030204" pitchFamily="34" charset="0"/>
                          <a:cs typeface="Times New Roman" panose="02020603050405020304" pitchFamily="18" charset="0"/>
                        </a:rPr>
                        <a:t>Ху </a:t>
                      </a:r>
                      <a:r>
                        <a:rPr lang="ru-RU" sz="1800" dirty="0" err="1">
                          <a:effectLst/>
                          <a:latin typeface="Calibri" panose="020F0502020204030204" pitchFamily="34" charset="0"/>
                          <a:ea typeface="Calibri" panose="020F0502020204030204" pitchFamily="34" charset="0"/>
                          <a:cs typeface="Times New Roman" panose="02020603050405020304" pitchFamily="18" charset="0"/>
                        </a:rPr>
                        <a:t>Идун</a:t>
                      </a:r>
                      <a:r>
                        <a:rPr lang="ru-RU" sz="1800" dirty="0">
                          <a:effectLst/>
                          <a:latin typeface="Calibri" panose="020F0502020204030204" pitchFamily="34" charset="0"/>
                          <a:ea typeface="Calibri" panose="020F0502020204030204" pitchFamily="34" charset="0"/>
                          <a:cs typeface="Times New Roman" panose="02020603050405020304" pitchFamily="18" charset="0"/>
                        </a:rPr>
                        <a:t> 315</a:t>
                      </a:r>
                    </a:p>
                  </a:txBody>
                  <a:tcPr marL="68580" marR="68580" marT="0" marB="0"/>
                </a:tc>
                <a:tc>
                  <a:txBody>
                    <a:bodyPr/>
                    <a:lstStyle/>
                    <a:p>
                      <a:r>
                        <a:rPr lang="ru-RU" dirty="0"/>
                        <a:t>+</a:t>
                      </a:r>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654065070"/>
                  </a:ext>
                </a:extLst>
              </a:tr>
              <a:tr h="318066">
                <a:tc>
                  <a:txBody>
                    <a:bodyPr/>
                    <a:lstStyle/>
                    <a:p>
                      <a:r>
                        <a:rPr lang="en-US" dirty="0"/>
                        <a:t>6</a:t>
                      </a:r>
                      <a:r>
                        <a:rPr lang="ru-RU" dirty="0"/>
                        <a:t>.</a:t>
                      </a:r>
                    </a:p>
                  </a:txBody>
                  <a:tcPr>
                    <a:solidFill>
                      <a:srgbClr val="F0F6C1"/>
                    </a:solidFill>
                  </a:tcPr>
                </a:tc>
                <a:tc>
                  <a:txBody>
                    <a:bodyPr/>
                    <a:lstStyle/>
                    <a:p>
                      <a:pPr>
                        <a:lnSpc>
                          <a:spcPct val="107000"/>
                        </a:lnSpc>
                        <a:spcAft>
                          <a:spcPts val="800"/>
                        </a:spcAft>
                      </a:pPr>
                      <a:r>
                        <a:rPr lang="ru-RU" sz="1800" dirty="0">
                          <a:effectLst/>
                          <a:latin typeface="Calibri" panose="020F0502020204030204" pitchFamily="34" charset="0"/>
                          <a:ea typeface="Calibri" panose="020F0502020204030204" pitchFamily="34" charset="0"/>
                          <a:cs typeface="Times New Roman" panose="02020603050405020304" pitchFamily="18" charset="0"/>
                        </a:rPr>
                        <a:t>Чжан </a:t>
                      </a:r>
                      <a:r>
                        <a:rPr lang="ru-RU" sz="1800" dirty="0" err="1">
                          <a:effectLst/>
                          <a:latin typeface="Calibri" panose="020F0502020204030204" pitchFamily="34" charset="0"/>
                          <a:ea typeface="Calibri" panose="020F0502020204030204" pitchFamily="34" charset="0"/>
                          <a:cs typeface="Times New Roman" panose="02020603050405020304" pitchFamily="18" charset="0"/>
                        </a:rPr>
                        <a:t>Ихань</a:t>
                      </a:r>
                      <a:r>
                        <a:rPr lang="ru-RU" sz="1800" dirty="0">
                          <a:effectLst/>
                          <a:latin typeface="Calibri" panose="020F0502020204030204" pitchFamily="34" charset="0"/>
                          <a:ea typeface="Calibri" panose="020F0502020204030204" pitchFamily="34" charset="0"/>
                          <a:cs typeface="Times New Roman" panose="02020603050405020304" pitchFamily="18" charset="0"/>
                        </a:rPr>
                        <a:t> 305</a:t>
                      </a:r>
                    </a:p>
                  </a:txBody>
                  <a:tcPr marL="68580" marR="68580" marT="0" marB="0">
                    <a:solidFill>
                      <a:srgbClr val="F0F6C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ru-RU" dirty="0"/>
                    </a:p>
                  </a:txBody>
                  <a:tcPr>
                    <a:solidFill>
                      <a:srgbClr val="F0F6C1"/>
                    </a:solidFill>
                  </a:tcPr>
                </a:tc>
                <a:tc>
                  <a:txBody>
                    <a:bodyPr/>
                    <a:lstStyle/>
                    <a:p>
                      <a:endParaRPr lang="ru-RU" dirty="0"/>
                    </a:p>
                  </a:txBody>
                  <a:tcPr>
                    <a:solidFill>
                      <a:srgbClr val="F0F6C1"/>
                    </a:solidFill>
                  </a:tcPr>
                </a:tc>
                <a:tc>
                  <a:txBody>
                    <a:bodyPr/>
                    <a:lstStyle/>
                    <a:p>
                      <a:endParaRPr lang="ru-RU" dirty="0"/>
                    </a:p>
                  </a:txBody>
                  <a:tcPr>
                    <a:solidFill>
                      <a:srgbClr val="F0F6C1"/>
                    </a:solidFill>
                  </a:tcPr>
                </a:tc>
                <a:tc>
                  <a:txBody>
                    <a:bodyPr/>
                    <a:lstStyle/>
                    <a:p>
                      <a:endParaRPr lang="ru-RU" dirty="0"/>
                    </a:p>
                  </a:txBody>
                  <a:tcPr>
                    <a:solidFill>
                      <a:srgbClr val="F0F6C1"/>
                    </a:solidFill>
                  </a:tcPr>
                </a:tc>
                <a:extLst>
                  <a:ext uri="{0D108BD9-81ED-4DB2-BD59-A6C34878D82A}">
                    <a16:rowId xmlns:a16="http://schemas.microsoft.com/office/drawing/2014/main" val="2028913392"/>
                  </a:ext>
                </a:extLst>
              </a:tr>
              <a:tr h="318066">
                <a:tc>
                  <a:txBody>
                    <a:bodyPr/>
                    <a:lstStyle/>
                    <a:p>
                      <a:pPr marL="0" algn="l" defTabSz="914400" rtl="0" eaLnBrk="1" latinLnBrk="0" hangingPunct="1"/>
                      <a:r>
                        <a:rPr lang="en-US" sz="1800" kern="1200" dirty="0">
                          <a:solidFill>
                            <a:schemeClr val="dk1"/>
                          </a:solidFill>
                          <a:latin typeface="+mn-lt"/>
                          <a:ea typeface="+mn-ea"/>
                          <a:cs typeface="+mn-cs"/>
                        </a:rPr>
                        <a:t>7.</a:t>
                      </a:r>
                      <a:endParaRPr lang="ru-RU" sz="1800" kern="1200" dirty="0">
                        <a:solidFill>
                          <a:schemeClr val="dk1"/>
                        </a:solidFill>
                        <a:latin typeface="+mn-lt"/>
                        <a:ea typeface="+mn-ea"/>
                        <a:cs typeface="+mn-cs"/>
                      </a:endParaRPr>
                    </a:p>
                  </a:txBody>
                  <a:tcPr>
                    <a:solidFill>
                      <a:srgbClr val="CFD5EA"/>
                    </a:solidFill>
                  </a:tcPr>
                </a:tc>
                <a:tc>
                  <a:txBody>
                    <a:bodyPr/>
                    <a:lstStyle/>
                    <a:p>
                      <a:pPr marL="0" algn="l" defTabSz="914400" rtl="0" eaLnBrk="1" latinLnBrk="0" hangingPunct="1">
                        <a:lnSpc>
                          <a:spcPct val="107000"/>
                        </a:lnSpc>
                        <a:spcAft>
                          <a:spcPts val="800"/>
                        </a:spcAft>
                      </a:pPr>
                      <a:r>
                        <a:rPr lang="ru-RU" sz="1800" kern="1200" dirty="0">
                          <a:solidFill>
                            <a:schemeClr val="dk1"/>
                          </a:solidFill>
                          <a:latin typeface="+mn-lt"/>
                          <a:ea typeface="+mn-ea"/>
                          <a:cs typeface="+mn-cs"/>
                        </a:rPr>
                        <a:t>Чжэн </a:t>
                      </a:r>
                      <a:r>
                        <a:rPr lang="ru-RU" sz="1800" kern="1200" dirty="0" err="1">
                          <a:solidFill>
                            <a:schemeClr val="dk1"/>
                          </a:solidFill>
                          <a:latin typeface="+mn-lt"/>
                          <a:ea typeface="+mn-ea"/>
                          <a:cs typeface="+mn-cs"/>
                        </a:rPr>
                        <a:t>Инжун</a:t>
                      </a:r>
                      <a:r>
                        <a:rPr lang="ru-RU" sz="1800" kern="1200" dirty="0">
                          <a:solidFill>
                            <a:schemeClr val="dk1"/>
                          </a:solidFill>
                          <a:latin typeface="+mn-lt"/>
                          <a:ea typeface="+mn-ea"/>
                          <a:cs typeface="+mn-cs"/>
                        </a:rPr>
                        <a:t> 315</a:t>
                      </a:r>
                    </a:p>
                  </a:txBody>
                  <a:tcPr marL="68580" marR="68580" marT="0" marB="0">
                    <a:solidFill>
                      <a:srgbClr val="CFD5EA"/>
                    </a:solidFill>
                  </a:tcPr>
                </a:tc>
                <a:tc>
                  <a:txBody>
                    <a:bodyPr/>
                    <a:lstStyle/>
                    <a:p>
                      <a:pPr marL="0" algn="l" defTabSz="914400" rtl="0" eaLnBrk="1" latinLnBrk="0" hangingPunct="1"/>
                      <a:endParaRPr lang="ru-RU" sz="1800" kern="1200" dirty="0">
                        <a:solidFill>
                          <a:schemeClr val="dk1"/>
                        </a:solidFill>
                        <a:latin typeface="+mn-lt"/>
                        <a:ea typeface="+mn-ea"/>
                        <a:cs typeface="+mn-cs"/>
                      </a:endParaRPr>
                    </a:p>
                  </a:txBody>
                  <a:tcPr>
                    <a:solidFill>
                      <a:srgbClr val="CFD5EA"/>
                    </a:solidFill>
                  </a:tcPr>
                </a:tc>
                <a:tc>
                  <a:txBody>
                    <a:bodyPr/>
                    <a:lstStyle/>
                    <a:p>
                      <a:pPr marL="0" algn="l" defTabSz="914400" rtl="0" eaLnBrk="1" latinLnBrk="0" hangingPunct="1"/>
                      <a:endParaRPr lang="ru-RU" sz="1800" kern="1200" dirty="0">
                        <a:solidFill>
                          <a:schemeClr val="dk1"/>
                        </a:solidFill>
                        <a:latin typeface="+mn-lt"/>
                        <a:ea typeface="+mn-ea"/>
                        <a:cs typeface="+mn-cs"/>
                      </a:endParaRPr>
                    </a:p>
                  </a:txBody>
                  <a:tcPr>
                    <a:solidFill>
                      <a:srgbClr val="CFD5EA"/>
                    </a:solidFill>
                  </a:tcPr>
                </a:tc>
                <a:tc>
                  <a:txBody>
                    <a:bodyPr/>
                    <a:lstStyle/>
                    <a:p>
                      <a:pPr marL="0" algn="l" defTabSz="914400" rtl="0" eaLnBrk="1" latinLnBrk="0" hangingPunct="1"/>
                      <a:endParaRPr lang="ru-RU" sz="1800" kern="1200" dirty="0">
                        <a:solidFill>
                          <a:schemeClr val="dk1"/>
                        </a:solidFill>
                        <a:latin typeface="+mn-lt"/>
                        <a:ea typeface="+mn-ea"/>
                        <a:cs typeface="+mn-cs"/>
                      </a:endParaRPr>
                    </a:p>
                  </a:txBody>
                  <a:tcPr>
                    <a:solidFill>
                      <a:srgbClr val="CFD5EA"/>
                    </a:solidFill>
                  </a:tcPr>
                </a:tc>
                <a:tc>
                  <a:txBody>
                    <a:bodyPr/>
                    <a:lstStyle/>
                    <a:p>
                      <a:pPr marL="0" algn="l" defTabSz="914400" rtl="0" eaLnBrk="1" latinLnBrk="0" hangingPunct="1"/>
                      <a:endParaRPr lang="ru-RU" sz="1800" kern="1200" dirty="0">
                        <a:solidFill>
                          <a:schemeClr val="dk1"/>
                        </a:solidFill>
                        <a:latin typeface="+mn-lt"/>
                        <a:ea typeface="+mn-ea"/>
                        <a:cs typeface="+mn-cs"/>
                      </a:endParaRPr>
                    </a:p>
                  </a:txBody>
                  <a:tcPr>
                    <a:solidFill>
                      <a:srgbClr val="CFD5EA"/>
                    </a:solidFill>
                  </a:tcPr>
                </a:tc>
                <a:extLst>
                  <a:ext uri="{0D108BD9-81ED-4DB2-BD59-A6C34878D82A}">
                    <a16:rowId xmlns:a16="http://schemas.microsoft.com/office/drawing/2014/main" val="2942503826"/>
                  </a:ext>
                </a:extLst>
              </a:tr>
              <a:tr h="303446">
                <a:tc>
                  <a:txBody>
                    <a:bodyPr/>
                    <a:lstStyle/>
                    <a:p>
                      <a:endParaRPr lang="ru-RU" dirty="0"/>
                    </a:p>
                  </a:txBody>
                  <a:tcPr>
                    <a:solidFill>
                      <a:srgbClr val="F0F6C1"/>
                    </a:solidFill>
                  </a:tcPr>
                </a:tc>
                <a:tc>
                  <a:txBody>
                    <a:bodyPr/>
                    <a:lstStyle/>
                    <a:p>
                      <a:pPr>
                        <a:lnSpc>
                          <a:spcPct val="107000"/>
                        </a:lnSpc>
                        <a:spcAft>
                          <a:spcPts val="800"/>
                        </a:spcAft>
                      </a:pPr>
                      <a:endParaRPr lang="ru-RU" sz="2000" i="0" kern="1200" dirty="0">
                        <a:solidFill>
                          <a:srgbClr val="96A6BC"/>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rgbClr val="F0F6C1"/>
                    </a:solidFill>
                  </a:tcPr>
                </a:tc>
                <a:tc>
                  <a:txBody>
                    <a:bodyPr/>
                    <a:lstStyle/>
                    <a:p>
                      <a:endParaRPr lang="ru-RU" dirty="0"/>
                    </a:p>
                  </a:txBody>
                  <a:tcPr>
                    <a:solidFill>
                      <a:srgbClr val="F0F6C1"/>
                    </a:solidFill>
                  </a:tcPr>
                </a:tc>
                <a:tc>
                  <a:txBody>
                    <a:bodyPr/>
                    <a:lstStyle/>
                    <a:p>
                      <a:endParaRPr lang="ru-RU" dirty="0"/>
                    </a:p>
                  </a:txBody>
                  <a:tcPr>
                    <a:solidFill>
                      <a:srgbClr val="F0F6C1"/>
                    </a:solidFill>
                  </a:tcPr>
                </a:tc>
                <a:tc>
                  <a:txBody>
                    <a:bodyPr/>
                    <a:lstStyle/>
                    <a:p>
                      <a:endParaRPr lang="ru-RU" dirty="0"/>
                    </a:p>
                  </a:txBody>
                  <a:tcPr>
                    <a:solidFill>
                      <a:srgbClr val="F0F6C1"/>
                    </a:solidFill>
                  </a:tcPr>
                </a:tc>
                <a:tc>
                  <a:txBody>
                    <a:bodyPr/>
                    <a:lstStyle/>
                    <a:p>
                      <a:endParaRPr lang="ru-RU" dirty="0"/>
                    </a:p>
                  </a:txBody>
                  <a:tcPr>
                    <a:solidFill>
                      <a:srgbClr val="F0F6C1"/>
                    </a:solidFill>
                  </a:tcPr>
                </a:tc>
                <a:extLst>
                  <a:ext uri="{0D108BD9-81ED-4DB2-BD59-A6C34878D82A}">
                    <a16:rowId xmlns:a16="http://schemas.microsoft.com/office/drawing/2014/main" val="1075591194"/>
                  </a:ext>
                </a:extLst>
              </a:tr>
            </a:tbl>
          </a:graphicData>
        </a:graphic>
      </p:graphicFrame>
      <p:sp>
        <p:nvSpPr>
          <p:cNvPr id="5" name="Заголовок 1">
            <a:extLst>
              <a:ext uri="{FF2B5EF4-FFF2-40B4-BE49-F238E27FC236}">
                <a16:creationId xmlns:a16="http://schemas.microsoft.com/office/drawing/2014/main" id="{22ECB9EC-5F6E-8717-D909-041CFD8CDBE7}"/>
              </a:ext>
            </a:extLst>
          </p:cNvPr>
          <p:cNvSpPr txBox="1">
            <a:spLocks/>
          </p:cNvSpPr>
          <p:nvPr/>
        </p:nvSpPr>
        <p:spPr>
          <a:xfrm>
            <a:off x="1287262" y="-247941"/>
            <a:ext cx="9144000" cy="1678724"/>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0" i="0" u="none" strike="noStrike" kern="1200" cap="none" spc="0" normalizeH="0" baseline="0" noProof="0" dirty="0">
                <a:ln>
                  <a:noFill/>
                </a:ln>
                <a:solidFill>
                  <a:prstClr val="black"/>
                </a:solidFill>
                <a:effectLst/>
                <a:uLnTx/>
                <a:uFillTx/>
                <a:latin typeface="Calibri Light" panose="020F0302020204030204"/>
                <a:ea typeface="+mj-ea"/>
                <a:cs typeface="+mj-cs"/>
              </a:rPr>
              <a:t>2 и 3 курс </a:t>
            </a:r>
            <a:br>
              <a:rPr kumimoji="0" lang="ru-RU" sz="6000" b="0"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ru-RU" sz="4900" b="0" i="0" u="none" strike="noStrike" kern="1200" cap="none" spc="0" normalizeH="0" baseline="0" noProof="0" dirty="0">
                <a:ln>
                  <a:noFill/>
                </a:ln>
                <a:solidFill>
                  <a:prstClr val="black"/>
                </a:solidFill>
                <a:effectLst/>
                <a:uLnTx/>
                <a:uFillTx/>
                <a:latin typeface="Calibri Light" panose="020F0302020204030204"/>
                <a:ea typeface="+mj-ea"/>
                <a:cs typeface="+mj-cs"/>
              </a:rPr>
              <a:t>специалисты-психологи</a:t>
            </a:r>
            <a:endParaRPr kumimoji="0" lang="ru-RU" sz="60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42680508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24000">
              <a:srgbClr val="F4B2D1"/>
            </a:gs>
            <a:gs pos="51000">
              <a:srgbClr val="FCCFCC"/>
            </a:gs>
            <a:gs pos="64000">
              <a:srgbClr val="FFFFF7"/>
            </a:gs>
            <a:gs pos="76000">
              <a:srgbClr val="FDD3CB"/>
            </a:gs>
            <a:gs pos="91000">
              <a:srgbClr val="E5CCB1"/>
            </a:gs>
          </a:gsLst>
          <a:lin ang="5400000" scaled="1"/>
          <a:tileRect/>
        </a:gradFill>
        <a:effectLst/>
      </p:bgPr>
    </p:bg>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B525C090-3E7E-9B7B-AEDF-D06A14A22065}"/>
              </a:ext>
            </a:extLst>
          </p:cNvPr>
          <p:cNvSpPr>
            <a:spLocks noGrp="1"/>
          </p:cNvSpPr>
          <p:nvPr>
            <p:ph type="subTitle" idx="1"/>
          </p:nvPr>
        </p:nvSpPr>
        <p:spPr>
          <a:xfrm>
            <a:off x="1524000" y="1297617"/>
            <a:ext cx="9144000" cy="5218592"/>
          </a:xfrm>
          <a:gradFill flip="none" rotWithShape="1">
            <a:gsLst>
              <a:gs pos="11000">
                <a:srgbClr val="F4B2D1"/>
              </a:gs>
              <a:gs pos="39000">
                <a:srgbClr val="FBCACD"/>
              </a:gs>
              <a:gs pos="66000">
                <a:srgbClr val="FEE5DD"/>
              </a:gs>
              <a:gs pos="99000">
                <a:srgbClr val="E5CCB1"/>
              </a:gs>
            </a:gsLst>
            <a:lin ang="16200000" scaled="1"/>
            <a:tileRect/>
          </a:gradFill>
        </p:spPr>
        <p:txBody>
          <a:bodyPr>
            <a:normAutofit/>
          </a:bodyPr>
          <a:lstStyle/>
          <a:p>
            <a:r>
              <a:rPr lang="ru-RU" sz="4400" b="1" dirty="0">
                <a:solidFill>
                  <a:srgbClr val="0070C0"/>
                </a:solidFill>
              </a:rPr>
              <a:t>2 декабря 2024 года</a:t>
            </a:r>
          </a:p>
          <a:p>
            <a:r>
              <a:rPr lang="ru-RU" sz="4400" b="1" dirty="0">
                <a:solidFill>
                  <a:srgbClr val="002060"/>
                </a:solidFill>
              </a:rPr>
              <a:t>17:</a:t>
            </a:r>
            <a:r>
              <a:rPr lang="en-US" sz="4400" b="1" dirty="0">
                <a:solidFill>
                  <a:srgbClr val="002060"/>
                </a:solidFill>
              </a:rPr>
              <a:t>3</a:t>
            </a:r>
            <a:r>
              <a:rPr lang="ru-RU" sz="4400" b="1" dirty="0">
                <a:solidFill>
                  <a:srgbClr val="002060"/>
                </a:solidFill>
              </a:rPr>
              <a:t>0—18:30</a:t>
            </a:r>
          </a:p>
        </p:txBody>
      </p:sp>
      <p:graphicFrame>
        <p:nvGraphicFramePr>
          <p:cNvPr id="4" name="Таблица 4">
            <a:extLst>
              <a:ext uri="{FF2B5EF4-FFF2-40B4-BE49-F238E27FC236}">
                <a16:creationId xmlns:a16="http://schemas.microsoft.com/office/drawing/2014/main" id="{5BA55518-5D09-26EB-59FF-086A96335174}"/>
              </a:ext>
            </a:extLst>
          </p:cNvPr>
          <p:cNvGraphicFramePr>
            <a:graphicFrameLocks noGrp="1"/>
          </p:cNvGraphicFramePr>
          <p:nvPr>
            <p:extLst>
              <p:ext uri="{D42A27DB-BD31-4B8C-83A1-F6EECF244321}">
                <p14:modId xmlns:p14="http://schemas.microsoft.com/office/powerpoint/2010/main" val="1675526000"/>
              </p:ext>
            </p:extLst>
          </p:nvPr>
        </p:nvGraphicFramePr>
        <p:xfrm>
          <a:off x="3039122" y="2637511"/>
          <a:ext cx="5894188" cy="3803294"/>
        </p:xfrm>
        <a:graphic>
          <a:graphicData uri="http://schemas.openxmlformats.org/drawingml/2006/table">
            <a:tbl>
              <a:tblPr firstRow="1" bandRow="1">
                <a:tableStyleId>{5C22544A-7EE6-4342-B048-85BDC9FD1C3A}</a:tableStyleId>
              </a:tblPr>
              <a:tblGrid>
                <a:gridCol w="408305">
                  <a:extLst>
                    <a:ext uri="{9D8B030D-6E8A-4147-A177-3AD203B41FA5}">
                      <a16:colId xmlns:a16="http://schemas.microsoft.com/office/drawing/2014/main" val="2160995786"/>
                    </a:ext>
                  </a:extLst>
                </a:gridCol>
                <a:gridCol w="2175955">
                  <a:extLst>
                    <a:ext uri="{9D8B030D-6E8A-4147-A177-3AD203B41FA5}">
                      <a16:colId xmlns:a16="http://schemas.microsoft.com/office/drawing/2014/main" val="3468181548"/>
                    </a:ext>
                  </a:extLst>
                </a:gridCol>
                <a:gridCol w="1171865">
                  <a:extLst>
                    <a:ext uri="{9D8B030D-6E8A-4147-A177-3AD203B41FA5}">
                      <a16:colId xmlns:a16="http://schemas.microsoft.com/office/drawing/2014/main" val="3199610148"/>
                    </a:ext>
                  </a:extLst>
                </a:gridCol>
                <a:gridCol w="761253">
                  <a:extLst>
                    <a:ext uri="{9D8B030D-6E8A-4147-A177-3AD203B41FA5}">
                      <a16:colId xmlns:a16="http://schemas.microsoft.com/office/drawing/2014/main" val="3211027152"/>
                    </a:ext>
                  </a:extLst>
                </a:gridCol>
                <a:gridCol w="270764">
                  <a:extLst>
                    <a:ext uri="{9D8B030D-6E8A-4147-A177-3AD203B41FA5}">
                      <a16:colId xmlns:a16="http://schemas.microsoft.com/office/drawing/2014/main" val="1808112758"/>
                    </a:ext>
                  </a:extLst>
                </a:gridCol>
                <a:gridCol w="1106046">
                  <a:extLst>
                    <a:ext uri="{9D8B030D-6E8A-4147-A177-3AD203B41FA5}">
                      <a16:colId xmlns:a16="http://schemas.microsoft.com/office/drawing/2014/main" val="2036350298"/>
                    </a:ext>
                  </a:extLst>
                </a:gridCol>
              </a:tblGrid>
              <a:tr h="631469">
                <a:tc>
                  <a:txBody>
                    <a:bodyPr/>
                    <a:lstStyle/>
                    <a:p>
                      <a:endParaRPr lang="ru-RU" dirty="0"/>
                    </a:p>
                  </a:txBody>
                  <a:tcPr>
                    <a:solidFill>
                      <a:srgbClr val="E5CCB1"/>
                    </a:solidFill>
                  </a:tcPr>
                </a:tc>
                <a:tc>
                  <a:txBody>
                    <a:bodyPr/>
                    <a:lstStyle/>
                    <a:p>
                      <a:endParaRPr lang="ru-RU" dirty="0"/>
                    </a:p>
                  </a:txBody>
                  <a:tcPr>
                    <a:solidFill>
                      <a:srgbClr val="E5CCB1"/>
                    </a:solidFill>
                  </a:tcPr>
                </a:tc>
                <a:tc>
                  <a:txBody>
                    <a:bodyPr/>
                    <a:lstStyle/>
                    <a:p>
                      <a:pPr algn="ctr"/>
                      <a:endParaRPr lang="ru-RU" dirty="0"/>
                    </a:p>
                  </a:txBody>
                  <a:tcPr>
                    <a:solidFill>
                      <a:srgbClr val="E5CCB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ru-RU" dirty="0">
                        <a:solidFill>
                          <a:schemeClr val="accent1">
                            <a:lumMod val="50000"/>
                          </a:schemeClr>
                        </a:solidFill>
                      </a:endParaRPr>
                    </a:p>
                  </a:txBody>
                  <a:tcPr>
                    <a:solidFill>
                      <a:srgbClr val="E5CCB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ru-RU" dirty="0"/>
                    </a:p>
                  </a:txBody>
                  <a:tcPr>
                    <a:solidFill>
                      <a:srgbClr val="E5CCB1"/>
                    </a:solidFill>
                  </a:tcPr>
                </a:tc>
                <a:tc>
                  <a:txBody>
                    <a:bodyPr/>
                    <a:lstStyle/>
                    <a:p>
                      <a:pPr algn="ctr"/>
                      <a:endParaRPr lang="ru-RU" dirty="0"/>
                    </a:p>
                  </a:txBody>
                  <a:tcPr>
                    <a:solidFill>
                      <a:srgbClr val="E5CCB1"/>
                    </a:solidFill>
                  </a:tcPr>
                </a:tc>
                <a:extLst>
                  <a:ext uri="{0D108BD9-81ED-4DB2-BD59-A6C34878D82A}">
                    <a16:rowId xmlns:a16="http://schemas.microsoft.com/office/drawing/2014/main" val="200665465"/>
                  </a:ext>
                </a:extLst>
              </a:tr>
              <a:tr h="414909">
                <a:tc>
                  <a:txBody>
                    <a:bodyPr/>
                    <a:lstStyle/>
                    <a:p>
                      <a:pPr marL="0" algn="l" defTabSz="914400" rtl="0" eaLnBrk="1" latinLnBrk="0" hangingPunct="1"/>
                      <a:r>
                        <a:rPr lang="ru-RU" sz="1800" kern="1200" dirty="0">
                          <a:solidFill>
                            <a:schemeClr val="dk1"/>
                          </a:solidFill>
                          <a:latin typeface="+mn-lt"/>
                          <a:ea typeface="+mn-ea"/>
                          <a:cs typeface="+mn-cs"/>
                        </a:rPr>
                        <a:t>1.</a:t>
                      </a:r>
                    </a:p>
                  </a:txBody>
                  <a:tcPr>
                    <a:solidFill>
                      <a:srgbClr val="BCF098"/>
                    </a:solidFill>
                  </a:tcPr>
                </a:tc>
                <a:tc>
                  <a:txBody>
                    <a:bodyPr/>
                    <a:lstStyle/>
                    <a:p>
                      <a:pPr marL="0" algn="l" defTabSz="914400" rtl="0" eaLnBrk="1" latinLnBrk="0" hangingPunct="1">
                        <a:lnSpc>
                          <a:spcPct val="107000"/>
                        </a:lnSpc>
                        <a:spcAft>
                          <a:spcPts val="800"/>
                        </a:spcAft>
                      </a:pPr>
                      <a:r>
                        <a:rPr lang="ru-RU" sz="1800" kern="1200" dirty="0" err="1">
                          <a:solidFill>
                            <a:schemeClr val="dk1"/>
                          </a:solidFill>
                          <a:latin typeface="+mn-lt"/>
                          <a:ea typeface="+mn-ea"/>
                          <a:cs typeface="+mn-cs"/>
                        </a:rPr>
                        <a:t>Кэ</a:t>
                      </a:r>
                      <a:r>
                        <a:rPr lang="ru-RU" sz="1800" kern="1200" dirty="0">
                          <a:solidFill>
                            <a:schemeClr val="dk1"/>
                          </a:solidFill>
                          <a:latin typeface="+mn-lt"/>
                          <a:ea typeface="+mn-ea"/>
                          <a:cs typeface="+mn-cs"/>
                        </a:rPr>
                        <a:t> </a:t>
                      </a:r>
                      <a:r>
                        <a:rPr lang="ru-RU" sz="1800" kern="1200" dirty="0" err="1">
                          <a:solidFill>
                            <a:schemeClr val="dk1"/>
                          </a:solidFill>
                          <a:latin typeface="+mn-lt"/>
                          <a:ea typeface="+mn-ea"/>
                          <a:cs typeface="+mn-cs"/>
                        </a:rPr>
                        <a:t>Цзэ</a:t>
                      </a:r>
                      <a:r>
                        <a:rPr lang="ru-RU" sz="1800" kern="1200" dirty="0">
                          <a:solidFill>
                            <a:schemeClr val="dk1"/>
                          </a:solidFill>
                          <a:latin typeface="+mn-lt"/>
                          <a:ea typeface="+mn-ea"/>
                          <a:cs typeface="+mn-cs"/>
                        </a:rPr>
                        <a:t> 206</a:t>
                      </a:r>
                    </a:p>
                  </a:txBody>
                  <a:tcPr marL="68580" marR="68580" marT="0" marB="0">
                    <a:solidFill>
                      <a:srgbClr val="BCF098"/>
                    </a:solidFill>
                  </a:tcPr>
                </a:tc>
                <a:tc>
                  <a:txBody>
                    <a:bodyPr/>
                    <a:lstStyle/>
                    <a:p>
                      <a:pPr marL="0" algn="l" defTabSz="914400" rtl="0" eaLnBrk="1" latinLnBrk="0" hangingPunct="1"/>
                      <a:r>
                        <a:rPr lang="ru-RU" sz="1800" kern="1200" dirty="0">
                          <a:solidFill>
                            <a:schemeClr val="dk1"/>
                          </a:solidFill>
                          <a:latin typeface="+mn-lt"/>
                          <a:ea typeface="+mn-ea"/>
                          <a:cs typeface="+mn-cs"/>
                        </a:rPr>
                        <a:t>+</a:t>
                      </a:r>
                    </a:p>
                  </a:txBody>
                  <a:tcPr>
                    <a:solidFill>
                      <a:srgbClr val="BCF098"/>
                    </a:solidFill>
                  </a:tcPr>
                </a:tc>
                <a:tc>
                  <a:txBody>
                    <a:bodyPr/>
                    <a:lstStyle/>
                    <a:p>
                      <a:pPr marL="0" algn="l" defTabSz="914400" rtl="0" eaLnBrk="1" latinLnBrk="0" hangingPunct="1"/>
                      <a:endParaRPr lang="ru-RU" sz="1800" kern="1200" dirty="0">
                        <a:solidFill>
                          <a:schemeClr val="dk1"/>
                        </a:solidFill>
                        <a:latin typeface="+mn-lt"/>
                        <a:ea typeface="+mn-ea"/>
                        <a:cs typeface="+mn-cs"/>
                      </a:endParaRPr>
                    </a:p>
                  </a:txBody>
                  <a:tcPr>
                    <a:solidFill>
                      <a:srgbClr val="BCF098"/>
                    </a:solidFill>
                  </a:tcPr>
                </a:tc>
                <a:tc>
                  <a:txBody>
                    <a:bodyPr/>
                    <a:lstStyle/>
                    <a:p>
                      <a:pPr marL="0" algn="l" defTabSz="914400" rtl="0" eaLnBrk="1" latinLnBrk="0" hangingPunct="1"/>
                      <a:endParaRPr lang="ru-RU" sz="1800" kern="1200" dirty="0">
                        <a:solidFill>
                          <a:schemeClr val="dk1"/>
                        </a:solidFill>
                        <a:latin typeface="+mn-lt"/>
                        <a:ea typeface="+mn-ea"/>
                        <a:cs typeface="+mn-cs"/>
                      </a:endParaRPr>
                    </a:p>
                  </a:txBody>
                  <a:tcPr>
                    <a:solidFill>
                      <a:srgbClr val="BCF098"/>
                    </a:solidFill>
                  </a:tcPr>
                </a:tc>
                <a:tc>
                  <a:txBody>
                    <a:bodyPr/>
                    <a:lstStyle/>
                    <a:p>
                      <a:pPr marL="0" algn="l" defTabSz="914400" rtl="0" eaLnBrk="1" latinLnBrk="0" hangingPunct="1"/>
                      <a:endParaRPr lang="ru-RU" sz="1800" kern="1200" dirty="0">
                        <a:solidFill>
                          <a:schemeClr val="dk1"/>
                        </a:solidFill>
                        <a:latin typeface="+mn-lt"/>
                        <a:ea typeface="+mn-ea"/>
                        <a:cs typeface="+mn-cs"/>
                      </a:endParaRPr>
                    </a:p>
                  </a:txBody>
                  <a:tcPr>
                    <a:solidFill>
                      <a:srgbClr val="BCF098"/>
                    </a:solidFill>
                  </a:tcPr>
                </a:tc>
                <a:extLst>
                  <a:ext uri="{0D108BD9-81ED-4DB2-BD59-A6C34878D82A}">
                    <a16:rowId xmlns:a16="http://schemas.microsoft.com/office/drawing/2014/main" val="1618360270"/>
                  </a:ext>
                </a:extLst>
              </a:tr>
              <a:tr h="414909">
                <a:tc>
                  <a:txBody>
                    <a:bodyPr/>
                    <a:lstStyle/>
                    <a:p>
                      <a:endParaRPr lang="ru-RU" dirty="0"/>
                    </a:p>
                  </a:txBody>
                  <a:tcPr>
                    <a:solidFill>
                      <a:srgbClr val="F0F6C1"/>
                    </a:solidFill>
                  </a:tcPr>
                </a:tc>
                <a:tc>
                  <a:txBody>
                    <a:bodyPr/>
                    <a:lstStyle/>
                    <a:p>
                      <a:pPr>
                        <a:lnSpc>
                          <a:spcPct val="107000"/>
                        </a:lnSpc>
                        <a:spcAft>
                          <a:spcPts val="800"/>
                        </a:spcAft>
                      </a:pP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0F6C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ru-RU" dirty="0"/>
                    </a:p>
                  </a:txBody>
                  <a:tcPr>
                    <a:solidFill>
                      <a:srgbClr val="F0F6C1"/>
                    </a:solidFill>
                  </a:tcPr>
                </a:tc>
                <a:tc>
                  <a:txBody>
                    <a:bodyPr/>
                    <a:lstStyle/>
                    <a:p>
                      <a:endParaRPr lang="ru-RU" dirty="0"/>
                    </a:p>
                  </a:txBody>
                  <a:tcPr>
                    <a:solidFill>
                      <a:srgbClr val="F0F6C1"/>
                    </a:solidFill>
                  </a:tcPr>
                </a:tc>
                <a:tc>
                  <a:txBody>
                    <a:bodyPr/>
                    <a:lstStyle/>
                    <a:p>
                      <a:endParaRPr lang="ru-RU" dirty="0"/>
                    </a:p>
                  </a:txBody>
                  <a:tcPr>
                    <a:solidFill>
                      <a:srgbClr val="F0F6C1"/>
                    </a:solidFill>
                  </a:tcPr>
                </a:tc>
                <a:tc>
                  <a:txBody>
                    <a:bodyPr/>
                    <a:lstStyle/>
                    <a:p>
                      <a:endParaRPr lang="ru-RU" dirty="0"/>
                    </a:p>
                  </a:txBody>
                  <a:tcPr>
                    <a:solidFill>
                      <a:srgbClr val="F0F6C1"/>
                    </a:solidFill>
                  </a:tcPr>
                </a:tc>
                <a:extLst>
                  <a:ext uri="{0D108BD9-81ED-4DB2-BD59-A6C34878D82A}">
                    <a16:rowId xmlns:a16="http://schemas.microsoft.com/office/drawing/2014/main" val="1229146136"/>
                  </a:ext>
                </a:extLst>
              </a:tr>
              <a:tr h="414909">
                <a:tc>
                  <a:txBody>
                    <a:bodyPr/>
                    <a:lstStyle/>
                    <a:p>
                      <a:endParaRPr lang="ru-RU" dirty="0"/>
                    </a:p>
                  </a:txBody>
                  <a:tcPr/>
                </a:tc>
                <a:tc>
                  <a:txBody>
                    <a:bodyPr/>
                    <a:lstStyle/>
                    <a:p>
                      <a:pPr>
                        <a:lnSpc>
                          <a:spcPct val="107000"/>
                        </a:lnSpc>
                        <a:spcAft>
                          <a:spcPts val="800"/>
                        </a:spcAft>
                      </a:pP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013890930"/>
                  </a:ext>
                </a:extLst>
              </a:tr>
              <a:tr h="414909">
                <a:tc>
                  <a:txBody>
                    <a:bodyPr/>
                    <a:lstStyle/>
                    <a:p>
                      <a:endParaRPr lang="ru-RU" dirty="0"/>
                    </a:p>
                  </a:txBody>
                  <a:tcPr>
                    <a:solidFill>
                      <a:srgbClr val="F0F6C1"/>
                    </a:solidFill>
                  </a:tcPr>
                </a:tc>
                <a:tc>
                  <a:txBody>
                    <a:bodyPr/>
                    <a:lstStyle/>
                    <a:p>
                      <a:pPr>
                        <a:lnSpc>
                          <a:spcPct val="107000"/>
                        </a:lnSpc>
                        <a:spcAft>
                          <a:spcPts val="800"/>
                        </a:spcAft>
                      </a:pP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0F6C1"/>
                    </a:solidFill>
                  </a:tcPr>
                </a:tc>
                <a:tc>
                  <a:txBody>
                    <a:bodyPr/>
                    <a:lstStyle/>
                    <a:p>
                      <a:endParaRPr lang="ru-RU" dirty="0"/>
                    </a:p>
                  </a:txBody>
                  <a:tcPr>
                    <a:solidFill>
                      <a:srgbClr val="F0F6C1"/>
                    </a:solidFill>
                  </a:tcPr>
                </a:tc>
                <a:tc>
                  <a:txBody>
                    <a:bodyPr/>
                    <a:lstStyle/>
                    <a:p>
                      <a:endParaRPr lang="ru-RU" dirty="0"/>
                    </a:p>
                  </a:txBody>
                  <a:tcPr>
                    <a:solidFill>
                      <a:srgbClr val="F0F6C1"/>
                    </a:solidFill>
                  </a:tcPr>
                </a:tc>
                <a:tc>
                  <a:txBody>
                    <a:bodyPr/>
                    <a:lstStyle/>
                    <a:p>
                      <a:endParaRPr lang="ru-RU" dirty="0"/>
                    </a:p>
                  </a:txBody>
                  <a:tcPr>
                    <a:solidFill>
                      <a:srgbClr val="F0F6C1"/>
                    </a:solidFill>
                  </a:tcPr>
                </a:tc>
                <a:tc>
                  <a:txBody>
                    <a:bodyPr/>
                    <a:lstStyle/>
                    <a:p>
                      <a:endParaRPr lang="ru-RU" dirty="0"/>
                    </a:p>
                  </a:txBody>
                  <a:tcPr>
                    <a:solidFill>
                      <a:srgbClr val="F0F6C1"/>
                    </a:solidFill>
                  </a:tcPr>
                </a:tc>
                <a:extLst>
                  <a:ext uri="{0D108BD9-81ED-4DB2-BD59-A6C34878D82A}">
                    <a16:rowId xmlns:a16="http://schemas.microsoft.com/office/drawing/2014/main" val="2962172000"/>
                  </a:ext>
                </a:extLst>
              </a:tr>
              <a:tr h="414909">
                <a:tc>
                  <a:txBody>
                    <a:bodyPr/>
                    <a:lstStyle/>
                    <a:p>
                      <a:endParaRPr lang="ru-RU" dirty="0"/>
                    </a:p>
                  </a:txBody>
                  <a:tcPr/>
                </a:tc>
                <a:tc>
                  <a:txBody>
                    <a:bodyPr/>
                    <a:lstStyle/>
                    <a:p>
                      <a:pPr>
                        <a:lnSpc>
                          <a:spcPct val="107000"/>
                        </a:lnSpc>
                        <a:spcAft>
                          <a:spcPts val="800"/>
                        </a:spcAft>
                      </a:pP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654065070"/>
                  </a:ext>
                </a:extLst>
              </a:tr>
              <a:tr h="318066">
                <a:tc>
                  <a:txBody>
                    <a:bodyPr/>
                    <a:lstStyle/>
                    <a:p>
                      <a:endParaRPr lang="ru-RU" dirty="0"/>
                    </a:p>
                  </a:txBody>
                  <a:tcPr>
                    <a:solidFill>
                      <a:srgbClr val="F0F6C1"/>
                    </a:solidFill>
                  </a:tcPr>
                </a:tc>
                <a:tc>
                  <a:txBody>
                    <a:bodyPr/>
                    <a:lstStyle/>
                    <a:p>
                      <a:pPr>
                        <a:lnSpc>
                          <a:spcPct val="107000"/>
                        </a:lnSpc>
                        <a:spcAft>
                          <a:spcPts val="800"/>
                        </a:spcAft>
                      </a:pP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0F6C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ru-RU" dirty="0"/>
                    </a:p>
                  </a:txBody>
                  <a:tcPr>
                    <a:solidFill>
                      <a:srgbClr val="F0F6C1"/>
                    </a:solidFill>
                  </a:tcPr>
                </a:tc>
                <a:tc>
                  <a:txBody>
                    <a:bodyPr/>
                    <a:lstStyle/>
                    <a:p>
                      <a:endParaRPr lang="ru-RU" dirty="0"/>
                    </a:p>
                  </a:txBody>
                  <a:tcPr>
                    <a:solidFill>
                      <a:srgbClr val="F0F6C1"/>
                    </a:solidFill>
                  </a:tcPr>
                </a:tc>
                <a:tc>
                  <a:txBody>
                    <a:bodyPr/>
                    <a:lstStyle/>
                    <a:p>
                      <a:endParaRPr lang="ru-RU" dirty="0"/>
                    </a:p>
                  </a:txBody>
                  <a:tcPr>
                    <a:solidFill>
                      <a:srgbClr val="F0F6C1"/>
                    </a:solidFill>
                  </a:tcPr>
                </a:tc>
                <a:tc>
                  <a:txBody>
                    <a:bodyPr/>
                    <a:lstStyle/>
                    <a:p>
                      <a:endParaRPr lang="ru-RU" dirty="0"/>
                    </a:p>
                  </a:txBody>
                  <a:tcPr>
                    <a:solidFill>
                      <a:srgbClr val="F0F6C1"/>
                    </a:solidFill>
                  </a:tcPr>
                </a:tc>
                <a:extLst>
                  <a:ext uri="{0D108BD9-81ED-4DB2-BD59-A6C34878D82A}">
                    <a16:rowId xmlns:a16="http://schemas.microsoft.com/office/drawing/2014/main" val="2028913392"/>
                  </a:ext>
                </a:extLst>
              </a:tr>
              <a:tr h="318066">
                <a:tc>
                  <a:txBody>
                    <a:bodyPr/>
                    <a:lstStyle/>
                    <a:p>
                      <a:pPr marL="0" algn="l" defTabSz="914400" rtl="0" eaLnBrk="1" latinLnBrk="0" hangingPunct="1"/>
                      <a:endParaRPr lang="ru-RU" sz="1800" kern="1200" dirty="0">
                        <a:solidFill>
                          <a:schemeClr val="dk1"/>
                        </a:solidFill>
                        <a:latin typeface="+mn-lt"/>
                        <a:ea typeface="+mn-ea"/>
                        <a:cs typeface="+mn-cs"/>
                      </a:endParaRPr>
                    </a:p>
                  </a:txBody>
                  <a:tcPr>
                    <a:solidFill>
                      <a:srgbClr val="CFD5EA"/>
                    </a:solidFill>
                  </a:tcPr>
                </a:tc>
                <a:tc>
                  <a:txBody>
                    <a:bodyPr/>
                    <a:lstStyle/>
                    <a:p>
                      <a:pPr marL="0" algn="l" defTabSz="914400" rtl="0" eaLnBrk="1" latinLnBrk="0" hangingPunct="1">
                        <a:lnSpc>
                          <a:spcPct val="107000"/>
                        </a:lnSpc>
                        <a:spcAft>
                          <a:spcPts val="800"/>
                        </a:spcAft>
                      </a:pPr>
                      <a:endParaRPr lang="ru-RU" sz="1800" kern="1200" dirty="0">
                        <a:solidFill>
                          <a:schemeClr val="dk1"/>
                        </a:solidFill>
                        <a:latin typeface="+mn-lt"/>
                        <a:ea typeface="+mn-ea"/>
                        <a:cs typeface="+mn-cs"/>
                      </a:endParaRPr>
                    </a:p>
                  </a:txBody>
                  <a:tcPr marL="68580" marR="68580" marT="0" marB="0">
                    <a:solidFill>
                      <a:srgbClr val="CFD5EA"/>
                    </a:solidFill>
                  </a:tcPr>
                </a:tc>
                <a:tc>
                  <a:txBody>
                    <a:bodyPr/>
                    <a:lstStyle/>
                    <a:p>
                      <a:pPr marL="0" algn="l" defTabSz="914400" rtl="0" eaLnBrk="1" latinLnBrk="0" hangingPunct="1"/>
                      <a:endParaRPr lang="ru-RU" sz="1800" kern="1200" dirty="0">
                        <a:solidFill>
                          <a:schemeClr val="dk1"/>
                        </a:solidFill>
                        <a:latin typeface="+mn-lt"/>
                        <a:ea typeface="+mn-ea"/>
                        <a:cs typeface="+mn-cs"/>
                      </a:endParaRPr>
                    </a:p>
                  </a:txBody>
                  <a:tcPr>
                    <a:solidFill>
                      <a:srgbClr val="CFD5EA"/>
                    </a:solidFill>
                  </a:tcPr>
                </a:tc>
                <a:tc>
                  <a:txBody>
                    <a:bodyPr/>
                    <a:lstStyle/>
                    <a:p>
                      <a:pPr marL="0" algn="l" defTabSz="914400" rtl="0" eaLnBrk="1" latinLnBrk="0" hangingPunct="1"/>
                      <a:endParaRPr lang="ru-RU" sz="1800" kern="1200" dirty="0">
                        <a:solidFill>
                          <a:schemeClr val="dk1"/>
                        </a:solidFill>
                        <a:latin typeface="+mn-lt"/>
                        <a:ea typeface="+mn-ea"/>
                        <a:cs typeface="+mn-cs"/>
                      </a:endParaRPr>
                    </a:p>
                  </a:txBody>
                  <a:tcPr>
                    <a:solidFill>
                      <a:srgbClr val="CFD5EA"/>
                    </a:solidFill>
                  </a:tcPr>
                </a:tc>
                <a:tc>
                  <a:txBody>
                    <a:bodyPr/>
                    <a:lstStyle/>
                    <a:p>
                      <a:pPr marL="0" algn="l" defTabSz="914400" rtl="0" eaLnBrk="1" latinLnBrk="0" hangingPunct="1"/>
                      <a:endParaRPr lang="ru-RU" sz="1800" kern="1200" dirty="0">
                        <a:solidFill>
                          <a:schemeClr val="dk1"/>
                        </a:solidFill>
                        <a:latin typeface="+mn-lt"/>
                        <a:ea typeface="+mn-ea"/>
                        <a:cs typeface="+mn-cs"/>
                      </a:endParaRPr>
                    </a:p>
                  </a:txBody>
                  <a:tcPr>
                    <a:solidFill>
                      <a:srgbClr val="CFD5EA"/>
                    </a:solidFill>
                  </a:tcPr>
                </a:tc>
                <a:tc>
                  <a:txBody>
                    <a:bodyPr/>
                    <a:lstStyle/>
                    <a:p>
                      <a:pPr marL="0" algn="l" defTabSz="914400" rtl="0" eaLnBrk="1" latinLnBrk="0" hangingPunct="1"/>
                      <a:endParaRPr lang="ru-RU" sz="1800" kern="1200" dirty="0">
                        <a:solidFill>
                          <a:schemeClr val="dk1"/>
                        </a:solidFill>
                        <a:latin typeface="+mn-lt"/>
                        <a:ea typeface="+mn-ea"/>
                        <a:cs typeface="+mn-cs"/>
                      </a:endParaRPr>
                    </a:p>
                  </a:txBody>
                  <a:tcPr>
                    <a:solidFill>
                      <a:srgbClr val="CFD5EA"/>
                    </a:solidFill>
                  </a:tcPr>
                </a:tc>
                <a:extLst>
                  <a:ext uri="{0D108BD9-81ED-4DB2-BD59-A6C34878D82A}">
                    <a16:rowId xmlns:a16="http://schemas.microsoft.com/office/drawing/2014/main" val="2942503826"/>
                  </a:ext>
                </a:extLst>
              </a:tr>
              <a:tr h="303446">
                <a:tc>
                  <a:txBody>
                    <a:bodyPr/>
                    <a:lstStyle/>
                    <a:p>
                      <a:endParaRPr lang="ru-RU" dirty="0"/>
                    </a:p>
                  </a:txBody>
                  <a:tcPr>
                    <a:solidFill>
                      <a:srgbClr val="F0F6C1"/>
                    </a:solidFill>
                  </a:tcPr>
                </a:tc>
                <a:tc>
                  <a:txBody>
                    <a:bodyPr/>
                    <a:lstStyle/>
                    <a:p>
                      <a:pPr>
                        <a:lnSpc>
                          <a:spcPct val="107000"/>
                        </a:lnSpc>
                        <a:spcAft>
                          <a:spcPts val="800"/>
                        </a:spcAft>
                      </a:pPr>
                      <a:endParaRPr lang="ru-RU" sz="2000" i="0" kern="1200" dirty="0">
                        <a:solidFill>
                          <a:srgbClr val="96A6BC"/>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rgbClr val="F0F6C1"/>
                    </a:solidFill>
                  </a:tcPr>
                </a:tc>
                <a:tc>
                  <a:txBody>
                    <a:bodyPr/>
                    <a:lstStyle/>
                    <a:p>
                      <a:endParaRPr lang="ru-RU" dirty="0"/>
                    </a:p>
                  </a:txBody>
                  <a:tcPr>
                    <a:solidFill>
                      <a:srgbClr val="F0F6C1"/>
                    </a:solidFill>
                  </a:tcPr>
                </a:tc>
                <a:tc>
                  <a:txBody>
                    <a:bodyPr/>
                    <a:lstStyle/>
                    <a:p>
                      <a:endParaRPr lang="ru-RU" dirty="0"/>
                    </a:p>
                  </a:txBody>
                  <a:tcPr>
                    <a:solidFill>
                      <a:srgbClr val="F0F6C1"/>
                    </a:solidFill>
                  </a:tcPr>
                </a:tc>
                <a:tc>
                  <a:txBody>
                    <a:bodyPr/>
                    <a:lstStyle/>
                    <a:p>
                      <a:endParaRPr lang="ru-RU" dirty="0"/>
                    </a:p>
                  </a:txBody>
                  <a:tcPr>
                    <a:solidFill>
                      <a:srgbClr val="F0F6C1"/>
                    </a:solidFill>
                  </a:tcPr>
                </a:tc>
                <a:tc>
                  <a:txBody>
                    <a:bodyPr/>
                    <a:lstStyle/>
                    <a:p>
                      <a:endParaRPr lang="ru-RU" dirty="0"/>
                    </a:p>
                  </a:txBody>
                  <a:tcPr>
                    <a:solidFill>
                      <a:srgbClr val="F0F6C1"/>
                    </a:solidFill>
                  </a:tcPr>
                </a:tc>
                <a:extLst>
                  <a:ext uri="{0D108BD9-81ED-4DB2-BD59-A6C34878D82A}">
                    <a16:rowId xmlns:a16="http://schemas.microsoft.com/office/drawing/2014/main" val="1075591194"/>
                  </a:ext>
                </a:extLst>
              </a:tr>
            </a:tbl>
          </a:graphicData>
        </a:graphic>
      </p:graphicFrame>
      <p:sp>
        <p:nvSpPr>
          <p:cNvPr id="5" name="Заголовок 1">
            <a:extLst>
              <a:ext uri="{FF2B5EF4-FFF2-40B4-BE49-F238E27FC236}">
                <a16:creationId xmlns:a16="http://schemas.microsoft.com/office/drawing/2014/main" id="{22ECB9EC-5F6E-8717-D909-041CFD8CDBE7}"/>
              </a:ext>
            </a:extLst>
          </p:cNvPr>
          <p:cNvSpPr txBox="1">
            <a:spLocks/>
          </p:cNvSpPr>
          <p:nvPr/>
        </p:nvSpPr>
        <p:spPr>
          <a:xfrm>
            <a:off x="1287262" y="-247941"/>
            <a:ext cx="9144000" cy="1678724"/>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0" i="0" u="none" strike="noStrike" kern="1200" cap="none" spc="0" normalizeH="0" baseline="0" noProof="0" dirty="0">
                <a:ln>
                  <a:noFill/>
                </a:ln>
                <a:solidFill>
                  <a:prstClr val="black"/>
                </a:solidFill>
                <a:effectLst/>
                <a:uLnTx/>
                <a:uFillTx/>
                <a:latin typeface="Calibri Light" panose="020F0302020204030204"/>
                <a:ea typeface="+mj-ea"/>
                <a:cs typeface="+mj-cs"/>
              </a:rPr>
              <a:t>2 курс </a:t>
            </a:r>
            <a:br>
              <a:rPr kumimoji="0" lang="ru-RU" sz="6000" b="0"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ru-RU" sz="4900" b="0" i="0" u="none" strike="noStrike" kern="1200" cap="none" spc="0" normalizeH="0" baseline="0" noProof="0" dirty="0">
                <a:ln>
                  <a:noFill/>
                </a:ln>
                <a:solidFill>
                  <a:prstClr val="black"/>
                </a:solidFill>
                <a:effectLst/>
                <a:uLnTx/>
                <a:uFillTx/>
                <a:latin typeface="Calibri Light" panose="020F0302020204030204"/>
                <a:ea typeface="+mj-ea"/>
                <a:cs typeface="+mj-cs"/>
              </a:rPr>
              <a:t>специалисты-психологи</a:t>
            </a:r>
            <a:endParaRPr kumimoji="0" lang="ru-RU" sz="60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24492315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12000">
              <a:srgbClr val="E6F1B4"/>
            </a:gs>
            <a:gs pos="30000">
              <a:srgbClr val="FFFFF7"/>
            </a:gs>
            <a:gs pos="60000">
              <a:srgbClr val="FFFFBD"/>
            </a:gs>
            <a:gs pos="96000">
              <a:srgbClr val="E5CBB1"/>
            </a:gs>
          </a:gsLst>
          <a:lin ang="5400000" scaled="1"/>
        </a:gradFill>
        <a:effectLst/>
      </p:bgPr>
    </p:bg>
    <p:spTree>
      <p:nvGrpSpPr>
        <p:cNvPr id="1" name=""/>
        <p:cNvGrpSpPr/>
        <p:nvPr/>
      </p:nvGrpSpPr>
      <p:grpSpPr>
        <a:xfrm>
          <a:off x="0" y="0"/>
          <a:ext cx="0" cy="0"/>
          <a:chOff x="0" y="0"/>
          <a:chExt cx="0" cy="0"/>
        </a:xfrm>
      </p:grpSpPr>
      <p:sp>
        <p:nvSpPr>
          <p:cNvPr id="2" name="Подзаголовок 2">
            <a:extLst>
              <a:ext uri="{FF2B5EF4-FFF2-40B4-BE49-F238E27FC236}">
                <a16:creationId xmlns:a16="http://schemas.microsoft.com/office/drawing/2014/main" id="{A4F07ED8-BAD4-BBFF-8936-4DCF15FBAC5E}"/>
              </a:ext>
            </a:extLst>
          </p:cNvPr>
          <p:cNvSpPr>
            <a:spLocks noGrp="1"/>
          </p:cNvSpPr>
          <p:nvPr>
            <p:ph type="subTitle" idx="1"/>
          </p:nvPr>
        </p:nvSpPr>
        <p:spPr>
          <a:xfrm>
            <a:off x="1612776" y="232296"/>
            <a:ext cx="9144000" cy="699859"/>
          </a:xfrm>
          <a:gradFill flip="none" rotWithShape="1">
            <a:gsLst>
              <a:gs pos="11000">
                <a:srgbClr val="E6F1B4"/>
              </a:gs>
              <a:gs pos="39000">
                <a:srgbClr val="FFFFF7"/>
              </a:gs>
              <a:gs pos="66000">
                <a:srgbClr val="FEFEF3"/>
              </a:gs>
              <a:gs pos="100000">
                <a:srgbClr val="EDDCB5"/>
              </a:gs>
            </a:gsLst>
            <a:lin ang="16200000" scaled="1"/>
            <a:tileRect/>
          </a:gradFill>
        </p:spPr>
        <p:txBody>
          <a:bodyPr>
            <a:normAutofit/>
          </a:bodyPr>
          <a:lstStyle/>
          <a:p>
            <a:r>
              <a:rPr lang="ru-RU" sz="4400" b="1" dirty="0">
                <a:solidFill>
                  <a:srgbClr val="002060"/>
                </a:solidFill>
              </a:rPr>
              <a:t>Глаголы движения с приставкой ПО-</a:t>
            </a:r>
          </a:p>
        </p:txBody>
      </p:sp>
      <p:sp>
        <p:nvSpPr>
          <p:cNvPr id="3" name="TextBox 2">
            <a:extLst>
              <a:ext uri="{FF2B5EF4-FFF2-40B4-BE49-F238E27FC236}">
                <a16:creationId xmlns:a16="http://schemas.microsoft.com/office/drawing/2014/main" id="{A6B823CB-B51A-AE9A-B544-6EA68402300A}"/>
              </a:ext>
            </a:extLst>
          </p:cNvPr>
          <p:cNvSpPr txBox="1"/>
          <p:nvPr/>
        </p:nvSpPr>
        <p:spPr>
          <a:xfrm>
            <a:off x="197159" y="2920754"/>
            <a:ext cx="1313893"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4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ПО</a:t>
            </a: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5" name="TextBox 4">
            <a:extLst>
              <a:ext uri="{FF2B5EF4-FFF2-40B4-BE49-F238E27FC236}">
                <a16:creationId xmlns:a16="http://schemas.microsoft.com/office/drawing/2014/main" id="{0CD4578D-DA19-84D7-BF09-897F82C2B846}"/>
              </a:ext>
            </a:extLst>
          </p:cNvPr>
          <p:cNvSpPr txBox="1"/>
          <p:nvPr/>
        </p:nvSpPr>
        <p:spPr>
          <a:xfrm>
            <a:off x="1442437" y="2939804"/>
            <a:ext cx="460159"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6" name="TextBox 5">
            <a:extLst>
              <a:ext uri="{FF2B5EF4-FFF2-40B4-BE49-F238E27FC236}">
                <a16:creationId xmlns:a16="http://schemas.microsoft.com/office/drawing/2014/main" id="{96D0E14E-B9A4-3DAB-33B7-8E4181DA653F}"/>
              </a:ext>
            </a:extLst>
          </p:cNvPr>
          <p:cNvSpPr txBox="1"/>
          <p:nvPr/>
        </p:nvSpPr>
        <p:spPr>
          <a:xfrm>
            <a:off x="1867825" y="1846555"/>
            <a:ext cx="2583402"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6600" b="0" i="0" u="none" strike="noStrike" kern="1200" cap="none" spc="0" normalizeH="0" baseline="0" noProof="0" dirty="0">
                <a:ln>
                  <a:noFill/>
                </a:ln>
                <a:solidFill>
                  <a:prstClr val="black"/>
                </a:solidFill>
                <a:effectLst/>
                <a:uLnTx/>
                <a:uFillTx/>
                <a:latin typeface="Calibri" panose="020F0502020204030204"/>
                <a:ea typeface="+mn-ea"/>
                <a:cs typeface="+mn-cs"/>
              </a:rPr>
              <a:t>идти</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1800" b="0" i="1" u="none" strike="noStrike" kern="1200" cap="none" spc="0" normalizeH="0" baseline="0" noProof="0" dirty="0">
                <a:ln>
                  <a:noFill/>
                </a:ln>
                <a:solidFill>
                  <a:prstClr val="black"/>
                </a:solidFill>
                <a:effectLst/>
                <a:uLnTx/>
                <a:uFillTx/>
                <a:latin typeface="Calibri" panose="020F0502020204030204"/>
                <a:ea typeface="+mn-ea"/>
                <a:cs typeface="+mn-cs"/>
              </a:rPr>
              <a:t>и гр.</a:t>
            </a:r>
          </a:p>
        </p:txBody>
      </p:sp>
      <p:sp>
        <p:nvSpPr>
          <p:cNvPr id="7" name="TextBox 6">
            <a:extLst>
              <a:ext uri="{FF2B5EF4-FFF2-40B4-BE49-F238E27FC236}">
                <a16:creationId xmlns:a16="http://schemas.microsoft.com/office/drawing/2014/main" id="{6C424AA8-E5E3-0633-40AF-A98EECDFE16E}"/>
              </a:ext>
            </a:extLst>
          </p:cNvPr>
          <p:cNvSpPr txBox="1"/>
          <p:nvPr/>
        </p:nvSpPr>
        <p:spPr>
          <a:xfrm>
            <a:off x="1858299" y="3690195"/>
            <a:ext cx="3355759"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6600" b="0" i="0" u="none" strike="noStrike" kern="1200" cap="none" spc="0" normalizeH="0" baseline="0" noProof="0" dirty="0">
                <a:ln>
                  <a:noFill/>
                </a:ln>
                <a:solidFill>
                  <a:prstClr val="black"/>
                </a:solidFill>
                <a:effectLst/>
                <a:uLnTx/>
                <a:uFillTx/>
                <a:latin typeface="Calibri" panose="020F0502020204030204"/>
                <a:ea typeface="+mn-ea"/>
                <a:cs typeface="+mn-cs"/>
              </a:rPr>
              <a:t>ходить</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1800" b="0" i="1" u="none" strike="noStrike" kern="1200" cap="none" spc="0" normalizeH="0" baseline="0" noProof="0" dirty="0">
                <a:ln>
                  <a:noFill/>
                </a:ln>
                <a:solidFill>
                  <a:prstClr val="black"/>
                </a:solidFill>
                <a:effectLst/>
                <a:uLnTx/>
                <a:uFillTx/>
                <a:latin typeface="Calibri" panose="020F0502020204030204"/>
                <a:ea typeface="+mn-ea"/>
                <a:cs typeface="+mn-cs"/>
              </a:rPr>
              <a:t>и гр.</a:t>
            </a:r>
          </a:p>
        </p:txBody>
      </p:sp>
      <p:sp>
        <p:nvSpPr>
          <p:cNvPr id="8" name="Стрелка: вправо с вырезом 7">
            <a:extLst>
              <a:ext uri="{FF2B5EF4-FFF2-40B4-BE49-F238E27FC236}">
                <a16:creationId xmlns:a16="http://schemas.microsoft.com/office/drawing/2014/main" id="{DDB3BEF3-9572-C90D-D477-ABFDD7495E4A}"/>
              </a:ext>
            </a:extLst>
          </p:cNvPr>
          <p:cNvSpPr/>
          <p:nvPr/>
        </p:nvSpPr>
        <p:spPr>
          <a:xfrm>
            <a:off x="4746501" y="2494625"/>
            <a:ext cx="1145220" cy="45719"/>
          </a:xfrm>
          <a:prstGeom prst="notchedRightArrow">
            <a:avLst/>
          </a:prstGeom>
          <a:ln w="139700" cap="rnd" cmpd="sng">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1" i="0" u="none" strike="noStrike" kern="1200" cap="none" spc="0" normalizeH="0" baseline="0" noProof="0">
              <a:ln w="22225">
                <a:solidFill>
                  <a:srgbClr val="ED7D31"/>
                </a:solidFill>
                <a:prstDash val="solid"/>
              </a:ln>
              <a:solidFill>
                <a:srgbClr val="ED7D31">
                  <a:lumMod val="40000"/>
                  <a:lumOff val="60000"/>
                </a:srgbClr>
              </a:solidFill>
              <a:effectLst/>
              <a:uLnTx/>
              <a:uFillTx/>
              <a:latin typeface="Calibri" panose="020F0502020204030204"/>
              <a:ea typeface="+mn-ea"/>
              <a:cs typeface="+mn-cs"/>
            </a:endParaRPr>
          </a:p>
        </p:txBody>
      </p:sp>
      <p:sp>
        <p:nvSpPr>
          <p:cNvPr id="9" name="Стрелка: вправо с вырезом 8">
            <a:extLst>
              <a:ext uri="{FF2B5EF4-FFF2-40B4-BE49-F238E27FC236}">
                <a16:creationId xmlns:a16="http://schemas.microsoft.com/office/drawing/2014/main" id="{DD8B5906-A906-8356-5DC8-114BEF5C8ED9}"/>
              </a:ext>
            </a:extLst>
          </p:cNvPr>
          <p:cNvSpPr/>
          <p:nvPr/>
        </p:nvSpPr>
        <p:spPr>
          <a:xfrm>
            <a:off x="4791908" y="4260507"/>
            <a:ext cx="1145220" cy="45719"/>
          </a:xfrm>
          <a:prstGeom prst="notchedRightArrow">
            <a:avLst/>
          </a:prstGeom>
          <a:ln w="139700" cap="rnd" cmpd="sng">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1" i="0" u="none" strike="noStrike" kern="1200" cap="none" spc="0" normalizeH="0" baseline="0" noProof="0">
              <a:ln w="22225">
                <a:solidFill>
                  <a:srgbClr val="ED7D31"/>
                </a:solidFill>
                <a:prstDash val="solid"/>
              </a:ln>
              <a:solidFill>
                <a:srgbClr val="ED7D31">
                  <a:lumMod val="40000"/>
                  <a:lumOff val="60000"/>
                </a:srgbClr>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945EA668-F756-D259-D706-949203880BDA}"/>
              </a:ext>
            </a:extLst>
          </p:cNvPr>
          <p:cNvSpPr txBox="1"/>
          <p:nvPr/>
        </p:nvSpPr>
        <p:spPr>
          <a:xfrm>
            <a:off x="6093135" y="2138479"/>
            <a:ext cx="841066"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4400" b="0" i="0" u="none" strike="noStrike" kern="1200" cap="none" spc="0" normalizeH="0" baseline="0" noProof="0" dirty="0">
                <a:ln>
                  <a:noFill/>
                </a:ln>
                <a:solidFill>
                  <a:srgbClr val="FF0000"/>
                </a:solidFill>
                <a:effectLst/>
                <a:uLnTx/>
                <a:uFillTx/>
                <a:latin typeface="Calibri" panose="020F0502020204030204"/>
                <a:ea typeface="+mn-ea"/>
                <a:cs typeface="+mn-cs"/>
              </a:rPr>
              <a:t>СВ</a:t>
            </a:r>
          </a:p>
        </p:txBody>
      </p:sp>
      <p:sp>
        <p:nvSpPr>
          <p:cNvPr id="11" name="TextBox 10">
            <a:extLst>
              <a:ext uri="{FF2B5EF4-FFF2-40B4-BE49-F238E27FC236}">
                <a16:creationId xmlns:a16="http://schemas.microsoft.com/office/drawing/2014/main" id="{AAF00D69-16BF-2E6D-17E9-3937D6D8869D}"/>
              </a:ext>
            </a:extLst>
          </p:cNvPr>
          <p:cNvSpPr txBox="1"/>
          <p:nvPr/>
        </p:nvSpPr>
        <p:spPr>
          <a:xfrm>
            <a:off x="6162675" y="3932936"/>
            <a:ext cx="841067"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4400" b="0" i="0" u="none" strike="noStrike" kern="1200" cap="none" spc="0" normalizeH="0" baseline="0" noProof="0" dirty="0">
                <a:ln>
                  <a:noFill/>
                </a:ln>
                <a:solidFill>
                  <a:srgbClr val="FF0000"/>
                </a:solidFill>
                <a:effectLst/>
                <a:uLnTx/>
                <a:uFillTx/>
                <a:latin typeface="Calibri" panose="020F0502020204030204"/>
                <a:ea typeface="+mn-ea"/>
                <a:cs typeface="+mn-cs"/>
              </a:rPr>
              <a:t>СВ</a:t>
            </a:r>
          </a:p>
        </p:txBody>
      </p:sp>
      <p:sp>
        <p:nvSpPr>
          <p:cNvPr id="12" name="TextBox 11">
            <a:extLst>
              <a:ext uri="{FF2B5EF4-FFF2-40B4-BE49-F238E27FC236}">
                <a16:creationId xmlns:a16="http://schemas.microsoft.com/office/drawing/2014/main" id="{B33FFD01-C67E-DA6C-18AE-ADD342C8EF6A}"/>
              </a:ext>
            </a:extLst>
          </p:cNvPr>
          <p:cNvSpPr txBox="1"/>
          <p:nvPr/>
        </p:nvSpPr>
        <p:spPr>
          <a:xfrm>
            <a:off x="6934201" y="1640321"/>
            <a:ext cx="4907409" cy="1477328"/>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Начало движения.</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Намерение отправиться куда-то, ближайшее будущее (буд. </a:t>
            </a:r>
            <a:r>
              <a:rPr kumimoji="0" lang="ru-RU" sz="1800" b="0" i="0" u="none" strike="noStrike" kern="1200" cap="none" spc="0" normalizeH="0" baseline="0" noProof="0" dirty="0" err="1">
                <a:ln>
                  <a:noFill/>
                </a:ln>
                <a:solidFill>
                  <a:prstClr val="black"/>
                </a:solidFill>
                <a:effectLst/>
                <a:uLnTx/>
                <a:uFillTx/>
                <a:latin typeface="Calibri" panose="020F0502020204030204"/>
                <a:ea typeface="+mn-ea"/>
                <a:cs typeface="+mn-cs"/>
              </a:rPr>
              <a:t>вр</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Смена действия, характера, направления.</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Местонахождение субъекта (пр. </a:t>
            </a:r>
            <a:r>
              <a:rPr kumimoji="0" lang="ru-RU" sz="1800" b="0" i="0" u="none" strike="noStrike" kern="1200" cap="none" spc="0" normalizeH="0" baseline="0" noProof="0" dirty="0" err="1">
                <a:ln>
                  <a:noFill/>
                </a:ln>
                <a:solidFill>
                  <a:prstClr val="black"/>
                </a:solidFill>
                <a:effectLst/>
                <a:uLnTx/>
                <a:uFillTx/>
                <a:latin typeface="Calibri" panose="020F0502020204030204"/>
                <a:ea typeface="+mn-ea"/>
                <a:cs typeface="+mn-cs"/>
              </a:rPr>
              <a:t>вр</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3" name="TextBox 12">
            <a:extLst>
              <a:ext uri="{FF2B5EF4-FFF2-40B4-BE49-F238E27FC236}">
                <a16:creationId xmlns:a16="http://schemas.microsoft.com/office/drawing/2014/main" id="{551A8B2B-201B-2C77-CC7E-767940AE7569}"/>
              </a:ext>
            </a:extLst>
          </p:cNvPr>
          <p:cNvSpPr txBox="1"/>
          <p:nvPr/>
        </p:nvSpPr>
        <p:spPr>
          <a:xfrm>
            <a:off x="7070417" y="4121560"/>
            <a:ext cx="4283383" cy="369332"/>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Ограниченное по времени движение.</a:t>
            </a:r>
          </a:p>
        </p:txBody>
      </p:sp>
    </p:spTree>
    <p:extLst>
      <p:ext uri="{BB962C8B-B14F-4D97-AF65-F5344CB8AC3E}">
        <p14:creationId xmlns:p14="http://schemas.microsoft.com/office/powerpoint/2010/main" val="12804624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12000">
              <a:srgbClr val="E6F1B4"/>
            </a:gs>
            <a:gs pos="30000">
              <a:srgbClr val="FFFFF7"/>
            </a:gs>
            <a:gs pos="60000">
              <a:srgbClr val="FFFFBD"/>
            </a:gs>
            <a:gs pos="96000">
              <a:srgbClr val="E5CBB1"/>
            </a:gs>
          </a:gsLst>
          <a:lin ang="5400000" scaled="1"/>
        </a:gradFill>
        <a:effectLst/>
      </p:bgPr>
    </p:bg>
    <p:spTree>
      <p:nvGrpSpPr>
        <p:cNvPr id="1" name=""/>
        <p:cNvGrpSpPr/>
        <p:nvPr/>
      </p:nvGrpSpPr>
      <p:grpSpPr>
        <a:xfrm>
          <a:off x="0" y="0"/>
          <a:ext cx="0" cy="0"/>
          <a:chOff x="0" y="0"/>
          <a:chExt cx="0" cy="0"/>
        </a:xfrm>
      </p:grpSpPr>
      <p:sp>
        <p:nvSpPr>
          <p:cNvPr id="2" name="Подзаголовок 2">
            <a:extLst>
              <a:ext uri="{FF2B5EF4-FFF2-40B4-BE49-F238E27FC236}">
                <a16:creationId xmlns:a16="http://schemas.microsoft.com/office/drawing/2014/main" id="{A4F07ED8-BAD4-BBFF-8936-4DCF15FBAC5E}"/>
              </a:ext>
            </a:extLst>
          </p:cNvPr>
          <p:cNvSpPr>
            <a:spLocks noGrp="1"/>
          </p:cNvSpPr>
          <p:nvPr>
            <p:ph type="subTitle" idx="1"/>
          </p:nvPr>
        </p:nvSpPr>
        <p:spPr>
          <a:xfrm>
            <a:off x="1612776" y="232296"/>
            <a:ext cx="9144000" cy="699859"/>
          </a:xfrm>
          <a:gradFill flip="none" rotWithShape="1">
            <a:gsLst>
              <a:gs pos="11000">
                <a:srgbClr val="E6F1B4"/>
              </a:gs>
              <a:gs pos="39000">
                <a:srgbClr val="FFFFF7"/>
              </a:gs>
              <a:gs pos="66000">
                <a:srgbClr val="FEFEF3"/>
              </a:gs>
              <a:gs pos="100000">
                <a:srgbClr val="EDDCB5"/>
              </a:gs>
            </a:gsLst>
            <a:lin ang="16200000" scaled="1"/>
            <a:tileRect/>
          </a:gradFill>
        </p:spPr>
        <p:txBody>
          <a:bodyPr>
            <a:normAutofit/>
          </a:bodyPr>
          <a:lstStyle/>
          <a:p>
            <a:r>
              <a:rPr lang="ru-RU" sz="4400" b="1" dirty="0">
                <a:solidFill>
                  <a:srgbClr val="002060"/>
                </a:solidFill>
              </a:rPr>
              <a:t>Глаголы движения с приставкой с-</a:t>
            </a:r>
          </a:p>
        </p:txBody>
      </p:sp>
      <p:sp>
        <p:nvSpPr>
          <p:cNvPr id="3" name="TextBox 2">
            <a:extLst>
              <a:ext uri="{FF2B5EF4-FFF2-40B4-BE49-F238E27FC236}">
                <a16:creationId xmlns:a16="http://schemas.microsoft.com/office/drawing/2014/main" id="{A6B823CB-B51A-AE9A-B544-6EA68402300A}"/>
              </a:ext>
            </a:extLst>
          </p:cNvPr>
          <p:cNvSpPr txBox="1"/>
          <p:nvPr/>
        </p:nvSpPr>
        <p:spPr>
          <a:xfrm>
            <a:off x="909682" y="2920754"/>
            <a:ext cx="601370"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4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с</a:t>
            </a: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5" name="TextBox 4">
            <a:extLst>
              <a:ext uri="{FF2B5EF4-FFF2-40B4-BE49-F238E27FC236}">
                <a16:creationId xmlns:a16="http://schemas.microsoft.com/office/drawing/2014/main" id="{0CD4578D-DA19-84D7-BF09-897F82C2B846}"/>
              </a:ext>
            </a:extLst>
          </p:cNvPr>
          <p:cNvSpPr txBox="1"/>
          <p:nvPr/>
        </p:nvSpPr>
        <p:spPr>
          <a:xfrm>
            <a:off x="1442437" y="2939804"/>
            <a:ext cx="460159"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6" name="TextBox 5">
            <a:extLst>
              <a:ext uri="{FF2B5EF4-FFF2-40B4-BE49-F238E27FC236}">
                <a16:creationId xmlns:a16="http://schemas.microsoft.com/office/drawing/2014/main" id="{96D0E14E-B9A4-3DAB-33B7-8E4181DA653F}"/>
              </a:ext>
            </a:extLst>
          </p:cNvPr>
          <p:cNvSpPr txBox="1"/>
          <p:nvPr/>
        </p:nvSpPr>
        <p:spPr>
          <a:xfrm>
            <a:off x="1867825" y="1846555"/>
            <a:ext cx="2583402"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6600" b="0" i="0" u="none" strike="noStrike" kern="1200" cap="none" spc="0" normalizeH="0" baseline="0" noProof="0" dirty="0">
                <a:ln>
                  <a:noFill/>
                </a:ln>
                <a:solidFill>
                  <a:prstClr val="black"/>
                </a:solidFill>
                <a:effectLst/>
                <a:uLnTx/>
                <a:uFillTx/>
                <a:latin typeface="Calibri" panose="020F0502020204030204"/>
                <a:ea typeface="+mn-ea"/>
                <a:cs typeface="+mn-cs"/>
              </a:rPr>
              <a:t>идти</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1800" b="0" i="1" u="none" strike="noStrike" kern="1200" cap="none" spc="0" normalizeH="0" baseline="0" noProof="0" dirty="0">
                <a:ln>
                  <a:noFill/>
                </a:ln>
                <a:solidFill>
                  <a:prstClr val="black"/>
                </a:solidFill>
                <a:effectLst/>
                <a:uLnTx/>
                <a:uFillTx/>
                <a:latin typeface="Calibri" panose="020F0502020204030204"/>
                <a:ea typeface="+mn-ea"/>
                <a:cs typeface="+mn-cs"/>
              </a:rPr>
              <a:t>и гр.</a:t>
            </a:r>
          </a:p>
        </p:txBody>
      </p:sp>
      <p:sp>
        <p:nvSpPr>
          <p:cNvPr id="7" name="TextBox 6">
            <a:extLst>
              <a:ext uri="{FF2B5EF4-FFF2-40B4-BE49-F238E27FC236}">
                <a16:creationId xmlns:a16="http://schemas.microsoft.com/office/drawing/2014/main" id="{6C424AA8-E5E3-0633-40AF-A98EECDFE16E}"/>
              </a:ext>
            </a:extLst>
          </p:cNvPr>
          <p:cNvSpPr txBox="1"/>
          <p:nvPr/>
        </p:nvSpPr>
        <p:spPr>
          <a:xfrm>
            <a:off x="1858299" y="3690195"/>
            <a:ext cx="3355759"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6600" b="0" i="0" u="none" strike="noStrike" kern="1200" cap="none" spc="0" normalizeH="0" baseline="0" noProof="0" dirty="0">
                <a:ln>
                  <a:noFill/>
                </a:ln>
                <a:solidFill>
                  <a:prstClr val="black"/>
                </a:solidFill>
                <a:effectLst/>
                <a:uLnTx/>
                <a:uFillTx/>
                <a:latin typeface="Calibri" panose="020F0502020204030204"/>
                <a:ea typeface="+mn-ea"/>
                <a:cs typeface="+mn-cs"/>
              </a:rPr>
              <a:t>ходить</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1800" b="0" i="1" u="none" strike="noStrike" kern="1200" cap="none" spc="0" normalizeH="0" baseline="0" noProof="0" dirty="0">
                <a:ln>
                  <a:noFill/>
                </a:ln>
                <a:solidFill>
                  <a:prstClr val="black"/>
                </a:solidFill>
                <a:effectLst/>
                <a:uLnTx/>
                <a:uFillTx/>
                <a:latin typeface="Calibri" panose="020F0502020204030204"/>
                <a:ea typeface="+mn-ea"/>
                <a:cs typeface="+mn-cs"/>
              </a:rPr>
              <a:t>и гр.</a:t>
            </a:r>
          </a:p>
        </p:txBody>
      </p:sp>
      <p:sp>
        <p:nvSpPr>
          <p:cNvPr id="8" name="Стрелка: вправо с вырезом 7">
            <a:extLst>
              <a:ext uri="{FF2B5EF4-FFF2-40B4-BE49-F238E27FC236}">
                <a16:creationId xmlns:a16="http://schemas.microsoft.com/office/drawing/2014/main" id="{DDB3BEF3-9572-C90D-D477-ABFDD7495E4A}"/>
              </a:ext>
            </a:extLst>
          </p:cNvPr>
          <p:cNvSpPr/>
          <p:nvPr/>
        </p:nvSpPr>
        <p:spPr>
          <a:xfrm>
            <a:off x="4746501" y="2494625"/>
            <a:ext cx="1145220" cy="45719"/>
          </a:xfrm>
          <a:prstGeom prst="notchedRightArrow">
            <a:avLst/>
          </a:prstGeom>
          <a:ln w="139700" cap="rnd" cmpd="sng">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1" i="0" u="none" strike="noStrike" kern="1200" cap="none" spc="0" normalizeH="0" baseline="0" noProof="0">
              <a:ln w="22225">
                <a:solidFill>
                  <a:srgbClr val="ED7D31"/>
                </a:solidFill>
                <a:prstDash val="solid"/>
              </a:ln>
              <a:solidFill>
                <a:srgbClr val="ED7D31">
                  <a:lumMod val="40000"/>
                  <a:lumOff val="60000"/>
                </a:srgbClr>
              </a:solidFill>
              <a:effectLst/>
              <a:uLnTx/>
              <a:uFillTx/>
              <a:latin typeface="Calibri" panose="020F0502020204030204"/>
              <a:ea typeface="+mn-ea"/>
              <a:cs typeface="+mn-cs"/>
            </a:endParaRPr>
          </a:p>
        </p:txBody>
      </p:sp>
      <p:sp>
        <p:nvSpPr>
          <p:cNvPr id="9" name="Стрелка: вправо с вырезом 8">
            <a:extLst>
              <a:ext uri="{FF2B5EF4-FFF2-40B4-BE49-F238E27FC236}">
                <a16:creationId xmlns:a16="http://schemas.microsoft.com/office/drawing/2014/main" id="{DD8B5906-A906-8356-5DC8-114BEF5C8ED9}"/>
              </a:ext>
            </a:extLst>
          </p:cNvPr>
          <p:cNvSpPr/>
          <p:nvPr/>
        </p:nvSpPr>
        <p:spPr>
          <a:xfrm>
            <a:off x="4791908" y="4260507"/>
            <a:ext cx="1145220" cy="45719"/>
          </a:xfrm>
          <a:prstGeom prst="notchedRightArrow">
            <a:avLst/>
          </a:prstGeom>
          <a:ln w="139700" cap="rnd" cmpd="sng">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1" i="0" u="none" strike="noStrike" kern="1200" cap="none" spc="0" normalizeH="0" baseline="0" noProof="0">
              <a:ln w="22225">
                <a:solidFill>
                  <a:srgbClr val="ED7D31"/>
                </a:solidFill>
                <a:prstDash val="solid"/>
              </a:ln>
              <a:solidFill>
                <a:srgbClr val="ED7D31">
                  <a:lumMod val="40000"/>
                  <a:lumOff val="60000"/>
                </a:srgbClr>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945EA668-F756-D259-D706-949203880BDA}"/>
              </a:ext>
            </a:extLst>
          </p:cNvPr>
          <p:cNvSpPr txBox="1"/>
          <p:nvPr/>
        </p:nvSpPr>
        <p:spPr>
          <a:xfrm>
            <a:off x="6093135" y="2138479"/>
            <a:ext cx="841066"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4400" b="0" i="0" u="none" strike="noStrike" kern="1200" cap="none" spc="0" normalizeH="0" baseline="0" noProof="0" dirty="0">
                <a:ln>
                  <a:noFill/>
                </a:ln>
                <a:solidFill>
                  <a:srgbClr val="FF0000"/>
                </a:solidFill>
                <a:effectLst/>
                <a:uLnTx/>
                <a:uFillTx/>
                <a:latin typeface="Calibri" panose="020F0502020204030204"/>
                <a:ea typeface="+mn-ea"/>
                <a:cs typeface="+mn-cs"/>
              </a:rPr>
              <a:t>СВ</a:t>
            </a:r>
          </a:p>
        </p:txBody>
      </p:sp>
      <p:sp>
        <p:nvSpPr>
          <p:cNvPr id="11" name="TextBox 10">
            <a:extLst>
              <a:ext uri="{FF2B5EF4-FFF2-40B4-BE49-F238E27FC236}">
                <a16:creationId xmlns:a16="http://schemas.microsoft.com/office/drawing/2014/main" id="{AAF00D69-16BF-2E6D-17E9-3937D6D8869D}"/>
              </a:ext>
            </a:extLst>
          </p:cNvPr>
          <p:cNvSpPr txBox="1"/>
          <p:nvPr/>
        </p:nvSpPr>
        <p:spPr>
          <a:xfrm>
            <a:off x="6163472" y="3565360"/>
            <a:ext cx="1145220"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4400" b="0" i="0" u="none" strike="noStrike" kern="1200" cap="none" spc="0" normalizeH="0" baseline="0" noProof="0" dirty="0">
                <a:ln>
                  <a:noFill/>
                </a:ln>
                <a:solidFill>
                  <a:srgbClr val="00B050"/>
                </a:solidFill>
                <a:effectLst/>
                <a:uLnTx/>
                <a:uFillTx/>
                <a:latin typeface="Calibri" panose="020F0502020204030204"/>
                <a:ea typeface="+mn-ea"/>
                <a:cs typeface="+mn-cs"/>
              </a:rPr>
              <a:t>НСВ</a:t>
            </a:r>
          </a:p>
        </p:txBody>
      </p:sp>
      <p:sp>
        <p:nvSpPr>
          <p:cNvPr id="12" name="TextBox 11">
            <a:extLst>
              <a:ext uri="{FF2B5EF4-FFF2-40B4-BE49-F238E27FC236}">
                <a16:creationId xmlns:a16="http://schemas.microsoft.com/office/drawing/2014/main" id="{B33FFD01-C67E-DA6C-18AE-ADD342C8EF6A}"/>
              </a:ext>
            </a:extLst>
          </p:cNvPr>
          <p:cNvSpPr txBox="1"/>
          <p:nvPr/>
        </p:nvSpPr>
        <p:spPr>
          <a:xfrm>
            <a:off x="6934201" y="2091298"/>
            <a:ext cx="4907409" cy="923330"/>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Невозвратные глаголы — движение вниз.</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Возвратные глаголы — движение с разных сторон в одно место (ант. </a:t>
            </a:r>
            <a:r>
              <a:rPr kumimoji="0" lang="ru-RU" sz="1800" b="1" i="0" u="none" strike="noStrike" kern="1200" cap="none" spc="0" normalizeH="0" baseline="0" noProof="0" dirty="0">
                <a:ln>
                  <a:noFill/>
                </a:ln>
                <a:solidFill>
                  <a:prstClr val="black"/>
                </a:solidFill>
                <a:effectLst/>
                <a:uLnTx/>
                <a:uFillTx/>
                <a:latin typeface="Calibri" panose="020F0502020204030204"/>
                <a:ea typeface="+mn-ea"/>
                <a:cs typeface="+mn-cs"/>
              </a:rPr>
              <a:t>раз-</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4" name="TextBox 3">
            <a:extLst>
              <a:ext uri="{FF2B5EF4-FFF2-40B4-BE49-F238E27FC236}">
                <a16:creationId xmlns:a16="http://schemas.microsoft.com/office/drawing/2014/main" id="{0E74BA7B-B3BD-448E-636D-E6BBB43E4CB4}"/>
              </a:ext>
            </a:extLst>
          </p:cNvPr>
          <p:cNvSpPr txBox="1"/>
          <p:nvPr/>
        </p:nvSpPr>
        <p:spPr>
          <a:xfrm>
            <a:off x="6229350" y="4260507"/>
            <a:ext cx="841067"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4400" b="0" i="0" u="none" strike="noStrike" kern="1200" cap="none" spc="0" normalizeH="0" baseline="0" noProof="0" dirty="0">
                <a:ln>
                  <a:noFill/>
                </a:ln>
                <a:solidFill>
                  <a:srgbClr val="FF0000"/>
                </a:solidFill>
                <a:effectLst/>
                <a:uLnTx/>
                <a:uFillTx/>
                <a:latin typeface="Calibri" panose="020F0502020204030204"/>
                <a:ea typeface="+mn-ea"/>
                <a:cs typeface="+mn-cs"/>
              </a:rPr>
              <a:t>СВ</a:t>
            </a:r>
          </a:p>
        </p:txBody>
      </p:sp>
      <p:sp>
        <p:nvSpPr>
          <p:cNvPr id="15" name="TextBox 14">
            <a:extLst>
              <a:ext uri="{FF2B5EF4-FFF2-40B4-BE49-F238E27FC236}">
                <a16:creationId xmlns:a16="http://schemas.microsoft.com/office/drawing/2014/main" id="{E1EB311D-396E-0B5E-50AF-9F701BD83191}"/>
              </a:ext>
            </a:extLst>
          </p:cNvPr>
          <p:cNvSpPr txBox="1"/>
          <p:nvPr/>
        </p:nvSpPr>
        <p:spPr>
          <a:xfrm>
            <a:off x="7308692" y="3644864"/>
            <a:ext cx="4907409" cy="923330"/>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Невозвратные глаголы — движение вниз.</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Возвратные глаголы — движение с разных сторон в одно место (ант. </a:t>
            </a:r>
            <a:r>
              <a:rPr kumimoji="0" lang="ru-RU" sz="1800" b="1" i="0" u="none" strike="noStrike" kern="1200" cap="none" spc="0" normalizeH="0" baseline="0" noProof="0" dirty="0">
                <a:ln>
                  <a:noFill/>
                </a:ln>
                <a:solidFill>
                  <a:prstClr val="black"/>
                </a:solidFill>
                <a:effectLst/>
                <a:uLnTx/>
                <a:uFillTx/>
                <a:latin typeface="Calibri" panose="020F0502020204030204"/>
                <a:ea typeface="+mn-ea"/>
                <a:cs typeface="+mn-cs"/>
              </a:rPr>
              <a:t>раз-</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4" name="TextBox 13">
            <a:extLst>
              <a:ext uri="{FF2B5EF4-FFF2-40B4-BE49-F238E27FC236}">
                <a16:creationId xmlns:a16="http://schemas.microsoft.com/office/drawing/2014/main" id="{DC628E5A-0FE4-CC1E-189E-8C2BF46F5EA1}"/>
              </a:ext>
            </a:extLst>
          </p:cNvPr>
          <p:cNvSpPr txBox="1"/>
          <p:nvPr/>
        </p:nvSpPr>
        <p:spPr>
          <a:xfrm>
            <a:off x="595423" y="5029948"/>
            <a:ext cx="11246187"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Лыжник </a:t>
            </a:r>
            <a:r>
              <a:rPr kumimoji="0" lang="ru-RU" sz="1800" b="0" i="0" u="none" strike="noStrike" kern="1200" cap="none" spc="0" normalizeH="0" baseline="0" noProof="0" dirty="0">
                <a:ln>
                  <a:noFill/>
                </a:ln>
                <a:solidFill>
                  <a:srgbClr val="00B050"/>
                </a:solidFill>
                <a:effectLst/>
                <a:uLnTx/>
                <a:uFillTx/>
                <a:latin typeface="Calibri" panose="020F0502020204030204"/>
                <a:ea typeface="+mn-ea"/>
                <a:cs typeface="+mn-cs"/>
              </a:rPr>
              <a:t>съезжает</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  Лыжник </a:t>
            </a:r>
            <a:r>
              <a:rPr kumimoji="0" lang="ru-RU" sz="1800" b="0" i="0" u="none" strike="noStrike" kern="1200" cap="none" spc="0" normalizeH="0" baseline="0" noProof="0" dirty="0">
                <a:ln>
                  <a:noFill/>
                </a:ln>
                <a:solidFill>
                  <a:srgbClr val="FF0000"/>
                </a:solidFill>
                <a:effectLst/>
                <a:uLnTx/>
                <a:uFillTx/>
                <a:latin typeface="Calibri" panose="020F0502020204030204"/>
                <a:ea typeface="+mn-ea"/>
                <a:cs typeface="+mn-cs"/>
              </a:rPr>
              <a:t>съехал</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с горы.</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Птицы </a:t>
            </a:r>
            <a:r>
              <a:rPr kumimoji="0" lang="ru-RU" sz="1800" b="0" i="0" u="none" strike="noStrike" kern="1200" cap="none" spc="0" normalizeH="0" baseline="0" noProof="0" dirty="0">
                <a:ln>
                  <a:noFill/>
                </a:ln>
                <a:solidFill>
                  <a:srgbClr val="00B050"/>
                </a:solidFill>
                <a:effectLst/>
                <a:uLnTx/>
                <a:uFillTx/>
                <a:latin typeface="Calibri" panose="020F0502020204030204"/>
                <a:ea typeface="+mn-ea"/>
                <a:cs typeface="+mn-cs"/>
              </a:rPr>
              <a:t>слетаются</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на площадь ——— Птицы </a:t>
            </a:r>
            <a:r>
              <a:rPr kumimoji="0" lang="ru-RU" sz="1800" b="0" i="0" u="none" strike="noStrike" kern="1200" cap="none" spc="0" normalizeH="0" baseline="0" noProof="0" dirty="0">
                <a:ln>
                  <a:noFill/>
                </a:ln>
                <a:solidFill>
                  <a:srgbClr val="FF0000"/>
                </a:solidFill>
                <a:effectLst/>
                <a:uLnTx/>
                <a:uFillTx/>
                <a:latin typeface="Calibri" panose="020F0502020204030204"/>
                <a:ea typeface="+mn-ea"/>
                <a:cs typeface="+mn-cs"/>
              </a:rPr>
              <a:t>слетелись</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на площадь.</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err="1">
                <a:ln>
                  <a:noFill/>
                </a:ln>
                <a:solidFill>
                  <a:srgbClr val="00B050"/>
                </a:solidFill>
                <a:effectLst/>
                <a:uLnTx/>
                <a:uFillTx/>
                <a:latin typeface="Calibri" panose="020F0502020204030204"/>
                <a:ea typeface="+mn-ea"/>
                <a:cs typeface="+mn-cs"/>
              </a:rPr>
              <a:t>сходи</a:t>
            </a:r>
            <a:r>
              <a:rPr kumimoji="0" lang="ru-RU" sz="1800" b="0" i="0" u="none" strike="noStrike" kern="1200" cap="none" spc="0" normalizeH="0" baseline="0" noProof="0" dirty="0" err="1">
                <a:ln>
                  <a:noFill/>
                </a:ln>
                <a:solidFill>
                  <a:srgbClr val="00B050"/>
                </a:solidFill>
                <a:effectLst/>
                <a:uLnTx/>
                <a:uFillTx/>
                <a:latin typeface="Arial" panose="020B0604020202020204" pitchFamily="34" charset="0"/>
                <a:ea typeface="+mn-ea"/>
                <a:cs typeface="Arial" panose="020B0604020202020204" pitchFamily="34" charset="0"/>
              </a:rPr>
              <a:t>́</a:t>
            </a:r>
            <a:r>
              <a:rPr kumimoji="0" lang="ru-RU" sz="1800" b="0" i="0" u="none" strike="noStrike" kern="1200" cap="none" spc="0" normalizeH="0" baseline="0" noProof="0" dirty="0" err="1">
                <a:ln>
                  <a:noFill/>
                </a:ln>
                <a:solidFill>
                  <a:srgbClr val="00B050"/>
                </a:solidFill>
                <a:effectLst/>
                <a:uLnTx/>
                <a:uFillTx/>
                <a:latin typeface="Calibri" panose="020F0502020204030204"/>
                <a:ea typeface="+mn-ea"/>
                <a:cs typeface="+mn-cs"/>
              </a:rPr>
              <a:t>ть</a:t>
            </a:r>
            <a:r>
              <a:rPr kumimoji="0" lang="ru-RU" sz="1800" b="0" i="0" u="none" strike="noStrike" kern="1200" cap="none" spc="0" normalizeH="0" baseline="0" noProof="0" dirty="0">
                <a:ln>
                  <a:noFill/>
                </a:ln>
                <a:solidFill>
                  <a:srgbClr val="00B050"/>
                </a:solidFill>
                <a:effectLst/>
                <a:uLnTx/>
                <a:uFillTx/>
                <a:latin typeface="Calibri" panose="020F0502020204030204"/>
                <a:ea typeface="+mn-ea"/>
                <a:cs typeface="+mn-cs"/>
              </a:rPr>
              <a:t> / </a:t>
            </a:r>
            <a:r>
              <a:rPr kumimoji="0" lang="ru-RU" sz="1800" b="0" i="0" u="none" strike="noStrike" kern="1200" cap="none" spc="0" normalizeH="0" baseline="0" noProof="0" dirty="0" err="1">
                <a:ln>
                  <a:noFill/>
                </a:ln>
                <a:solidFill>
                  <a:srgbClr val="00B050"/>
                </a:solidFill>
                <a:effectLst/>
                <a:uLnTx/>
                <a:uFillTx/>
                <a:latin typeface="Calibri" panose="020F0502020204030204"/>
                <a:ea typeface="+mn-ea"/>
                <a:cs typeface="+mn-cs"/>
              </a:rPr>
              <a:t>съезжа</a:t>
            </a:r>
            <a:r>
              <a:rPr kumimoji="0" lang="ru-RU" sz="1800" b="0" i="0" u="none" strike="noStrike" kern="1200" cap="none" spc="0" normalizeH="0" baseline="0" noProof="0" dirty="0" err="1">
                <a:ln>
                  <a:noFill/>
                </a:ln>
                <a:solidFill>
                  <a:srgbClr val="00B050"/>
                </a:solidFill>
                <a:effectLst/>
                <a:uLnTx/>
                <a:uFillTx/>
                <a:latin typeface="Arial" panose="020B0604020202020204" pitchFamily="34" charset="0"/>
                <a:ea typeface="+mn-ea"/>
                <a:cs typeface="Arial" panose="020B0604020202020204" pitchFamily="34" charset="0"/>
              </a:rPr>
              <a:t>́</a:t>
            </a:r>
            <a:r>
              <a:rPr kumimoji="0" lang="ru-RU" sz="1800" b="0" i="0" u="none" strike="noStrike" kern="1200" cap="none" spc="0" normalizeH="0" baseline="0" noProof="0" dirty="0" err="1">
                <a:ln>
                  <a:noFill/>
                </a:ln>
                <a:solidFill>
                  <a:srgbClr val="00B050"/>
                </a:solidFill>
                <a:effectLst/>
                <a:uLnTx/>
                <a:uFillTx/>
                <a:latin typeface="Calibri" panose="020F0502020204030204"/>
                <a:ea typeface="+mn-ea"/>
                <a:cs typeface="+mn-cs"/>
              </a:rPr>
              <a:t>ть</a:t>
            </a:r>
            <a:r>
              <a:rPr kumimoji="0" lang="ru-RU" sz="1800" b="0" i="0" u="none" strike="noStrike" kern="1200" cap="none" spc="0" normalizeH="0" baseline="0" noProof="0" dirty="0">
                <a:ln>
                  <a:noFill/>
                </a:ln>
                <a:solidFill>
                  <a:srgbClr val="00B050"/>
                </a:solidFill>
                <a:effectLst/>
                <a:uLnTx/>
                <a:uFillTx/>
                <a:latin typeface="Calibri" panose="020F0502020204030204"/>
                <a:ea typeface="+mn-ea"/>
                <a:cs typeface="+mn-cs"/>
              </a:rPr>
              <a:t> / </a:t>
            </a:r>
            <a:r>
              <a:rPr kumimoji="0" lang="ru-RU" sz="1800" b="0" i="0" u="none" strike="noStrike" kern="1200" cap="none" spc="0" normalizeH="0" baseline="0" noProof="0" dirty="0" err="1">
                <a:ln>
                  <a:noFill/>
                </a:ln>
                <a:solidFill>
                  <a:srgbClr val="00B050"/>
                </a:solidFill>
                <a:effectLst/>
                <a:uLnTx/>
                <a:uFillTx/>
                <a:latin typeface="Calibri" panose="020F0502020204030204"/>
                <a:ea typeface="+mn-ea"/>
                <a:cs typeface="+mn-cs"/>
              </a:rPr>
              <a:t>сбега</a:t>
            </a:r>
            <a:r>
              <a:rPr kumimoji="0" lang="ru-RU" sz="1800" b="0" i="0" u="none" strike="noStrike" kern="1200" cap="none" spc="0" normalizeH="0" baseline="0" noProof="0" dirty="0" err="1">
                <a:ln>
                  <a:noFill/>
                </a:ln>
                <a:solidFill>
                  <a:srgbClr val="00B050"/>
                </a:solidFill>
                <a:effectLst/>
                <a:uLnTx/>
                <a:uFillTx/>
                <a:latin typeface="Arial" panose="020B0604020202020204" pitchFamily="34" charset="0"/>
                <a:ea typeface="+mn-ea"/>
                <a:cs typeface="Arial" panose="020B0604020202020204" pitchFamily="34" charset="0"/>
              </a:rPr>
              <a:t>́</a:t>
            </a:r>
            <a:r>
              <a:rPr kumimoji="0" lang="ru-RU" sz="1800" b="0" i="0" u="none" strike="noStrike" kern="1200" cap="none" spc="0" normalizeH="0" baseline="0" noProof="0" dirty="0" err="1">
                <a:ln>
                  <a:noFill/>
                </a:ln>
                <a:solidFill>
                  <a:srgbClr val="00B050"/>
                </a:solidFill>
                <a:effectLst/>
                <a:uLnTx/>
                <a:uFillTx/>
                <a:latin typeface="Calibri" panose="020F0502020204030204"/>
                <a:ea typeface="+mn-ea"/>
                <a:cs typeface="+mn-cs"/>
              </a:rPr>
              <a:t>ть</a:t>
            </a:r>
            <a:r>
              <a:rPr kumimoji="0" lang="ru-RU" sz="1800" b="0" i="0" u="none" strike="noStrike" kern="1200" cap="none" spc="0" normalizeH="0" baseline="0" noProof="0" dirty="0">
                <a:ln>
                  <a:noFill/>
                </a:ln>
                <a:solidFill>
                  <a:srgbClr val="00B050"/>
                </a:solidFill>
                <a:effectLst/>
                <a:uLnTx/>
                <a:uFillTx/>
                <a:latin typeface="Calibri" panose="020F0502020204030204"/>
                <a:ea typeface="+mn-ea"/>
                <a:cs typeface="+mn-cs"/>
              </a:rPr>
              <a:t> / </a:t>
            </a:r>
            <a:r>
              <a:rPr kumimoji="0" lang="ru-RU" sz="1800" b="0" i="0" u="none" strike="noStrike" kern="1200" cap="none" spc="0" normalizeH="0" baseline="0" noProof="0" dirty="0" err="1">
                <a:ln>
                  <a:noFill/>
                </a:ln>
                <a:solidFill>
                  <a:srgbClr val="00B050"/>
                </a:solidFill>
                <a:effectLst/>
                <a:uLnTx/>
                <a:uFillTx/>
                <a:latin typeface="Calibri" panose="020F0502020204030204"/>
                <a:ea typeface="+mn-ea"/>
                <a:cs typeface="+mn-cs"/>
              </a:rPr>
              <a:t>слета</a:t>
            </a:r>
            <a:r>
              <a:rPr kumimoji="0" lang="ru-RU" sz="1800" b="0" i="0" u="none" strike="noStrike" kern="1200" cap="none" spc="0" normalizeH="0" baseline="0" noProof="0" dirty="0" err="1">
                <a:ln>
                  <a:noFill/>
                </a:ln>
                <a:solidFill>
                  <a:srgbClr val="00B050"/>
                </a:solidFill>
                <a:effectLst/>
                <a:uLnTx/>
                <a:uFillTx/>
                <a:latin typeface="Arial" panose="020B0604020202020204" pitchFamily="34" charset="0"/>
                <a:ea typeface="+mn-ea"/>
                <a:cs typeface="Arial" panose="020B0604020202020204" pitchFamily="34" charset="0"/>
              </a:rPr>
              <a:t>́</a:t>
            </a:r>
            <a:r>
              <a:rPr kumimoji="0" lang="ru-RU" sz="1800" b="0" i="0" u="none" strike="noStrike" kern="1200" cap="none" spc="0" normalizeH="0" baseline="0" noProof="0" dirty="0" err="1">
                <a:ln>
                  <a:noFill/>
                </a:ln>
                <a:solidFill>
                  <a:srgbClr val="00B050"/>
                </a:solidFill>
                <a:effectLst/>
                <a:uLnTx/>
                <a:uFillTx/>
                <a:latin typeface="Calibri" panose="020F0502020204030204"/>
                <a:ea typeface="+mn-ea"/>
                <a:cs typeface="+mn-cs"/>
              </a:rPr>
              <a:t>ть</a:t>
            </a:r>
            <a:r>
              <a:rPr kumimoji="0" lang="ru-RU" sz="1800" b="0" i="0" u="none" strike="noStrike" kern="1200" cap="none" spc="0" normalizeH="0" baseline="0" noProof="0" dirty="0">
                <a:ln>
                  <a:noFill/>
                </a:ln>
                <a:solidFill>
                  <a:srgbClr val="00B050"/>
                </a:solidFill>
                <a:effectLst/>
                <a:uLnTx/>
                <a:uFillTx/>
                <a:latin typeface="Calibri" panose="020F0502020204030204"/>
                <a:ea typeface="+mn-ea"/>
                <a:cs typeface="+mn-cs"/>
              </a:rPr>
              <a:t> /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Мне надо </a:t>
            </a:r>
            <a:r>
              <a:rPr kumimoji="0" lang="ru-RU" sz="1800" b="0" i="0" u="none" strike="noStrike" kern="1200" cap="none" spc="0" normalizeH="0" baseline="0" noProof="0" dirty="0" err="1">
                <a:ln>
                  <a:noFill/>
                </a:ln>
                <a:solidFill>
                  <a:srgbClr val="FF0000"/>
                </a:solidFill>
                <a:effectLst/>
                <a:uLnTx/>
                <a:uFillTx/>
                <a:latin typeface="Calibri" panose="020F0502020204030204"/>
                <a:ea typeface="+mn-ea"/>
                <a:cs typeface="+mn-cs"/>
              </a:rPr>
              <a:t>сходи</a:t>
            </a:r>
            <a:r>
              <a:rPr kumimoji="0" lang="ru-RU" sz="1800" b="0"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a:t>
            </a:r>
            <a:r>
              <a:rPr kumimoji="0" lang="ru-RU" sz="1800" b="0" i="0" u="none" strike="noStrike" kern="1200" cap="none" spc="0" normalizeH="0" baseline="0" noProof="0" dirty="0" err="1">
                <a:ln>
                  <a:noFill/>
                </a:ln>
                <a:solidFill>
                  <a:srgbClr val="FF0000"/>
                </a:solidFill>
                <a:effectLst/>
                <a:uLnTx/>
                <a:uFillTx/>
                <a:latin typeface="Calibri" panose="020F0502020204030204"/>
                <a:ea typeface="+mn-ea"/>
                <a:cs typeface="+mn-cs"/>
              </a:rPr>
              <a:t>ть</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в магазин. Мне надо </a:t>
            </a:r>
            <a:r>
              <a:rPr kumimoji="0" lang="ru-RU" sz="1800" b="0" i="0" u="none" strike="noStrike" kern="1200" cap="none" spc="0" normalizeH="0" baseline="0" noProof="0" dirty="0" err="1">
                <a:ln>
                  <a:noFill/>
                </a:ln>
                <a:solidFill>
                  <a:srgbClr val="FF0000"/>
                </a:solidFill>
                <a:effectLst/>
                <a:uLnTx/>
                <a:uFillTx/>
                <a:latin typeface="Calibri" panose="020F0502020204030204"/>
                <a:ea typeface="+mn-ea"/>
                <a:cs typeface="+mn-cs"/>
              </a:rPr>
              <a:t>съе</a:t>
            </a:r>
            <a:r>
              <a:rPr kumimoji="0" lang="ru-RU" sz="1800" b="0"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a:t>
            </a:r>
            <a:r>
              <a:rPr kumimoji="0" lang="ru-RU" sz="1800" b="0" i="0" u="none" strike="noStrike" kern="1200" cap="none" spc="0" normalizeH="0" baseline="0" noProof="0" dirty="0" err="1">
                <a:ln>
                  <a:noFill/>
                </a:ln>
                <a:solidFill>
                  <a:srgbClr val="FF0000"/>
                </a:solidFill>
                <a:effectLst/>
                <a:uLnTx/>
                <a:uFillTx/>
                <a:latin typeface="Calibri" panose="020F0502020204030204"/>
                <a:ea typeface="+mn-ea"/>
                <a:cs typeface="+mn-cs"/>
              </a:rPr>
              <a:t>здить</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домой. Мне надо </a:t>
            </a:r>
            <a:r>
              <a:rPr kumimoji="0" lang="ru-RU" sz="1800" b="0" i="0" u="none" strike="noStrike" kern="1200" cap="none" spc="0" normalizeH="0" baseline="0" noProof="0" dirty="0" err="1">
                <a:ln>
                  <a:noFill/>
                </a:ln>
                <a:solidFill>
                  <a:srgbClr val="FF0000"/>
                </a:solidFill>
                <a:effectLst/>
                <a:uLnTx/>
                <a:uFillTx/>
                <a:latin typeface="Calibri" panose="020F0502020204030204"/>
                <a:ea typeface="+mn-ea"/>
                <a:cs typeface="+mn-cs"/>
              </a:rPr>
              <a:t>сбе</a:t>
            </a:r>
            <a:r>
              <a:rPr kumimoji="0" lang="ru-RU" sz="1800" b="0"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a:t>
            </a:r>
            <a:r>
              <a:rPr kumimoji="0" lang="ru-RU" sz="1800" b="0" i="0" u="none" strike="noStrike" kern="1200" cap="none" spc="0" normalizeH="0" baseline="0" noProof="0" dirty="0" err="1">
                <a:ln>
                  <a:noFill/>
                </a:ln>
                <a:solidFill>
                  <a:srgbClr val="FF0000"/>
                </a:solidFill>
                <a:effectLst/>
                <a:uLnTx/>
                <a:uFillTx/>
                <a:latin typeface="Calibri" panose="020F0502020204030204"/>
                <a:ea typeface="+mn-ea"/>
                <a:cs typeface="+mn-cs"/>
              </a:rPr>
              <a:t>гать</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на улицу. Мне надо </a:t>
            </a:r>
            <a:r>
              <a:rPr kumimoji="0" lang="ru-RU" sz="1800" b="0" i="0" u="none" strike="noStrike" kern="1200" cap="none" spc="0" normalizeH="0" baseline="0" noProof="0" dirty="0" err="1">
                <a:ln>
                  <a:noFill/>
                </a:ln>
                <a:solidFill>
                  <a:srgbClr val="FF0000"/>
                </a:solidFill>
                <a:effectLst/>
                <a:uLnTx/>
                <a:uFillTx/>
                <a:latin typeface="Calibri" panose="020F0502020204030204"/>
                <a:ea typeface="+mn-ea"/>
                <a:cs typeface="+mn-cs"/>
              </a:rPr>
              <a:t>слета</a:t>
            </a:r>
            <a:r>
              <a:rPr kumimoji="0" lang="ru-RU" sz="1800" b="0"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a:t>
            </a:r>
            <a:r>
              <a:rPr kumimoji="0" lang="ru-RU" sz="1800" b="0" i="0" u="none" strike="noStrike" kern="1200" cap="none" spc="0" normalizeH="0" baseline="0" noProof="0" dirty="0" err="1">
                <a:ln>
                  <a:noFill/>
                </a:ln>
                <a:solidFill>
                  <a:srgbClr val="FF0000"/>
                </a:solidFill>
                <a:effectLst/>
                <a:uLnTx/>
                <a:uFillTx/>
                <a:latin typeface="Calibri" panose="020F0502020204030204"/>
                <a:ea typeface="+mn-ea"/>
                <a:cs typeface="+mn-cs"/>
              </a:rPr>
              <a:t>ть</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в Китай…. </a:t>
            </a:r>
          </a:p>
        </p:txBody>
      </p:sp>
      <p:sp>
        <p:nvSpPr>
          <p:cNvPr id="13" name="TextBox 12">
            <a:extLst>
              <a:ext uri="{FF2B5EF4-FFF2-40B4-BE49-F238E27FC236}">
                <a16:creationId xmlns:a16="http://schemas.microsoft.com/office/drawing/2014/main" id="{EF52AAAF-BC6A-A2DD-896B-D8EB46425458}"/>
              </a:ext>
            </a:extLst>
          </p:cNvPr>
          <p:cNvSpPr txBox="1"/>
          <p:nvPr/>
        </p:nvSpPr>
        <p:spPr>
          <a:xfrm>
            <a:off x="7178240" y="4568194"/>
            <a:ext cx="4283383" cy="369332"/>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Совершенное полностью действие.</a:t>
            </a:r>
          </a:p>
        </p:txBody>
      </p:sp>
    </p:spTree>
    <p:extLst>
      <p:ext uri="{BB962C8B-B14F-4D97-AF65-F5344CB8AC3E}">
        <p14:creationId xmlns:p14="http://schemas.microsoft.com/office/powerpoint/2010/main" val="27069845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12000">
              <a:srgbClr val="E6F1B4"/>
            </a:gs>
            <a:gs pos="30000">
              <a:srgbClr val="FFFFF7"/>
            </a:gs>
            <a:gs pos="60000">
              <a:srgbClr val="FFFFBD"/>
            </a:gs>
            <a:gs pos="96000">
              <a:srgbClr val="E5CBB1"/>
            </a:gs>
          </a:gsLst>
          <a:lin ang="5400000" scaled="1"/>
        </a:gradFill>
        <a:effectLst/>
      </p:bgPr>
    </p:bg>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B525C090-3E7E-9B7B-AEDF-D06A14A22065}"/>
              </a:ext>
            </a:extLst>
          </p:cNvPr>
          <p:cNvSpPr>
            <a:spLocks noGrp="1"/>
          </p:cNvSpPr>
          <p:nvPr>
            <p:ph type="subTitle" idx="1"/>
          </p:nvPr>
        </p:nvSpPr>
        <p:spPr>
          <a:xfrm>
            <a:off x="394952" y="2340364"/>
            <a:ext cx="5271752" cy="3996042"/>
          </a:xfrm>
          <a:gradFill flip="none" rotWithShape="1">
            <a:gsLst>
              <a:gs pos="11000">
                <a:srgbClr val="E6F1B4"/>
              </a:gs>
              <a:gs pos="39000">
                <a:srgbClr val="FFFFF7"/>
              </a:gs>
              <a:gs pos="66000">
                <a:srgbClr val="FEFEF3"/>
              </a:gs>
              <a:gs pos="100000">
                <a:srgbClr val="EDDCB5"/>
              </a:gs>
            </a:gsLst>
            <a:lin ang="16200000" scaled="1"/>
            <a:tileRect/>
          </a:gradFill>
        </p:spPr>
        <p:txBody>
          <a:bodyPr>
            <a:normAutofit fontScale="70000" lnSpcReduction="20000"/>
          </a:bodyPr>
          <a:lstStyle/>
          <a:p>
            <a:r>
              <a:rPr lang="ru-RU" sz="5400" b="1" dirty="0">
                <a:solidFill>
                  <a:srgbClr val="FF0000"/>
                </a:solidFill>
                <a:effectLst>
                  <a:outerShdw blurRad="38100" dist="38100" dir="2700000" algn="tl">
                    <a:srgbClr val="000000">
                      <a:alpha val="43137"/>
                    </a:srgbClr>
                  </a:outerShdw>
                </a:effectLst>
              </a:rPr>
              <a:t>СВ </a:t>
            </a:r>
            <a:r>
              <a:rPr lang="ru-RU" sz="4800" b="1" dirty="0">
                <a:solidFill>
                  <a:srgbClr val="820000"/>
                </a:solidFill>
              </a:rPr>
              <a:t>ПРОШ. ВР.</a:t>
            </a:r>
          </a:p>
          <a:p>
            <a:endParaRPr lang="ru-RU" sz="4800" b="1" dirty="0">
              <a:solidFill>
                <a:srgbClr val="820000"/>
              </a:solidFill>
            </a:endParaRPr>
          </a:p>
          <a:p>
            <a:r>
              <a:rPr lang="ru-RU" sz="4800" dirty="0">
                <a:solidFill>
                  <a:srgbClr val="820000"/>
                </a:solidFill>
              </a:rPr>
              <a:t>СУБЪЕКТ ДВИЖЕНИЯ В МОМЕНТ РЕЧИ НАХОДИТСЯ В МЕСТЕ, ОБОЗНАЧЕННОМ В ПРЕДЛОЖЕНИИ:</a:t>
            </a:r>
          </a:p>
          <a:p>
            <a:r>
              <a:rPr lang="ru-RU" sz="4800" dirty="0">
                <a:solidFill>
                  <a:srgbClr val="820000"/>
                </a:solidFill>
              </a:rPr>
              <a:t> </a:t>
            </a:r>
            <a:r>
              <a:rPr lang="ru-RU" sz="4800" i="1" dirty="0">
                <a:solidFill>
                  <a:srgbClr val="820000"/>
                </a:solidFill>
              </a:rPr>
              <a:t>Антон </a:t>
            </a:r>
            <a:r>
              <a:rPr lang="ru-RU" sz="4800" b="1" i="1" dirty="0">
                <a:solidFill>
                  <a:srgbClr val="820000"/>
                </a:solidFill>
              </a:rPr>
              <a:t>пришёл</a:t>
            </a:r>
            <a:r>
              <a:rPr lang="ru-RU" sz="4800" i="1" dirty="0">
                <a:solidFill>
                  <a:srgbClr val="820000"/>
                </a:solidFill>
              </a:rPr>
              <a:t> в институт</a:t>
            </a:r>
            <a:br>
              <a:rPr lang="ru-RU" sz="4800" i="1" dirty="0">
                <a:solidFill>
                  <a:srgbClr val="820000"/>
                </a:solidFill>
              </a:rPr>
            </a:br>
            <a:r>
              <a:rPr lang="ru-RU" sz="4800" i="1" dirty="0">
                <a:solidFill>
                  <a:srgbClr val="820000"/>
                </a:solidFill>
              </a:rPr>
              <a:t>= Антон в институте.</a:t>
            </a:r>
            <a:endParaRPr lang="ru-RU" sz="4800" b="1" dirty="0">
              <a:solidFill>
                <a:srgbClr val="820000"/>
              </a:solidFill>
            </a:endParaRPr>
          </a:p>
        </p:txBody>
      </p:sp>
      <p:sp>
        <p:nvSpPr>
          <p:cNvPr id="2" name="Подзаголовок 2">
            <a:extLst>
              <a:ext uri="{FF2B5EF4-FFF2-40B4-BE49-F238E27FC236}">
                <a16:creationId xmlns:a16="http://schemas.microsoft.com/office/drawing/2014/main" id="{2092269B-2C5B-0BDE-1270-5868327CC1D1}"/>
              </a:ext>
            </a:extLst>
          </p:cNvPr>
          <p:cNvSpPr txBox="1">
            <a:spLocks/>
          </p:cNvSpPr>
          <p:nvPr/>
        </p:nvSpPr>
        <p:spPr>
          <a:xfrm>
            <a:off x="1704975" y="175104"/>
            <a:ext cx="9144000" cy="841502"/>
          </a:xfrm>
          <a:prstGeom prst="rect">
            <a:avLst/>
          </a:prstGeom>
          <a:gradFill flip="none" rotWithShape="1">
            <a:gsLst>
              <a:gs pos="11000">
                <a:srgbClr val="E6F1B4"/>
              </a:gs>
              <a:gs pos="39000">
                <a:srgbClr val="FFFFF7"/>
              </a:gs>
              <a:gs pos="66000">
                <a:srgbClr val="FEFEF3"/>
              </a:gs>
              <a:gs pos="100000">
                <a:srgbClr val="EDDCB5"/>
              </a:gs>
            </a:gsLst>
            <a:lin ang="16200000" scaled="1"/>
            <a:tileRect/>
          </a:gradFill>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4400" b="1" i="0" u="none" strike="noStrike" kern="1200" cap="none" spc="0" normalizeH="0" baseline="0" noProof="0" dirty="0">
                <a:ln>
                  <a:noFill/>
                </a:ln>
                <a:solidFill>
                  <a:srgbClr val="002060"/>
                </a:solidFill>
                <a:effectLst/>
                <a:uLnTx/>
                <a:uFillTx/>
                <a:latin typeface="Calibri" panose="020F0502020204030204"/>
                <a:ea typeface="+mn-ea"/>
                <a:cs typeface="+mn-cs"/>
              </a:rPr>
              <a:t>Глаголы движения с приставками</a:t>
            </a:r>
          </a:p>
        </p:txBody>
      </p:sp>
      <p:sp>
        <p:nvSpPr>
          <p:cNvPr id="6" name="Подзаголовок 2">
            <a:extLst>
              <a:ext uri="{FF2B5EF4-FFF2-40B4-BE49-F238E27FC236}">
                <a16:creationId xmlns:a16="http://schemas.microsoft.com/office/drawing/2014/main" id="{DEEB8004-2894-E454-5FA2-FBCD8D82BE74}"/>
              </a:ext>
            </a:extLst>
          </p:cNvPr>
          <p:cNvSpPr txBox="1">
            <a:spLocks/>
          </p:cNvSpPr>
          <p:nvPr/>
        </p:nvSpPr>
        <p:spPr>
          <a:xfrm>
            <a:off x="551645" y="1101393"/>
            <a:ext cx="11088710" cy="740286"/>
          </a:xfrm>
          <a:prstGeom prst="rect">
            <a:avLst/>
          </a:prstGeom>
          <a:gradFill flip="none" rotWithShape="1">
            <a:gsLst>
              <a:gs pos="11000">
                <a:srgbClr val="E6F1B4"/>
              </a:gs>
              <a:gs pos="39000">
                <a:srgbClr val="FFFFF7"/>
              </a:gs>
              <a:gs pos="66000">
                <a:srgbClr val="FEFEF3"/>
              </a:gs>
              <a:gs pos="100000">
                <a:srgbClr val="EDDCB5"/>
              </a:gs>
            </a:gsLst>
            <a:lin ang="16200000" scaled="1"/>
            <a:tileRect/>
          </a:gradFill>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ru-RU" sz="4400" b="1" i="0" u="none" strike="noStrike" kern="1200" cap="none" spc="0" normalizeH="0" baseline="0" noProof="0" dirty="0">
                <a:ln>
                  <a:noFill/>
                </a:ln>
                <a:solidFill>
                  <a:srgbClr val="002060"/>
                </a:solidFill>
                <a:effectLst/>
                <a:uLnTx/>
                <a:uFillTx/>
                <a:latin typeface="Calibri" panose="020F0502020204030204"/>
                <a:ea typeface="+mn-ea"/>
                <a:cs typeface="+mn-cs"/>
              </a:rPr>
              <a:t>ПРИ-, ЗА-, ПОД-, В-, ПРО-, ПЕРЕ-, ДО-, РАЗ-</a:t>
            </a:r>
          </a:p>
        </p:txBody>
      </p:sp>
      <p:sp>
        <p:nvSpPr>
          <p:cNvPr id="7" name="Подзаголовок 2">
            <a:extLst>
              <a:ext uri="{FF2B5EF4-FFF2-40B4-BE49-F238E27FC236}">
                <a16:creationId xmlns:a16="http://schemas.microsoft.com/office/drawing/2014/main" id="{8DCE9DEA-5D0F-D34B-4E56-2233CF586BBE}"/>
              </a:ext>
            </a:extLst>
          </p:cNvPr>
          <p:cNvSpPr txBox="1">
            <a:spLocks/>
          </p:cNvSpPr>
          <p:nvPr/>
        </p:nvSpPr>
        <p:spPr>
          <a:xfrm>
            <a:off x="6096000" y="2340363"/>
            <a:ext cx="5701048" cy="3996043"/>
          </a:xfrm>
          <a:prstGeom prst="rect">
            <a:avLst/>
          </a:prstGeom>
          <a:gradFill flip="none" rotWithShape="1">
            <a:gsLst>
              <a:gs pos="11000">
                <a:srgbClr val="E6F1B4"/>
              </a:gs>
              <a:gs pos="39000">
                <a:srgbClr val="FFFFF7"/>
              </a:gs>
              <a:gs pos="66000">
                <a:srgbClr val="FEFEF3"/>
              </a:gs>
              <a:gs pos="100000">
                <a:srgbClr val="EDDCB5"/>
              </a:gs>
            </a:gsLst>
            <a:lin ang="16200000" scaled="1"/>
            <a:tileRect/>
          </a:gradFill>
        </p:spPr>
        <p:txBody>
          <a:bodyPr vert="horz" lIns="91440" tIns="45720" rIns="91440" bIns="45720" rtlCol="0">
            <a:normAutofit fontScale="77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54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Calibri" panose="020F0502020204030204"/>
                <a:ea typeface="+mn-ea"/>
                <a:cs typeface="+mn-cs"/>
              </a:rPr>
              <a:t>НСВ</a:t>
            </a:r>
            <a:r>
              <a:rPr kumimoji="0" lang="ru-RU" sz="5400" b="1" i="0" u="none" strike="noStrike" kern="1200" cap="none" spc="0" normalizeH="0" baseline="0" noProof="0" dirty="0">
                <a:ln>
                  <a:noFill/>
                </a:ln>
                <a:solidFill>
                  <a:srgbClr val="70AD47">
                    <a:lumMod val="50000"/>
                  </a:srgbClr>
                </a:solidFill>
                <a:effectLst>
                  <a:outerShdw blurRad="38100" dist="38100" dir="2700000" algn="tl">
                    <a:srgbClr val="000000">
                      <a:alpha val="43137"/>
                    </a:srgbClr>
                  </a:outerShdw>
                </a:effectLst>
                <a:uLnTx/>
                <a:uFillTx/>
                <a:latin typeface="Calibri" panose="020F0502020204030204"/>
                <a:ea typeface="+mn-ea"/>
                <a:cs typeface="+mn-cs"/>
              </a:rPr>
              <a:t> </a:t>
            </a:r>
            <a:r>
              <a:rPr kumimoji="0" lang="ru-RU" sz="4800" b="1" i="0" u="none" strike="noStrike" kern="1200" cap="none" spc="0" normalizeH="0" baseline="0" noProof="0" dirty="0">
                <a:ln>
                  <a:noFill/>
                </a:ln>
                <a:solidFill>
                  <a:srgbClr val="70AD47">
                    <a:lumMod val="50000"/>
                  </a:srgbClr>
                </a:solidFill>
                <a:effectLst/>
                <a:uLnTx/>
                <a:uFillTx/>
                <a:latin typeface="Calibri" panose="020F0502020204030204"/>
                <a:ea typeface="+mn-ea"/>
                <a:cs typeface="+mn-cs"/>
              </a:rPr>
              <a:t>ПРОШ. ВР.</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ru-RU" sz="4800" b="1" i="0" u="none" strike="noStrike" kern="1200" cap="none" spc="0" normalizeH="0" baseline="0" noProof="0" dirty="0">
              <a:ln>
                <a:noFill/>
              </a:ln>
              <a:solidFill>
                <a:srgbClr val="70AD47">
                  <a:lumMod val="50000"/>
                </a:srgbClr>
              </a:solidFill>
              <a:effectLst/>
              <a:uLnTx/>
              <a:uFillTx/>
              <a:latin typeface="Calibri" panose="020F0502020204030204"/>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4200" b="0" i="0" u="none" strike="noStrike" kern="1200" cap="none" spc="0" normalizeH="0" baseline="0" noProof="0" dirty="0">
                <a:ln>
                  <a:noFill/>
                </a:ln>
                <a:solidFill>
                  <a:srgbClr val="70AD47">
                    <a:lumMod val="50000"/>
                  </a:srgbClr>
                </a:solidFill>
                <a:effectLst/>
                <a:uLnTx/>
                <a:uFillTx/>
                <a:latin typeface="Calibri" panose="020F0502020204030204"/>
                <a:ea typeface="+mn-ea"/>
                <a:cs typeface="+mn-cs"/>
              </a:rPr>
              <a:t>СУБЪЕКТ ДВИЖЕНИЯ БЫЛ В КАКОМ-ТО МЕСТЕ, НО  В МОМЕНТ РЕЧИ ПОКИНУЛ ЕГО:</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4200" b="0" i="1" u="none" strike="noStrike" kern="1200" cap="none" spc="0" normalizeH="0" baseline="0" noProof="0" dirty="0">
                <a:ln>
                  <a:noFill/>
                </a:ln>
                <a:solidFill>
                  <a:srgbClr val="70AD47">
                    <a:lumMod val="50000"/>
                  </a:srgbClr>
                </a:solidFill>
                <a:effectLst/>
                <a:uLnTx/>
                <a:uFillTx/>
                <a:latin typeface="Calibri" panose="020F0502020204030204"/>
                <a:ea typeface="+mn-ea"/>
                <a:cs typeface="+mn-cs"/>
              </a:rPr>
              <a:t>Антон </a:t>
            </a:r>
            <a:r>
              <a:rPr kumimoji="0" lang="ru-RU" sz="4200" b="1" i="1" u="none" strike="noStrike" kern="1200" cap="none" spc="0" normalizeH="0" baseline="0" noProof="0" dirty="0">
                <a:ln>
                  <a:noFill/>
                </a:ln>
                <a:solidFill>
                  <a:srgbClr val="70AD47">
                    <a:lumMod val="50000"/>
                  </a:srgbClr>
                </a:solidFill>
                <a:effectLst/>
                <a:uLnTx/>
                <a:uFillTx/>
                <a:latin typeface="Calibri" panose="020F0502020204030204"/>
                <a:ea typeface="+mn-ea"/>
                <a:cs typeface="+mn-cs"/>
              </a:rPr>
              <a:t>приходил</a:t>
            </a:r>
            <a:r>
              <a:rPr kumimoji="0" lang="ru-RU" sz="4200" b="0" i="1" u="none" strike="noStrike" kern="1200" cap="none" spc="0" normalizeH="0" baseline="0" noProof="0" dirty="0">
                <a:ln>
                  <a:noFill/>
                </a:ln>
                <a:solidFill>
                  <a:srgbClr val="70AD47">
                    <a:lumMod val="50000"/>
                  </a:srgbClr>
                </a:solidFill>
                <a:effectLst/>
                <a:uLnTx/>
                <a:uFillTx/>
                <a:latin typeface="Calibri" panose="020F0502020204030204"/>
                <a:ea typeface="+mn-ea"/>
                <a:cs typeface="+mn-cs"/>
              </a:rPr>
              <a:t> в институт = Антон был в институте, но сейчас находится в другом месте.</a:t>
            </a:r>
            <a:endParaRPr kumimoji="0" lang="ru-RU" sz="4800" b="1" i="0" u="none" strike="noStrike" kern="1200" cap="none" spc="0" normalizeH="0" baseline="0" noProof="0" dirty="0">
              <a:ln>
                <a:noFill/>
              </a:ln>
              <a:solidFill>
                <a:srgbClr val="82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03816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12000">
              <a:srgbClr val="E6F1B4"/>
            </a:gs>
            <a:gs pos="30000">
              <a:srgbClr val="FFFFF7"/>
            </a:gs>
            <a:gs pos="60000">
              <a:srgbClr val="FFFFBD"/>
            </a:gs>
            <a:gs pos="96000">
              <a:srgbClr val="E5CBB1"/>
            </a:gs>
          </a:gsLst>
          <a:lin ang="5400000" scaled="1"/>
        </a:gradFill>
        <a:effectLst/>
      </p:bgPr>
    </p:bg>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B525C090-3E7E-9B7B-AEDF-D06A14A22065}"/>
              </a:ext>
            </a:extLst>
          </p:cNvPr>
          <p:cNvSpPr>
            <a:spLocks noGrp="1"/>
          </p:cNvSpPr>
          <p:nvPr>
            <p:ph type="subTitle" idx="1"/>
          </p:nvPr>
        </p:nvSpPr>
        <p:spPr>
          <a:xfrm>
            <a:off x="394952" y="2340364"/>
            <a:ext cx="5271752" cy="3996042"/>
          </a:xfrm>
          <a:gradFill flip="none" rotWithShape="1">
            <a:gsLst>
              <a:gs pos="11000">
                <a:srgbClr val="E6F1B4"/>
              </a:gs>
              <a:gs pos="39000">
                <a:srgbClr val="FFFFF7"/>
              </a:gs>
              <a:gs pos="66000">
                <a:srgbClr val="FEFEF3"/>
              </a:gs>
              <a:gs pos="100000">
                <a:srgbClr val="EDDCB5"/>
              </a:gs>
            </a:gsLst>
            <a:lin ang="16200000" scaled="1"/>
            <a:tileRect/>
          </a:gradFill>
        </p:spPr>
        <p:txBody>
          <a:bodyPr>
            <a:normAutofit fontScale="77500" lnSpcReduction="20000"/>
          </a:bodyPr>
          <a:lstStyle/>
          <a:p>
            <a:r>
              <a:rPr lang="ru-RU" sz="5400" b="1" dirty="0">
                <a:solidFill>
                  <a:srgbClr val="FF0000"/>
                </a:solidFill>
                <a:effectLst>
                  <a:outerShdw blurRad="38100" dist="38100" dir="2700000" algn="tl">
                    <a:srgbClr val="000000">
                      <a:alpha val="43137"/>
                    </a:srgbClr>
                  </a:outerShdw>
                </a:effectLst>
              </a:rPr>
              <a:t>СВ </a:t>
            </a:r>
            <a:r>
              <a:rPr lang="ru-RU" sz="4800" b="1" dirty="0">
                <a:solidFill>
                  <a:srgbClr val="820000"/>
                </a:solidFill>
              </a:rPr>
              <a:t>ПРОШ. ВР.</a:t>
            </a:r>
          </a:p>
          <a:p>
            <a:endParaRPr lang="ru-RU" sz="4800" b="1" dirty="0">
              <a:solidFill>
                <a:srgbClr val="820000"/>
              </a:solidFill>
            </a:endParaRPr>
          </a:p>
          <a:p>
            <a:r>
              <a:rPr lang="ru-RU" sz="4800" dirty="0">
                <a:solidFill>
                  <a:srgbClr val="820000"/>
                </a:solidFill>
              </a:rPr>
              <a:t>ОТСУТСТВИЕ СУБЪЕКТА В КАКОМ-ЛИБО МЕСТЕ В МОМЕНТ РЕЧИ :</a:t>
            </a:r>
          </a:p>
          <a:p>
            <a:r>
              <a:rPr lang="ru-RU" sz="4800" i="1" dirty="0">
                <a:solidFill>
                  <a:srgbClr val="820000"/>
                </a:solidFill>
              </a:rPr>
              <a:t>Борис </a:t>
            </a:r>
            <a:r>
              <a:rPr lang="ru-RU" sz="4800" b="1" i="1" dirty="0">
                <a:solidFill>
                  <a:srgbClr val="820000"/>
                </a:solidFill>
              </a:rPr>
              <a:t>уехал</a:t>
            </a:r>
            <a:r>
              <a:rPr lang="ru-RU" sz="4800" i="1" dirty="0">
                <a:solidFill>
                  <a:srgbClr val="820000"/>
                </a:solidFill>
              </a:rPr>
              <a:t> из Москвы. </a:t>
            </a:r>
          </a:p>
          <a:p>
            <a:r>
              <a:rPr lang="ru-RU" sz="4800" i="1" dirty="0">
                <a:solidFill>
                  <a:srgbClr val="820000"/>
                </a:solidFill>
              </a:rPr>
              <a:t>=  Бориса нет в Москве</a:t>
            </a:r>
          </a:p>
        </p:txBody>
      </p:sp>
      <p:sp>
        <p:nvSpPr>
          <p:cNvPr id="2" name="Подзаголовок 2">
            <a:extLst>
              <a:ext uri="{FF2B5EF4-FFF2-40B4-BE49-F238E27FC236}">
                <a16:creationId xmlns:a16="http://schemas.microsoft.com/office/drawing/2014/main" id="{2092269B-2C5B-0BDE-1270-5868327CC1D1}"/>
              </a:ext>
            </a:extLst>
          </p:cNvPr>
          <p:cNvSpPr txBox="1">
            <a:spLocks/>
          </p:cNvSpPr>
          <p:nvPr/>
        </p:nvSpPr>
        <p:spPr>
          <a:xfrm>
            <a:off x="1704975" y="175104"/>
            <a:ext cx="9144000" cy="841502"/>
          </a:xfrm>
          <a:prstGeom prst="rect">
            <a:avLst/>
          </a:prstGeom>
          <a:gradFill flip="none" rotWithShape="1">
            <a:gsLst>
              <a:gs pos="11000">
                <a:srgbClr val="E6F1B4"/>
              </a:gs>
              <a:gs pos="39000">
                <a:srgbClr val="FFFFF7"/>
              </a:gs>
              <a:gs pos="66000">
                <a:srgbClr val="FEFEF3"/>
              </a:gs>
              <a:gs pos="100000">
                <a:srgbClr val="EDDCB5"/>
              </a:gs>
            </a:gsLst>
            <a:lin ang="16200000" scaled="1"/>
            <a:tileRect/>
          </a:gradFill>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4400" b="1" i="0" u="none" strike="noStrike" kern="1200" cap="none" spc="0" normalizeH="0" baseline="0" noProof="0" dirty="0">
                <a:ln>
                  <a:noFill/>
                </a:ln>
                <a:solidFill>
                  <a:srgbClr val="002060"/>
                </a:solidFill>
                <a:effectLst/>
                <a:uLnTx/>
                <a:uFillTx/>
                <a:latin typeface="Calibri" panose="020F0502020204030204"/>
                <a:ea typeface="+mn-ea"/>
                <a:cs typeface="+mn-cs"/>
              </a:rPr>
              <a:t>Глаголы движения с приставками</a:t>
            </a:r>
          </a:p>
        </p:txBody>
      </p:sp>
      <p:sp>
        <p:nvSpPr>
          <p:cNvPr id="6" name="Подзаголовок 2">
            <a:extLst>
              <a:ext uri="{FF2B5EF4-FFF2-40B4-BE49-F238E27FC236}">
                <a16:creationId xmlns:a16="http://schemas.microsoft.com/office/drawing/2014/main" id="{DEEB8004-2894-E454-5FA2-FBCD8D82BE74}"/>
              </a:ext>
            </a:extLst>
          </p:cNvPr>
          <p:cNvSpPr txBox="1">
            <a:spLocks/>
          </p:cNvSpPr>
          <p:nvPr/>
        </p:nvSpPr>
        <p:spPr>
          <a:xfrm>
            <a:off x="551645" y="1101393"/>
            <a:ext cx="11088710" cy="740286"/>
          </a:xfrm>
          <a:prstGeom prst="rect">
            <a:avLst/>
          </a:prstGeom>
          <a:gradFill flip="none" rotWithShape="1">
            <a:gsLst>
              <a:gs pos="11000">
                <a:srgbClr val="E6F1B4"/>
              </a:gs>
              <a:gs pos="39000">
                <a:srgbClr val="FFFFF7"/>
              </a:gs>
              <a:gs pos="66000">
                <a:srgbClr val="FEFEF3"/>
              </a:gs>
              <a:gs pos="100000">
                <a:srgbClr val="EDDCB5"/>
              </a:gs>
            </a:gsLst>
            <a:lin ang="16200000" scaled="1"/>
            <a:tileRect/>
          </a:gradFill>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ru-RU" sz="4400" b="1" i="0" u="none" strike="noStrike" kern="1200" cap="none" spc="0" normalizeH="0" baseline="0" noProof="0" dirty="0">
                <a:ln>
                  <a:noFill/>
                </a:ln>
                <a:solidFill>
                  <a:srgbClr val="002060"/>
                </a:solidFill>
                <a:effectLst/>
                <a:uLnTx/>
                <a:uFillTx/>
                <a:latin typeface="Calibri" panose="020F0502020204030204"/>
                <a:ea typeface="+mn-ea"/>
                <a:cs typeface="+mn-cs"/>
              </a:rPr>
              <a:t>У-, ВЫ-, ОТ-</a:t>
            </a:r>
          </a:p>
        </p:txBody>
      </p:sp>
      <p:sp>
        <p:nvSpPr>
          <p:cNvPr id="7" name="Подзаголовок 2">
            <a:extLst>
              <a:ext uri="{FF2B5EF4-FFF2-40B4-BE49-F238E27FC236}">
                <a16:creationId xmlns:a16="http://schemas.microsoft.com/office/drawing/2014/main" id="{8DCE9DEA-5D0F-D34B-4E56-2233CF586BBE}"/>
              </a:ext>
            </a:extLst>
          </p:cNvPr>
          <p:cNvSpPr txBox="1">
            <a:spLocks/>
          </p:cNvSpPr>
          <p:nvPr/>
        </p:nvSpPr>
        <p:spPr>
          <a:xfrm>
            <a:off x="6096000" y="2340363"/>
            <a:ext cx="5701048" cy="3996043"/>
          </a:xfrm>
          <a:prstGeom prst="rect">
            <a:avLst/>
          </a:prstGeom>
          <a:gradFill flip="none" rotWithShape="1">
            <a:gsLst>
              <a:gs pos="11000">
                <a:srgbClr val="E6F1B4"/>
              </a:gs>
              <a:gs pos="39000">
                <a:srgbClr val="FFFFF7"/>
              </a:gs>
              <a:gs pos="66000">
                <a:srgbClr val="FEFEF3"/>
              </a:gs>
              <a:gs pos="100000">
                <a:srgbClr val="EDDCB5"/>
              </a:gs>
            </a:gsLst>
            <a:lin ang="16200000" scaled="1"/>
            <a:tileRect/>
          </a:gradFill>
        </p:spPr>
        <p:txBody>
          <a:bodyPr vert="horz" lIns="91440" tIns="45720" rIns="91440" bIns="45720" rtlCol="0">
            <a:normAutofit fontScale="77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54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Calibri" panose="020F0502020204030204"/>
                <a:ea typeface="+mn-ea"/>
                <a:cs typeface="+mn-cs"/>
              </a:rPr>
              <a:t>НСВ</a:t>
            </a:r>
            <a:r>
              <a:rPr kumimoji="0" lang="ru-RU" sz="5400" b="1" i="0" u="none" strike="noStrike" kern="1200" cap="none" spc="0" normalizeH="0" baseline="0" noProof="0" dirty="0">
                <a:ln>
                  <a:noFill/>
                </a:ln>
                <a:solidFill>
                  <a:srgbClr val="70AD47">
                    <a:lumMod val="50000"/>
                  </a:srgbClr>
                </a:solidFill>
                <a:effectLst>
                  <a:outerShdw blurRad="38100" dist="38100" dir="2700000" algn="tl">
                    <a:srgbClr val="000000">
                      <a:alpha val="43137"/>
                    </a:srgbClr>
                  </a:outerShdw>
                </a:effectLst>
                <a:uLnTx/>
                <a:uFillTx/>
                <a:latin typeface="Calibri" panose="020F0502020204030204"/>
                <a:ea typeface="+mn-ea"/>
                <a:cs typeface="+mn-cs"/>
              </a:rPr>
              <a:t> </a:t>
            </a:r>
            <a:r>
              <a:rPr kumimoji="0" lang="ru-RU" sz="4800" b="1" i="0" u="none" strike="noStrike" kern="1200" cap="none" spc="0" normalizeH="0" baseline="0" noProof="0" dirty="0">
                <a:ln>
                  <a:noFill/>
                </a:ln>
                <a:solidFill>
                  <a:srgbClr val="70AD47">
                    <a:lumMod val="50000"/>
                  </a:srgbClr>
                </a:solidFill>
                <a:effectLst/>
                <a:uLnTx/>
                <a:uFillTx/>
                <a:latin typeface="Calibri" panose="020F0502020204030204"/>
                <a:ea typeface="+mn-ea"/>
                <a:cs typeface="+mn-cs"/>
              </a:rPr>
              <a:t>ПРОШ. ВР.</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ru-RU" sz="4800" b="1" i="0" u="none" strike="noStrike" kern="1200" cap="none" spc="0" normalizeH="0" baseline="0" noProof="0" dirty="0">
              <a:ln>
                <a:noFill/>
              </a:ln>
              <a:solidFill>
                <a:srgbClr val="70AD47">
                  <a:lumMod val="50000"/>
                </a:srgbClr>
              </a:solidFill>
              <a:effectLst/>
              <a:uLnTx/>
              <a:uFillTx/>
              <a:latin typeface="Calibri" panose="020F0502020204030204"/>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4800" b="0" i="0" u="none" strike="noStrike" kern="1200" cap="none" spc="0" normalizeH="0" baseline="0" noProof="0" dirty="0">
                <a:ln>
                  <a:noFill/>
                </a:ln>
                <a:solidFill>
                  <a:srgbClr val="70AD47">
                    <a:lumMod val="50000"/>
                  </a:srgbClr>
                </a:solidFill>
                <a:effectLst/>
                <a:uLnTx/>
                <a:uFillTx/>
                <a:latin typeface="Calibri" panose="020F0502020204030204"/>
                <a:ea typeface="+mn-ea"/>
                <a:cs typeface="+mn-cs"/>
              </a:rPr>
              <a:t>СУБЪЕКТ ОТСУТСТВОВАЛ В КАКОМ-ЛИБО МЕСТЕ, НО В МОМЕНТ РЕЧИ ВЕРНУЛСЯ:</a:t>
            </a:r>
            <a:endParaRPr kumimoji="0" lang="ru-RU" sz="4800" b="1" i="0" u="none" strike="noStrike" kern="1200" cap="none" spc="0" normalizeH="0" baseline="0" noProof="0" dirty="0">
              <a:ln>
                <a:noFill/>
              </a:ln>
              <a:solidFill>
                <a:srgbClr val="70AD47">
                  <a:lumMod val="50000"/>
                </a:srgbClr>
              </a:solidFill>
              <a:effectLst/>
              <a:uLnTx/>
              <a:uFillTx/>
              <a:latin typeface="Calibri" panose="020F0502020204030204"/>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4400" b="0" i="1" u="none" strike="noStrike" kern="1200" cap="none" spc="0" normalizeH="0" baseline="0" noProof="0" dirty="0">
                <a:ln>
                  <a:noFill/>
                </a:ln>
                <a:solidFill>
                  <a:srgbClr val="70AD47">
                    <a:lumMod val="50000"/>
                  </a:srgbClr>
                </a:solidFill>
                <a:effectLst/>
                <a:uLnTx/>
                <a:uFillTx/>
                <a:latin typeface="Calibri" panose="020F0502020204030204"/>
                <a:ea typeface="+mn-ea"/>
                <a:cs typeface="+mn-cs"/>
              </a:rPr>
              <a:t>Борис </a:t>
            </a:r>
            <a:r>
              <a:rPr kumimoji="0" lang="ru-RU" sz="4400" b="1" i="1" u="none" strike="noStrike" kern="1200" cap="none" spc="0" normalizeH="0" baseline="0" noProof="0" dirty="0">
                <a:ln>
                  <a:noFill/>
                </a:ln>
                <a:solidFill>
                  <a:srgbClr val="70AD47">
                    <a:lumMod val="50000"/>
                  </a:srgbClr>
                </a:solidFill>
                <a:effectLst/>
                <a:uLnTx/>
                <a:uFillTx/>
                <a:latin typeface="Calibri" panose="020F0502020204030204"/>
                <a:ea typeface="+mn-ea"/>
                <a:cs typeface="+mn-cs"/>
              </a:rPr>
              <a:t>уезжал</a:t>
            </a:r>
            <a:r>
              <a:rPr kumimoji="0" lang="ru-RU" sz="4400" b="0" i="1" u="none" strike="noStrike" kern="1200" cap="none" spc="0" normalizeH="0" baseline="0" noProof="0" dirty="0">
                <a:ln>
                  <a:noFill/>
                </a:ln>
                <a:solidFill>
                  <a:srgbClr val="70AD47">
                    <a:lumMod val="50000"/>
                  </a:srgbClr>
                </a:solidFill>
                <a:effectLst/>
                <a:uLnTx/>
                <a:uFillTx/>
                <a:latin typeface="Calibri" panose="020F0502020204030204"/>
                <a:ea typeface="+mn-ea"/>
                <a:cs typeface="+mn-cs"/>
              </a:rPr>
              <a:t> из Москвы.</a:t>
            </a:r>
            <a:br>
              <a:rPr kumimoji="0" lang="ru-RU" sz="4400" b="0" i="1" u="none" strike="noStrike" kern="1200" cap="none" spc="0" normalizeH="0" baseline="0" noProof="0" dirty="0">
                <a:ln>
                  <a:noFill/>
                </a:ln>
                <a:solidFill>
                  <a:srgbClr val="70AD47">
                    <a:lumMod val="50000"/>
                  </a:srgbClr>
                </a:solidFill>
                <a:effectLst/>
                <a:uLnTx/>
                <a:uFillTx/>
                <a:latin typeface="Calibri" panose="020F0502020204030204"/>
                <a:ea typeface="+mn-ea"/>
                <a:cs typeface="+mn-cs"/>
              </a:rPr>
            </a:br>
            <a:r>
              <a:rPr kumimoji="0" lang="ru-RU" sz="4400" b="0" i="1" u="none" strike="noStrike" kern="1200" cap="none" spc="0" normalizeH="0" baseline="0" noProof="0" dirty="0">
                <a:ln>
                  <a:noFill/>
                </a:ln>
                <a:solidFill>
                  <a:srgbClr val="70AD47">
                    <a:lumMod val="50000"/>
                  </a:srgbClr>
                </a:solidFill>
                <a:effectLst/>
                <a:uLnTx/>
                <a:uFillTx/>
                <a:latin typeface="Calibri" panose="020F0502020204030204"/>
                <a:ea typeface="+mn-ea"/>
                <a:cs typeface="+mn-cs"/>
              </a:rPr>
              <a:t>= Бориса не было в Москве, но теперь он в Москве.</a:t>
            </a:r>
            <a:endParaRPr kumimoji="0" lang="ru-RU" sz="4800" b="1" i="0" u="none" strike="noStrike" kern="1200" cap="none" spc="0" normalizeH="0" baseline="0" noProof="0" dirty="0">
              <a:ln>
                <a:noFill/>
              </a:ln>
              <a:solidFill>
                <a:srgbClr val="82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85807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12000">
              <a:srgbClr val="E6F1B4"/>
            </a:gs>
            <a:gs pos="30000">
              <a:srgbClr val="FFFFF7"/>
            </a:gs>
            <a:gs pos="60000">
              <a:srgbClr val="FFFFBD"/>
            </a:gs>
            <a:gs pos="96000">
              <a:srgbClr val="E5CBB1"/>
            </a:gs>
          </a:gsLst>
          <a:lin ang="5400000" scaled="1"/>
        </a:gradFill>
        <a:effectLst/>
      </p:bgPr>
    </p:bg>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B525C090-3E7E-9B7B-AEDF-D06A14A22065}"/>
              </a:ext>
            </a:extLst>
          </p:cNvPr>
          <p:cNvSpPr>
            <a:spLocks noGrp="1"/>
          </p:cNvSpPr>
          <p:nvPr>
            <p:ph type="subTitle" idx="1"/>
          </p:nvPr>
        </p:nvSpPr>
        <p:spPr>
          <a:xfrm>
            <a:off x="394952" y="2340364"/>
            <a:ext cx="5271752" cy="3996042"/>
          </a:xfrm>
          <a:gradFill flip="none" rotWithShape="1">
            <a:gsLst>
              <a:gs pos="11000">
                <a:srgbClr val="E6F1B4"/>
              </a:gs>
              <a:gs pos="39000">
                <a:srgbClr val="FFFFF7"/>
              </a:gs>
              <a:gs pos="66000">
                <a:srgbClr val="FEFEF3"/>
              </a:gs>
              <a:gs pos="100000">
                <a:srgbClr val="EDDCB5"/>
              </a:gs>
            </a:gsLst>
            <a:lin ang="16200000" scaled="1"/>
            <a:tileRect/>
          </a:gradFill>
        </p:spPr>
        <p:txBody>
          <a:bodyPr>
            <a:normAutofit/>
          </a:bodyPr>
          <a:lstStyle/>
          <a:p>
            <a:r>
              <a:rPr lang="ru-RU" sz="5400" b="1" dirty="0">
                <a:solidFill>
                  <a:srgbClr val="FF0000"/>
                </a:solidFill>
                <a:effectLst>
                  <a:outerShdw blurRad="38100" dist="38100" dir="2700000" algn="tl">
                    <a:srgbClr val="000000">
                      <a:alpha val="43137"/>
                    </a:srgbClr>
                  </a:outerShdw>
                </a:effectLst>
              </a:rPr>
              <a:t>СВ </a:t>
            </a:r>
            <a:r>
              <a:rPr lang="ru-RU" sz="4800" b="1" dirty="0">
                <a:solidFill>
                  <a:srgbClr val="820000"/>
                </a:solidFill>
              </a:rPr>
              <a:t>ПРОШ. ВР.</a:t>
            </a:r>
          </a:p>
          <a:p>
            <a:endParaRPr lang="ru-RU" sz="4800" b="1" dirty="0">
              <a:solidFill>
                <a:srgbClr val="820000"/>
              </a:solidFill>
            </a:endParaRPr>
          </a:p>
          <a:p>
            <a:r>
              <a:rPr lang="ru-RU" sz="4800" dirty="0">
                <a:solidFill>
                  <a:srgbClr val="820000"/>
                </a:solidFill>
              </a:rPr>
              <a:t>ЕСЛИ РЕЗУЛЬТАТ ДЕЙСТВИЯ СОХРАНЕН</a:t>
            </a:r>
            <a:endParaRPr lang="ru-RU" sz="4800" i="1" dirty="0">
              <a:solidFill>
                <a:srgbClr val="820000"/>
              </a:solidFill>
            </a:endParaRPr>
          </a:p>
        </p:txBody>
      </p:sp>
      <p:sp>
        <p:nvSpPr>
          <p:cNvPr id="2" name="Подзаголовок 2">
            <a:extLst>
              <a:ext uri="{FF2B5EF4-FFF2-40B4-BE49-F238E27FC236}">
                <a16:creationId xmlns:a16="http://schemas.microsoft.com/office/drawing/2014/main" id="{2092269B-2C5B-0BDE-1270-5868327CC1D1}"/>
              </a:ext>
            </a:extLst>
          </p:cNvPr>
          <p:cNvSpPr txBox="1">
            <a:spLocks/>
          </p:cNvSpPr>
          <p:nvPr/>
        </p:nvSpPr>
        <p:spPr>
          <a:xfrm>
            <a:off x="1704975" y="175104"/>
            <a:ext cx="9144000" cy="841502"/>
          </a:xfrm>
          <a:prstGeom prst="rect">
            <a:avLst/>
          </a:prstGeom>
          <a:gradFill flip="none" rotWithShape="1">
            <a:gsLst>
              <a:gs pos="11000">
                <a:srgbClr val="E6F1B4"/>
              </a:gs>
              <a:gs pos="39000">
                <a:srgbClr val="FFFFF7"/>
              </a:gs>
              <a:gs pos="66000">
                <a:srgbClr val="FEFEF3"/>
              </a:gs>
              <a:gs pos="100000">
                <a:srgbClr val="EDDCB5"/>
              </a:gs>
            </a:gsLst>
            <a:lin ang="16200000" scaled="1"/>
            <a:tileRect/>
          </a:gradFill>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4400" b="1" i="0" u="none" strike="noStrike" kern="1200" cap="none" spc="0" normalizeH="0" baseline="0" noProof="0" dirty="0">
                <a:ln>
                  <a:noFill/>
                </a:ln>
                <a:solidFill>
                  <a:srgbClr val="002060"/>
                </a:solidFill>
                <a:effectLst/>
                <a:uLnTx/>
                <a:uFillTx/>
                <a:latin typeface="Calibri" panose="020F0502020204030204"/>
                <a:ea typeface="+mn-ea"/>
                <a:cs typeface="+mn-cs"/>
              </a:rPr>
              <a:t>Глаголы движения с приставками</a:t>
            </a:r>
          </a:p>
        </p:txBody>
      </p:sp>
      <p:sp>
        <p:nvSpPr>
          <p:cNvPr id="7" name="Подзаголовок 2">
            <a:extLst>
              <a:ext uri="{FF2B5EF4-FFF2-40B4-BE49-F238E27FC236}">
                <a16:creationId xmlns:a16="http://schemas.microsoft.com/office/drawing/2014/main" id="{8DCE9DEA-5D0F-D34B-4E56-2233CF586BBE}"/>
              </a:ext>
            </a:extLst>
          </p:cNvPr>
          <p:cNvSpPr txBox="1">
            <a:spLocks/>
          </p:cNvSpPr>
          <p:nvPr/>
        </p:nvSpPr>
        <p:spPr>
          <a:xfrm>
            <a:off x="6096000" y="2340363"/>
            <a:ext cx="5701048" cy="3996043"/>
          </a:xfrm>
          <a:prstGeom prst="rect">
            <a:avLst/>
          </a:prstGeom>
          <a:gradFill flip="none" rotWithShape="1">
            <a:gsLst>
              <a:gs pos="11000">
                <a:srgbClr val="E6F1B4"/>
              </a:gs>
              <a:gs pos="39000">
                <a:srgbClr val="FFFFF7"/>
              </a:gs>
              <a:gs pos="66000">
                <a:srgbClr val="FEFEF3"/>
              </a:gs>
              <a:gs pos="100000">
                <a:srgbClr val="EDDCB5"/>
              </a:gs>
            </a:gsLst>
            <a:lin ang="16200000" scaled="1"/>
            <a:tileRect/>
          </a:gradFill>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54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Calibri" panose="020F0502020204030204"/>
                <a:ea typeface="+mn-ea"/>
                <a:cs typeface="+mn-cs"/>
              </a:rPr>
              <a:t>НСВ</a:t>
            </a:r>
            <a:r>
              <a:rPr kumimoji="0" lang="ru-RU" sz="5400" b="1" i="0" u="none" strike="noStrike" kern="1200" cap="none" spc="0" normalizeH="0" baseline="0" noProof="0" dirty="0">
                <a:ln>
                  <a:noFill/>
                </a:ln>
                <a:solidFill>
                  <a:srgbClr val="70AD47">
                    <a:lumMod val="50000"/>
                  </a:srgbClr>
                </a:solidFill>
                <a:effectLst>
                  <a:outerShdw blurRad="38100" dist="38100" dir="2700000" algn="tl">
                    <a:srgbClr val="000000">
                      <a:alpha val="43137"/>
                    </a:srgbClr>
                  </a:outerShdw>
                </a:effectLst>
                <a:uLnTx/>
                <a:uFillTx/>
                <a:latin typeface="Calibri" panose="020F0502020204030204"/>
                <a:ea typeface="+mn-ea"/>
                <a:cs typeface="+mn-cs"/>
              </a:rPr>
              <a:t> </a:t>
            </a:r>
            <a:r>
              <a:rPr kumimoji="0" lang="ru-RU" sz="4800" b="1" i="0" u="none" strike="noStrike" kern="1200" cap="none" spc="0" normalizeH="0" baseline="0" noProof="0" dirty="0">
                <a:ln>
                  <a:noFill/>
                </a:ln>
                <a:solidFill>
                  <a:srgbClr val="70AD47">
                    <a:lumMod val="50000"/>
                  </a:srgbClr>
                </a:solidFill>
                <a:effectLst/>
                <a:uLnTx/>
                <a:uFillTx/>
                <a:latin typeface="Calibri" panose="020F0502020204030204"/>
                <a:ea typeface="+mn-ea"/>
                <a:cs typeface="+mn-cs"/>
              </a:rPr>
              <a:t>ПРОШ. ВР.</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ru-RU" sz="4800" b="1" i="0" u="none" strike="noStrike" kern="1200" cap="none" spc="0" normalizeH="0" baseline="0" noProof="0" dirty="0">
              <a:ln>
                <a:noFill/>
              </a:ln>
              <a:solidFill>
                <a:srgbClr val="70AD47">
                  <a:lumMod val="50000"/>
                </a:srgbClr>
              </a:solidFill>
              <a:effectLst/>
              <a:uLnTx/>
              <a:uFillTx/>
              <a:latin typeface="Calibri" panose="020F0502020204030204"/>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4800" b="0" i="0" u="none" strike="noStrike" kern="1200" cap="none" spc="0" normalizeH="0" baseline="0" noProof="0" dirty="0">
                <a:ln>
                  <a:noFill/>
                </a:ln>
                <a:solidFill>
                  <a:srgbClr val="70AD47">
                    <a:lumMod val="50000"/>
                  </a:srgbClr>
                </a:solidFill>
                <a:effectLst/>
                <a:uLnTx/>
                <a:uFillTx/>
                <a:latin typeface="Calibri" panose="020F0502020204030204"/>
                <a:ea typeface="+mn-ea"/>
                <a:cs typeface="+mn-cs"/>
              </a:rPr>
              <a:t>ЕСЛИ СУБЪЕКТ ВЕРНУЛСЯ ОБРАТНО</a:t>
            </a:r>
            <a:endParaRPr kumimoji="0" lang="ru-RU" sz="4800" b="1" i="0" u="none" strike="noStrike" kern="1200" cap="none" spc="0" normalizeH="0" baseline="0" noProof="0" dirty="0">
              <a:ln>
                <a:noFill/>
              </a:ln>
              <a:solidFill>
                <a:srgbClr val="82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81239197"/>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12000">
              <a:srgbClr val="E6F1B4"/>
            </a:gs>
            <a:gs pos="30000">
              <a:srgbClr val="FFFFF7"/>
            </a:gs>
            <a:gs pos="60000">
              <a:srgbClr val="FFFFBD"/>
            </a:gs>
            <a:gs pos="96000">
              <a:srgbClr val="E5CBB1"/>
            </a:gs>
          </a:gsLst>
          <a:lin ang="5400000" scaled="1"/>
        </a:gradFill>
        <a:effectLst/>
      </p:bgPr>
    </p:bg>
    <p:spTree>
      <p:nvGrpSpPr>
        <p:cNvPr id="1" name=""/>
        <p:cNvGrpSpPr/>
        <p:nvPr/>
      </p:nvGrpSpPr>
      <p:grpSpPr>
        <a:xfrm>
          <a:off x="0" y="0"/>
          <a:ext cx="0" cy="0"/>
          <a:chOff x="0" y="0"/>
          <a:chExt cx="0" cy="0"/>
        </a:xfrm>
      </p:grpSpPr>
      <p:sp>
        <p:nvSpPr>
          <p:cNvPr id="2" name="Подзаголовок 2">
            <a:extLst>
              <a:ext uri="{FF2B5EF4-FFF2-40B4-BE49-F238E27FC236}">
                <a16:creationId xmlns:a16="http://schemas.microsoft.com/office/drawing/2014/main" id="{2092269B-2C5B-0BDE-1270-5868327CC1D1}"/>
              </a:ext>
            </a:extLst>
          </p:cNvPr>
          <p:cNvSpPr txBox="1">
            <a:spLocks/>
          </p:cNvSpPr>
          <p:nvPr/>
        </p:nvSpPr>
        <p:spPr>
          <a:xfrm>
            <a:off x="1704975" y="175104"/>
            <a:ext cx="9144000" cy="841502"/>
          </a:xfrm>
          <a:prstGeom prst="rect">
            <a:avLst/>
          </a:prstGeom>
          <a:gradFill flip="none" rotWithShape="1">
            <a:gsLst>
              <a:gs pos="11000">
                <a:srgbClr val="E6F1B4"/>
              </a:gs>
              <a:gs pos="39000">
                <a:srgbClr val="FFFFF7"/>
              </a:gs>
              <a:gs pos="66000">
                <a:srgbClr val="FEFEF3"/>
              </a:gs>
              <a:gs pos="100000">
                <a:srgbClr val="EDDCB5"/>
              </a:gs>
            </a:gsLst>
            <a:lin ang="16200000" scaled="1"/>
            <a:tileRect/>
          </a:gradFill>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4800" b="0" i="0" u="none" strike="noStrike" kern="1200" cap="none" spc="0" normalizeH="0" baseline="0" noProof="0" dirty="0">
                <a:ln>
                  <a:noFill/>
                </a:ln>
                <a:solidFill>
                  <a:srgbClr val="261300"/>
                </a:solidFill>
                <a:effectLst/>
                <a:uLnTx/>
                <a:uFillTx/>
                <a:latin typeface="Calibri" panose="020F0502020204030204"/>
                <a:ea typeface="+mn-ea"/>
                <a:cs typeface="+mn-cs"/>
              </a:rPr>
              <a:t>Глаголы движения с приставками</a:t>
            </a:r>
          </a:p>
        </p:txBody>
      </p:sp>
      <p:sp>
        <p:nvSpPr>
          <p:cNvPr id="3" name="TextBox 2">
            <a:extLst>
              <a:ext uri="{FF2B5EF4-FFF2-40B4-BE49-F238E27FC236}">
                <a16:creationId xmlns:a16="http://schemas.microsoft.com/office/drawing/2014/main" id="{F36733F1-13B9-0A4D-2259-38A9D843323A}"/>
              </a:ext>
            </a:extLst>
          </p:cNvPr>
          <p:cNvSpPr txBox="1"/>
          <p:nvPr/>
        </p:nvSpPr>
        <p:spPr>
          <a:xfrm>
            <a:off x="502024" y="1016606"/>
            <a:ext cx="597049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Сохранен результат движения или было произведено движение в обратном направлении? </a:t>
            </a:r>
            <a:r>
              <a:rPr kumimoji="0" lang="ru-RU" sz="1800" b="0" i="1" u="none" strike="noStrike" kern="1200" cap="none" spc="0" normalizeH="0" baseline="0" noProof="0" dirty="0">
                <a:ln>
                  <a:noFill/>
                </a:ln>
                <a:solidFill>
                  <a:prstClr val="black"/>
                </a:solidFill>
                <a:effectLst/>
                <a:uLnTx/>
                <a:uFillTx/>
                <a:latin typeface="Calibri" panose="020F0502020204030204"/>
                <a:ea typeface="+mn-ea"/>
                <a:cs typeface="+mn-cs"/>
              </a:rPr>
              <a:t>вернуться</a:t>
            </a: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1401F9AD-0DA7-2510-E039-38C1D41621D5}"/>
              </a:ext>
            </a:extLst>
          </p:cNvPr>
          <p:cNvSpPr txBox="1"/>
          <p:nvPr/>
        </p:nvSpPr>
        <p:spPr>
          <a:xfrm>
            <a:off x="753035" y="1900518"/>
            <a:ext cx="328108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результат сохранен</a:t>
            </a:r>
          </a:p>
        </p:txBody>
      </p:sp>
      <p:sp>
        <p:nvSpPr>
          <p:cNvPr id="6" name="TextBox 5">
            <a:extLst>
              <a:ext uri="{FF2B5EF4-FFF2-40B4-BE49-F238E27FC236}">
                <a16:creationId xmlns:a16="http://schemas.microsoft.com/office/drawing/2014/main" id="{D02E5546-08C0-40A2-0CF0-890DA8BAE7BE}"/>
              </a:ext>
            </a:extLst>
          </p:cNvPr>
          <p:cNvSpPr txBox="1"/>
          <p:nvPr/>
        </p:nvSpPr>
        <p:spPr>
          <a:xfrm>
            <a:off x="4034118" y="1900518"/>
            <a:ext cx="328108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субъект вернулся обратно</a:t>
            </a:r>
          </a:p>
        </p:txBody>
      </p:sp>
      <p:sp>
        <p:nvSpPr>
          <p:cNvPr id="7" name="TextBox 6">
            <a:extLst>
              <a:ext uri="{FF2B5EF4-FFF2-40B4-BE49-F238E27FC236}">
                <a16:creationId xmlns:a16="http://schemas.microsoft.com/office/drawing/2014/main" id="{A7BA27F1-8521-B1BE-B705-2E32B4AD159D}"/>
              </a:ext>
            </a:extLst>
          </p:cNvPr>
          <p:cNvSpPr txBox="1"/>
          <p:nvPr/>
        </p:nvSpPr>
        <p:spPr>
          <a:xfrm>
            <a:off x="753035" y="2743200"/>
            <a:ext cx="200809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СВ</a:t>
            </a:r>
          </a:p>
        </p:txBody>
      </p:sp>
      <p:sp>
        <p:nvSpPr>
          <p:cNvPr id="8" name="TextBox 7">
            <a:extLst>
              <a:ext uri="{FF2B5EF4-FFF2-40B4-BE49-F238E27FC236}">
                <a16:creationId xmlns:a16="http://schemas.microsoft.com/office/drawing/2014/main" id="{9DC3517B-CCCE-11C1-09CE-8812F0F7CA3C}"/>
              </a:ext>
            </a:extLst>
          </p:cNvPr>
          <p:cNvSpPr txBox="1"/>
          <p:nvPr/>
        </p:nvSpPr>
        <p:spPr>
          <a:xfrm>
            <a:off x="4034118" y="2710934"/>
            <a:ext cx="200809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НСВ</a:t>
            </a:r>
          </a:p>
        </p:txBody>
      </p:sp>
      <p:cxnSp>
        <p:nvCxnSpPr>
          <p:cNvPr id="11" name="Прямая со стрелкой 10">
            <a:extLst>
              <a:ext uri="{FF2B5EF4-FFF2-40B4-BE49-F238E27FC236}">
                <a16:creationId xmlns:a16="http://schemas.microsoft.com/office/drawing/2014/main" id="{CC2A0F36-0C6E-260E-D9E7-8184178355FD}"/>
              </a:ext>
            </a:extLst>
          </p:cNvPr>
          <p:cNvCxnSpPr/>
          <p:nvPr/>
        </p:nvCxnSpPr>
        <p:spPr>
          <a:xfrm flipH="1">
            <a:off x="1290918" y="1662937"/>
            <a:ext cx="1667435" cy="144959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Прямая со стрелкой 12">
            <a:extLst>
              <a:ext uri="{FF2B5EF4-FFF2-40B4-BE49-F238E27FC236}">
                <a16:creationId xmlns:a16="http://schemas.microsoft.com/office/drawing/2014/main" id="{52FE7E81-56D1-7B17-27AF-2A07FC977B66}"/>
              </a:ext>
            </a:extLst>
          </p:cNvPr>
          <p:cNvCxnSpPr>
            <a:stCxn id="3" idx="2"/>
            <a:endCxn id="8" idx="2"/>
          </p:cNvCxnSpPr>
          <p:nvPr/>
        </p:nvCxnSpPr>
        <p:spPr>
          <a:xfrm>
            <a:off x="3487271" y="1662937"/>
            <a:ext cx="1550894" cy="141732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F3E87C0B-25C3-4764-B1BA-3A7926618322}"/>
              </a:ext>
            </a:extLst>
          </p:cNvPr>
          <p:cNvSpPr txBox="1"/>
          <p:nvPr/>
        </p:nvSpPr>
        <p:spPr>
          <a:xfrm>
            <a:off x="5737412" y="3890682"/>
            <a:ext cx="5253317"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О какой точке движения мы думаем?</a:t>
            </a:r>
            <a:b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О точке отправления А (где был) или о точке прибытия В (где оказался в конце пути)</a:t>
            </a:r>
          </a:p>
        </p:txBody>
      </p:sp>
      <p:sp>
        <p:nvSpPr>
          <p:cNvPr id="15" name="TextBox 14">
            <a:extLst>
              <a:ext uri="{FF2B5EF4-FFF2-40B4-BE49-F238E27FC236}">
                <a16:creationId xmlns:a16="http://schemas.microsoft.com/office/drawing/2014/main" id="{971B917D-8F0F-E30C-9EE7-B6B4BA98802B}"/>
              </a:ext>
            </a:extLst>
          </p:cNvPr>
          <p:cNvSpPr txBox="1"/>
          <p:nvPr/>
        </p:nvSpPr>
        <p:spPr>
          <a:xfrm>
            <a:off x="5181600" y="4814012"/>
            <a:ext cx="10757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А</a:t>
            </a:r>
          </a:p>
        </p:txBody>
      </p:sp>
      <p:sp>
        <p:nvSpPr>
          <p:cNvPr id="16" name="TextBox 15">
            <a:extLst>
              <a:ext uri="{FF2B5EF4-FFF2-40B4-BE49-F238E27FC236}">
                <a16:creationId xmlns:a16="http://schemas.microsoft.com/office/drawing/2014/main" id="{3CDF5DFF-FE70-FE52-5844-9AFCAF3789AA}"/>
              </a:ext>
            </a:extLst>
          </p:cNvPr>
          <p:cNvSpPr txBox="1"/>
          <p:nvPr/>
        </p:nvSpPr>
        <p:spPr>
          <a:xfrm>
            <a:off x="2761129" y="5183344"/>
            <a:ext cx="181087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у-, вы-, от-</a:t>
            </a:r>
          </a:p>
        </p:txBody>
      </p:sp>
      <p:cxnSp>
        <p:nvCxnSpPr>
          <p:cNvPr id="18" name="Прямая со стрелкой 17">
            <a:extLst>
              <a:ext uri="{FF2B5EF4-FFF2-40B4-BE49-F238E27FC236}">
                <a16:creationId xmlns:a16="http://schemas.microsoft.com/office/drawing/2014/main" id="{14299102-653C-DFE0-E643-BF3BCE450BD9}"/>
              </a:ext>
            </a:extLst>
          </p:cNvPr>
          <p:cNvCxnSpPr/>
          <p:nvPr/>
        </p:nvCxnSpPr>
        <p:spPr>
          <a:xfrm flipH="1">
            <a:off x="4159624" y="4814012"/>
            <a:ext cx="2097741" cy="7386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E7D97367-4CCD-4E97-3581-85EFDC32A8DE}"/>
              </a:ext>
            </a:extLst>
          </p:cNvPr>
          <p:cNvSpPr txBox="1"/>
          <p:nvPr/>
        </p:nvSpPr>
        <p:spPr>
          <a:xfrm>
            <a:off x="9287435" y="4814012"/>
            <a:ext cx="116541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В</a:t>
            </a:r>
          </a:p>
        </p:txBody>
      </p:sp>
      <p:sp>
        <p:nvSpPr>
          <p:cNvPr id="20" name="TextBox 19">
            <a:extLst>
              <a:ext uri="{FF2B5EF4-FFF2-40B4-BE49-F238E27FC236}">
                <a16:creationId xmlns:a16="http://schemas.microsoft.com/office/drawing/2014/main" id="{5D02C840-19DF-A6D3-5E02-356F13E3638E}"/>
              </a:ext>
            </a:extLst>
          </p:cNvPr>
          <p:cNvSpPr txBox="1"/>
          <p:nvPr/>
        </p:nvSpPr>
        <p:spPr>
          <a:xfrm>
            <a:off x="8749553" y="5552676"/>
            <a:ext cx="29583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при-, до-, за-, в-, …</a:t>
            </a:r>
          </a:p>
        </p:txBody>
      </p:sp>
      <p:cxnSp>
        <p:nvCxnSpPr>
          <p:cNvPr id="22" name="Прямая со стрелкой 21">
            <a:extLst>
              <a:ext uri="{FF2B5EF4-FFF2-40B4-BE49-F238E27FC236}">
                <a16:creationId xmlns:a16="http://schemas.microsoft.com/office/drawing/2014/main" id="{880508B6-C1A0-CBC9-D135-49C5DF411A9D}"/>
              </a:ext>
            </a:extLst>
          </p:cNvPr>
          <p:cNvCxnSpPr/>
          <p:nvPr/>
        </p:nvCxnSpPr>
        <p:spPr>
          <a:xfrm>
            <a:off x="8749553" y="4814012"/>
            <a:ext cx="537882" cy="7386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A4A061D4-6964-D7B2-580F-76C60144E93A}"/>
              </a:ext>
            </a:extLst>
          </p:cNvPr>
          <p:cNvSpPr txBox="1"/>
          <p:nvPr/>
        </p:nvSpPr>
        <p:spPr>
          <a:xfrm>
            <a:off x="385763" y="3257550"/>
            <a:ext cx="145732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группа ИДТИ</a:t>
            </a:r>
          </a:p>
        </p:txBody>
      </p:sp>
      <p:sp>
        <p:nvSpPr>
          <p:cNvPr id="24" name="TextBox 23">
            <a:extLst>
              <a:ext uri="{FF2B5EF4-FFF2-40B4-BE49-F238E27FC236}">
                <a16:creationId xmlns:a16="http://schemas.microsoft.com/office/drawing/2014/main" id="{341870AD-8B97-4C82-1E61-97D8BEC01184}"/>
              </a:ext>
            </a:extLst>
          </p:cNvPr>
          <p:cNvSpPr txBox="1"/>
          <p:nvPr/>
        </p:nvSpPr>
        <p:spPr>
          <a:xfrm>
            <a:off x="3534055" y="3208475"/>
            <a:ext cx="200809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группа ХОДИТЬ</a:t>
            </a:r>
          </a:p>
        </p:txBody>
      </p:sp>
      <p:sp>
        <p:nvSpPr>
          <p:cNvPr id="25" name="TextBox 24">
            <a:extLst>
              <a:ext uri="{FF2B5EF4-FFF2-40B4-BE49-F238E27FC236}">
                <a16:creationId xmlns:a16="http://schemas.microsoft.com/office/drawing/2014/main" id="{FAA8742E-3B11-47C8-BEB7-E7BCD4A907D4}"/>
              </a:ext>
            </a:extLst>
          </p:cNvPr>
          <p:cNvSpPr txBox="1"/>
          <p:nvPr/>
        </p:nvSpPr>
        <p:spPr>
          <a:xfrm>
            <a:off x="1843088" y="5672138"/>
            <a:ext cx="3699061"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важно, что СУБЪЕКТА НЕТ/НЕ БЫЛО  ТАМ, ГДЕ ОН БЫЛ</a:t>
            </a:r>
          </a:p>
        </p:txBody>
      </p:sp>
      <p:sp>
        <p:nvSpPr>
          <p:cNvPr id="26" name="TextBox 25">
            <a:extLst>
              <a:ext uri="{FF2B5EF4-FFF2-40B4-BE49-F238E27FC236}">
                <a16:creationId xmlns:a16="http://schemas.microsoft.com/office/drawing/2014/main" id="{E6B5305B-53B7-9EBF-766B-C79E8CAC0026}"/>
              </a:ext>
            </a:extLst>
          </p:cNvPr>
          <p:cNvSpPr txBox="1"/>
          <p:nvPr/>
        </p:nvSpPr>
        <p:spPr>
          <a:xfrm>
            <a:off x="7000875" y="5920639"/>
            <a:ext cx="5057775"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важно, что СУБЪЕКТ НАХОДИТСЯ/НАХОДИЛСЯ  ТАМ, КУДА ОН ДВИГАЛСЯ</a:t>
            </a:r>
          </a:p>
        </p:txBody>
      </p:sp>
    </p:spTree>
    <p:extLst>
      <p:ext uri="{BB962C8B-B14F-4D97-AF65-F5344CB8AC3E}">
        <p14:creationId xmlns:p14="http://schemas.microsoft.com/office/powerpoint/2010/main" val="13486098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12000">
              <a:srgbClr val="E6F1B4"/>
            </a:gs>
            <a:gs pos="30000">
              <a:srgbClr val="FFFFF7"/>
            </a:gs>
            <a:gs pos="60000">
              <a:srgbClr val="FFFFBD"/>
            </a:gs>
            <a:gs pos="96000">
              <a:srgbClr val="E5CBB1"/>
            </a:gs>
          </a:gsLst>
          <a:lin ang="5400000" scaled="1"/>
        </a:gradFill>
        <a:effectLst/>
      </p:bgPr>
    </p:bg>
    <p:spTree>
      <p:nvGrpSpPr>
        <p:cNvPr id="1" name=""/>
        <p:cNvGrpSpPr/>
        <p:nvPr/>
      </p:nvGrpSpPr>
      <p:grpSpPr>
        <a:xfrm>
          <a:off x="0" y="0"/>
          <a:ext cx="0" cy="0"/>
          <a:chOff x="0" y="0"/>
          <a:chExt cx="0" cy="0"/>
        </a:xfrm>
      </p:grpSpPr>
      <p:sp>
        <p:nvSpPr>
          <p:cNvPr id="2" name="Подзаголовок 2">
            <a:extLst>
              <a:ext uri="{FF2B5EF4-FFF2-40B4-BE49-F238E27FC236}">
                <a16:creationId xmlns:a16="http://schemas.microsoft.com/office/drawing/2014/main" id="{2092269B-2C5B-0BDE-1270-5868327CC1D1}"/>
              </a:ext>
            </a:extLst>
          </p:cNvPr>
          <p:cNvSpPr txBox="1">
            <a:spLocks/>
          </p:cNvSpPr>
          <p:nvPr/>
        </p:nvSpPr>
        <p:spPr>
          <a:xfrm>
            <a:off x="1704975" y="175104"/>
            <a:ext cx="9144000" cy="841502"/>
          </a:xfrm>
          <a:prstGeom prst="rect">
            <a:avLst/>
          </a:prstGeom>
          <a:gradFill flip="none" rotWithShape="1">
            <a:gsLst>
              <a:gs pos="11000">
                <a:srgbClr val="E6F1B4"/>
              </a:gs>
              <a:gs pos="39000">
                <a:srgbClr val="FFFFF7"/>
              </a:gs>
              <a:gs pos="66000">
                <a:srgbClr val="FEFEF3"/>
              </a:gs>
              <a:gs pos="100000">
                <a:srgbClr val="EDDCB5"/>
              </a:gs>
            </a:gsLst>
            <a:lin ang="16200000" scaled="1"/>
            <a:tileRect/>
          </a:gradFill>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4800" b="0" i="0" u="none" strike="noStrike" kern="1200" cap="none" spc="0" normalizeH="0" baseline="0" noProof="0" dirty="0">
                <a:ln>
                  <a:noFill/>
                </a:ln>
                <a:solidFill>
                  <a:srgbClr val="261300"/>
                </a:solidFill>
                <a:effectLst/>
                <a:uLnTx/>
                <a:uFillTx/>
                <a:latin typeface="Calibri" panose="020F0502020204030204"/>
                <a:ea typeface="+mn-ea"/>
                <a:cs typeface="+mn-cs"/>
              </a:rPr>
              <a:t>Глаголы движения с приставками</a:t>
            </a:r>
          </a:p>
        </p:txBody>
      </p:sp>
      <p:sp>
        <p:nvSpPr>
          <p:cNvPr id="6" name="Подзаголовок 2">
            <a:extLst>
              <a:ext uri="{FF2B5EF4-FFF2-40B4-BE49-F238E27FC236}">
                <a16:creationId xmlns:a16="http://schemas.microsoft.com/office/drawing/2014/main" id="{DEEB8004-2894-E454-5FA2-FBCD8D82BE74}"/>
              </a:ext>
            </a:extLst>
          </p:cNvPr>
          <p:cNvSpPr txBox="1">
            <a:spLocks/>
          </p:cNvSpPr>
          <p:nvPr/>
        </p:nvSpPr>
        <p:spPr>
          <a:xfrm>
            <a:off x="551645" y="1101392"/>
            <a:ext cx="11088710" cy="3625153"/>
          </a:xfrm>
          <a:prstGeom prst="rect">
            <a:avLst/>
          </a:prstGeom>
          <a:gradFill flip="none" rotWithShape="1">
            <a:gsLst>
              <a:gs pos="11000">
                <a:srgbClr val="E6F1B4"/>
              </a:gs>
              <a:gs pos="39000">
                <a:srgbClr val="FFFFF7"/>
              </a:gs>
              <a:gs pos="66000">
                <a:srgbClr val="FEFEF3"/>
              </a:gs>
              <a:gs pos="100000">
                <a:srgbClr val="EDDCB5"/>
              </a:gs>
            </a:gsLst>
            <a:lin ang="16200000" scaled="1"/>
            <a:tileRect/>
          </a:gradFill>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800" b="0" i="0" u="none" strike="noStrike" kern="1200" cap="none" spc="0" normalizeH="0" baseline="0" noProof="0" dirty="0">
                <a:ln>
                  <a:noFill/>
                </a:ln>
                <a:solidFill>
                  <a:srgbClr val="70AD47">
                    <a:lumMod val="50000"/>
                  </a:srgbClr>
                </a:solidFill>
                <a:effectLst/>
                <a:uLnTx/>
                <a:uFillTx/>
                <a:latin typeface="Calibri" panose="020F0502020204030204"/>
                <a:ea typeface="+mn-ea"/>
                <a:cs typeface="+mn-cs"/>
              </a:rPr>
              <a:t>Глаголы движения </a:t>
            </a:r>
            <a:r>
              <a:rPr kumimoji="0" lang="ru-RU" sz="28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Calibri" panose="020F0502020204030204"/>
                <a:ea typeface="+mn-ea"/>
                <a:cs typeface="+mn-cs"/>
              </a:rPr>
              <a:t>НСВ</a:t>
            </a: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800" b="0" i="0" u="none" strike="noStrike" kern="1200" cap="none" spc="0" normalizeH="0" baseline="0" noProof="0" dirty="0">
                <a:ln>
                  <a:noFill/>
                </a:ln>
                <a:solidFill>
                  <a:srgbClr val="70AD47">
                    <a:lumMod val="50000"/>
                  </a:srgbClr>
                </a:solidFill>
                <a:effectLst/>
                <a:uLnTx/>
                <a:uFillTx/>
                <a:latin typeface="Calibri" panose="020F0502020204030204"/>
                <a:ea typeface="+mn-ea"/>
                <a:cs typeface="+mn-cs"/>
              </a:rPr>
              <a:t>с приставками  так же, как и другие глаголы несовершенного вида, могут обозначать ПРОЦЕСС:</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800" b="0" i="1" u="none" strike="noStrike" kern="1200" cap="none" spc="0" normalizeH="0" baseline="0" noProof="0" dirty="0">
                <a:ln>
                  <a:noFill/>
                </a:ln>
                <a:solidFill>
                  <a:srgbClr val="70AD47">
                    <a:lumMod val="50000"/>
                  </a:srgbClr>
                </a:solidFill>
                <a:effectLst/>
                <a:uLnTx/>
                <a:uFillTx/>
                <a:latin typeface="Calibri" panose="020F0502020204030204"/>
                <a:ea typeface="+mn-ea"/>
                <a:cs typeface="+mn-cs"/>
              </a:rPr>
              <a:t>Поезд медленно </a:t>
            </a:r>
            <a:r>
              <a:rPr kumimoji="0" lang="ru-RU" sz="2800" b="1" i="1" u="none" strike="noStrike" kern="1200" cap="none" spc="0" normalizeH="0" baseline="0" noProof="0" dirty="0">
                <a:ln>
                  <a:noFill/>
                </a:ln>
                <a:solidFill>
                  <a:srgbClr val="70AD47">
                    <a:lumMod val="50000"/>
                  </a:srgbClr>
                </a:solidFill>
                <a:effectLst/>
                <a:uLnTx/>
                <a:uFillTx/>
                <a:latin typeface="Calibri" panose="020F0502020204030204"/>
                <a:ea typeface="+mn-ea"/>
                <a:cs typeface="+mn-cs"/>
              </a:rPr>
              <a:t>подходил</a:t>
            </a:r>
            <a:r>
              <a:rPr kumimoji="0" lang="ru-RU" sz="2800" b="0" i="1" u="none" strike="noStrike" kern="1200" cap="none" spc="0" normalizeH="0" baseline="0" noProof="0" dirty="0">
                <a:ln>
                  <a:noFill/>
                </a:ln>
                <a:solidFill>
                  <a:srgbClr val="70AD47">
                    <a:lumMod val="50000"/>
                  </a:srgbClr>
                </a:solidFill>
                <a:effectLst/>
                <a:uLnTx/>
                <a:uFillTx/>
                <a:latin typeface="Calibri" panose="020F0502020204030204"/>
                <a:ea typeface="+mn-ea"/>
                <a:cs typeface="+mn-cs"/>
              </a:rPr>
              <a:t> к станции</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ru-RU" sz="2800" b="0" i="1" u="none" strike="noStrike" kern="1200" cap="none" spc="0" normalizeH="0" baseline="0" noProof="0" dirty="0">
              <a:ln>
                <a:noFill/>
              </a:ln>
              <a:solidFill>
                <a:srgbClr val="70AD47">
                  <a:lumMod val="50000"/>
                </a:srgbClr>
              </a:solidFill>
              <a:effectLst/>
              <a:uLnTx/>
              <a:uFillTx/>
              <a:latin typeface="Calibri" panose="020F0502020204030204"/>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800" b="0" i="1" u="none" strike="noStrike" kern="1200" cap="none" spc="0" normalizeH="0" baseline="0" noProof="0" dirty="0">
                <a:ln>
                  <a:noFill/>
                </a:ln>
                <a:solidFill>
                  <a:srgbClr val="70AD47">
                    <a:lumMod val="50000"/>
                  </a:srgbClr>
                </a:solidFill>
                <a:effectLst/>
                <a:uLnTx/>
                <a:uFillTx/>
                <a:latin typeface="Calibri" panose="020F0502020204030204"/>
                <a:ea typeface="+mn-ea"/>
                <a:cs typeface="+mn-cs"/>
              </a:rPr>
              <a:t> </a:t>
            </a:r>
            <a:r>
              <a:rPr kumimoji="0" lang="ru-RU" sz="2800" b="0" i="0" u="none" strike="noStrike" kern="1200" cap="none" spc="0" normalizeH="0" baseline="0" noProof="0" dirty="0">
                <a:ln>
                  <a:noFill/>
                </a:ln>
                <a:solidFill>
                  <a:srgbClr val="70AD47">
                    <a:lumMod val="50000"/>
                  </a:srgbClr>
                </a:solidFill>
                <a:effectLst/>
                <a:uLnTx/>
                <a:uFillTx/>
                <a:latin typeface="Calibri" panose="020F0502020204030204"/>
                <a:ea typeface="+mn-ea"/>
                <a:cs typeface="+mn-cs"/>
              </a:rPr>
              <a:t>и МНОГОКРАТНОСТЬ движения: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800" b="0" i="1" u="none" strike="noStrike" kern="1200" cap="none" spc="0" normalizeH="0" baseline="0" noProof="0" dirty="0">
                <a:ln>
                  <a:noFill/>
                </a:ln>
                <a:solidFill>
                  <a:srgbClr val="70AD47">
                    <a:lumMod val="50000"/>
                  </a:srgbClr>
                </a:solidFill>
                <a:effectLst/>
                <a:uLnTx/>
                <a:uFillTx/>
                <a:latin typeface="Calibri" panose="020F0502020204030204"/>
                <a:ea typeface="+mn-ea"/>
                <a:cs typeface="+mn-cs"/>
              </a:rPr>
              <a:t>Он время от времени </a:t>
            </a:r>
            <a:r>
              <a:rPr kumimoji="0" lang="ru-RU" sz="2800" b="1" i="1" u="none" strike="noStrike" kern="1200" cap="none" spc="0" normalizeH="0" baseline="0" noProof="0" dirty="0">
                <a:ln>
                  <a:noFill/>
                </a:ln>
                <a:solidFill>
                  <a:srgbClr val="70AD47">
                    <a:lumMod val="50000"/>
                  </a:srgbClr>
                </a:solidFill>
                <a:effectLst/>
                <a:uLnTx/>
                <a:uFillTx/>
                <a:latin typeface="Calibri" panose="020F0502020204030204"/>
                <a:ea typeface="+mn-ea"/>
                <a:cs typeface="+mn-cs"/>
              </a:rPr>
              <a:t>подходил</a:t>
            </a:r>
            <a:r>
              <a:rPr kumimoji="0" lang="ru-RU" sz="2800" b="0" i="1" u="none" strike="noStrike" kern="1200" cap="none" spc="0" normalizeH="0" baseline="0" noProof="0" dirty="0">
                <a:ln>
                  <a:noFill/>
                </a:ln>
                <a:solidFill>
                  <a:srgbClr val="70AD47">
                    <a:lumMod val="50000"/>
                  </a:srgbClr>
                </a:solidFill>
                <a:effectLst/>
                <a:uLnTx/>
                <a:uFillTx/>
                <a:latin typeface="Calibri" panose="020F0502020204030204"/>
                <a:ea typeface="+mn-ea"/>
                <a:cs typeface="+mn-cs"/>
              </a:rPr>
              <a:t> к окну, смотрел, не приехали ли гости.</a:t>
            </a:r>
          </a:p>
        </p:txBody>
      </p:sp>
      <p:sp>
        <p:nvSpPr>
          <p:cNvPr id="10" name="TextBox 9">
            <a:extLst>
              <a:ext uri="{FF2B5EF4-FFF2-40B4-BE49-F238E27FC236}">
                <a16:creationId xmlns:a16="http://schemas.microsoft.com/office/drawing/2014/main" id="{A34B36CC-E310-E6E6-8AEA-03F3261E2C97}"/>
              </a:ext>
            </a:extLst>
          </p:cNvPr>
          <p:cNvSpPr txBox="1"/>
          <p:nvPr/>
        </p:nvSpPr>
        <p:spPr>
          <a:xfrm>
            <a:off x="757304" y="5016321"/>
            <a:ext cx="11219645" cy="95410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srgbClr val="70AD47">
                    <a:lumMod val="50000"/>
                  </a:srgbClr>
                </a:solidFill>
                <a:effectLst/>
                <a:uLnTx/>
                <a:uFillTx/>
                <a:latin typeface="Calibri" panose="020F0502020204030204"/>
                <a:ea typeface="+mn-ea"/>
                <a:cs typeface="+mn-cs"/>
              </a:rPr>
              <a:t>При образовании глаголов </a:t>
            </a:r>
            <a:r>
              <a:rPr kumimoji="0" lang="ru-RU" sz="28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Calibri" panose="020F0502020204030204"/>
                <a:ea typeface="+mn-ea"/>
                <a:cs typeface="+mn-cs"/>
              </a:rPr>
              <a:t>НСВ </a:t>
            </a:r>
            <a:r>
              <a:rPr kumimoji="0" lang="ru-RU" sz="2800" b="0" i="0" u="none" strike="noStrike" kern="1200" cap="none" spc="0" normalizeH="0" baseline="0" noProof="0" dirty="0">
                <a:ln>
                  <a:noFill/>
                </a:ln>
                <a:solidFill>
                  <a:srgbClr val="70AD47">
                    <a:lumMod val="50000"/>
                  </a:srgbClr>
                </a:solidFill>
                <a:effectLst/>
                <a:uLnTx/>
                <a:uFillTx/>
                <a:latin typeface="Calibri" panose="020F0502020204030204"/>
                <a:ea typeface="+mn-ea"/>
                <a:cs typeface="+mn-cs"/>
              </a:rPr>
              <a:t>от глаголов </a:t>
            </a:r>
            <a:r>
              <a:rPr kumimoji="0" lang="ru-RU" sz="2800" b="1" i="1" u="none" strike="noStrike" kern="1200" cap="none" spc="0" normalizeH="0" baseline="0" noProof="0" dirty="0">
                <a:ln>
                  <a:noFill/>
                </a:ln>
                <a:solidFill>
                  <a:srgbClr val="70AD47">
                    <a:lumMod val="50000"/>
                  </a:srgbClr>
                </a:solidFill>
                <a:effectLst/>
                <a:uLnTx/>
                <a:uFillTx/>
                <a:latin typeface="Calibri" panose="020F0502020204030204"/>
                <a:ea typeface="+mn-ea"/>
                <a:cs typeface="+mn-cs"/>
              </a:rPr>
              <a:t>ездить</a:t>
            </a:r>
            <a:r>
              <a:rPr kumimoji="0" lang="ru-RU" sz="2800" b="0" i="0" u="none" strike="noStrike" kern="1200" cap="none" spc="0" normalizeH="0" baseline="0" noProof="0" dirty="0">
                <a:ln>
                  <a:noFill/>
                </a:ln>
                <a:solidFill>
                  <a:srgbClr val="70AD47">
                    <a:lumMod val="50000"/>
                  </a:srgbClr>
                </a:solidFill>
                <a:effectLst/>
                <a:uLnTx/>
                <a:uFillTx/>
                <a:latin typeface="Calibri" panose="020F0502020204030204"/>
                <a:ea typeface="+mn-ea"/>
                <a:cs typeface="+mn-cs"/>
              </a:rPr>
              <a:t>, </a:t>
            </a:r>
            <a:r>
              <a:rPr kumimoji="0" lang="ru-RU" sz="2800" b="1" i="1" u="none" strike="noStrike" kern="1200" cap="none" spc="0" normalizeH="0" baseline="0" noProof="0" dirty="0">
                <a:ln>
                  <a:noFill/>
                </a:ln>
                <a:solidFill>
                  <a:srgbClr val="70AD47">
                    <a:lumMod val="50000"/>
                  </a:srgbClr>
                </a:solidFill>
                <a:effectLst/>
                <a:uLnTx/>
                <a:uFillTx/>
                <a:latin typeface="Calibri" panose="020F0502020204030204"/>
                <a:ea typeface="+mn-ea"/>
                <a:cs typeface="+mn-cs"/>
              </a:rPr>
              <a:t>плавать</a:t>
            </a:r>
            <a:r>
              <a:rPr kumimoji="0" lang="ru-RU" sz="2800" b="0" i="0" u="none" strike="noStrike" kern="1200" cap="none" spc="0" normalizeH="0" baseline="0" noProof="0" dirty="0">
                <a:ln>
                  <a:noFill/>
                </a:ln>
                <a:solidFill>
                  <a:srgbClr val="70AD47">
                    <a:lumMod val="50000"/>
                  </a:srgbClr>
                </a:solidFill>
                <a:effectLst/>
                <a:uLnTx/>
                <a:uFillTx/>
                <a:latin typeface="Calibri" panose="020F0502020204030204"/>
                <a:ea typeface="+mn-ea"/>
                <a:cs typeface="+mn-cs"/>
              </a:rPr>
              <a:t>, </a:t>
            </a:r>
            <a:r>
              <a:rPr kumimoji="0" lang="ru-RU" sz="2800" b="1" i="1" u="none" strike="noStrike" kern="1200" cap="none" spc="0" normalizeH="0" baseline="0" noProof="0" dirty="0">
                <a:ln>
                  <a:noFill/>
                </a:ln>
                <a:solidFill>
                  <a:srgbClr val="70AD47">
                    <a:lumMod val="50000"/>
                  </a:srgbClr>
                </a:solidFill>
                <a:effectLst/>
                <a:uLnTx/>
                <a:uFillTx/>
                <a:latin typeface="Calibri" panose="020F0502020204030204"/>
                <a:ea typeface="+mn-ea"/>
                <a:cs typeface="+mn-cs"/>
              </a:rPr>
              <a:t>лазить</a:t>
            </a:r>
            <a:r>
              <a:rPr kumimoji="0" lang="ru-RU" sz="2800" b="0" i="0" u="none" strike="noStrike" kern="1200" cap="none" spc="0" normalizeH="0" baseline="0" noProof="0" dirty="0">
                <a:ln>
                  <a:noFill/>
                </a:ln>
                <a:solidFill>
                  <a:srgbClr val="70AD47">
                    <a:lumMod val="50000"/>
                  </a:srgbClr>
                </a:solidFill>
                <a:effectLst/>
                <a:uLnTx/>
                <a:uFillTx/>
                <a:latin typeface="Calibri" panose="020F0502020204030204"/>
                <a:ea typeface="+mn-ea"/>
                <a:cs typeface="+mn-cs"/>
              </a:rPr>
              <a:t> меняется основа: </a:t>
            </a:r>
            <a:r>
              <a:rPr kumimoji="0" lang="ru-RU" sz="2800" b="1" i="1" u="none" strike="noStrike" kern="1200" cap="none" spc="0" normalizeH="0" baseline="0" noProof="0" dirty="0">
                <a:ln>
                  <a:noFill/>
                </a:ln>
                <a:solidFill>
                  <a:srgbClr val="70AD47">
                    <a:lumMod val="50000"/>
                  </a:srgbClr>
                </a:solidFill>
                <a:effectLst/>
                <a:uLnTx/>
                <a:uFillTx/>
                <a:latin typeface="Calibri" panose="020F0502020204030204"/>
                <a:ea typeface="+mn-ea"/>
                <a:cs typeface="+mn-cs"/>
              </a:rPr>
              <a:t>приезжать</a:t>
            </a:r>
            <a:r>
              <a:rPr kumimoji="0" lang="ru-RU" sz="2800" b="0" i="0" u="none" strike="noStrike" kern="1200" cap="none" spc="0" normalizeH="0" baseline="0" noProof="0" dirty="0">
                <a:ln>
                  <a:noFill/>
                </a:ln>
                <a:solidFill>
                  <a:srgbClr val="70AD47">
                    <a:lumMod val="50000"/>
                  </a:srgbClr>
                </a:solidFill>
                <a:effectLst/>
                <a:uLnTx/>
                <a:uFillTx/>
                <a:latin typeface="Calibri" panose="020F0502020204030204"/>
                <a:ea typeface="+mn-ea"/>
                <a:cs typeface="+mn-cs"/>
              </a:rPr>
              <a:t>, </a:t>
            </a:r>
            <a:r>
              <a:rPr kumimoji="0" lang="ru-RU" sz="2800" b="1" i="1" u="none" strike="noStrike" kern="1200" cap="none" spc="0" normalizeH="0" baseline="0" noProof="0" dirty="0">
                <a:ln>
                  <a:noFill/>
                </a:ln>
                <a:solidFill>
                  <a:srgbClr val="70AD47">
                    <a:lumMod val="50000"/>
                  </a:srgbClr>
                </a:solidFill>
                <a:effectLst/>
                <a:uLnTx/>
                <a:uFillTx/>
                <a:latin typeface="Calibri" panose="020F0502020204030204"/>
                <a:ea typeface="+mn-ea"/>
                <a:cs typeface="+mn-cs"/>
              </a:rPr>
              <a:t>приплывать</a:t>
            </a:r>
            <a:r>
              <a:rPr kumimoji="0" lang="ru-RU" sz="2800" b="0" i="0" u="none" strike="noStrike" kern="1200" cap="none" spc="0" normalizeH="0" baseline="0" noProof="0" dirty="0">
                <a:ln>
                  <a:noFill/>
                </a:ln>
                <a:solidFill>
                  <a:srgbClr val="70AD47">
                    <a:lumMod val="50000"/>
                  </a:srgbClr>
                </a:solidFill>
                <a:effectLst/>
                <a:uLnTx/>
                <a:uFillTx/>
                <a:latin typeface="Calibri" panose="020F0502020204030204"/>
                <a:ea typeface="+mn-ea"/>
                <a:cs typeface="+mn-cs"/>
              </a:rPr>
              <a:t>, </a:t>
            </a:r>
            <a:r>
              <a:rPr kumimoji="0" lang="ru-RU" sz="2800" b="1" i="1" u="none" strike="noStrike" kern="1200" cap="none" spc="0" normalizeH="0" baseline="0" noProof="0" dirty="0">
                <a:ln>
                  <a:noFill/>
                </a:ln>
                <a:solidFill>
                  <a:srgbClr val="70AD47">
                    <a:lumMod val="50000"/>
                  </a:srgbClr>
                </a:solidFill>
                <a:effectLst/>
                <a:uLnTx/>
                <a:uFillTx/>
                <a:latin typeface="Calibri" panose="020F0502020204030204"/>
                <a:ea typeface="+mn-ea"/>
                <a:cs typeface="+mn-cs"/>
              </a:rPr>
              <a:t>залезать</a:t>
            </a:r>
            <a:r>
              <a:rPr kumimoji="0" lang="ru-RU" sz="2800" b="0" i="0" u="none" strike="noStrike" kern="1200" cap="none" spc="0" normalizeH="0" baseline="0" noProof="0" dirty="0">
                <a:ln>
                  <a:noFill/>
                </a:ln>
                <a:solidFill>
                  <a:srgbClr val="70AD47">
                    <a:lumMod val="50000"/>
                  </a:srgbClr>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22359447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12000">
              <a:srgbClr val="E6F1B4"/>
            </a:gs>
            <a:gs pos="30000">
              <a:srgbClr val="FFFFF7"/>
            </a:gs>
            <a:gs pos="60000">
              <a:srgbClr val="FFFFBD"/>
            </a:gs>
            <a:gs pos="96000">
              <a:srgbClr val="E5CBB1"/>
            </a:gs>
          </a:gsLst>
          <a:lin ang="5400000" scaled="1"/>
        </a:gradFill>
        <a:effectLst/>
      </p:bgPr>
    </p:bg>
    <p:spTree>
      <p:nvGrpSpPr>
        <p:cNvPr id="1" name=""/>
        <p:cNvGrpSpPr/>
        <p:nvPr/>
      </p:nvGrpSpPr>
      <p:grpSpPr>
        <a:xfrm>
          <a:off x="0" y="0"/>
          <a:ext cx="0" cy="0"/>
          <a:chOff x="0" y="0"/>
          <a:chExt cx="0" cy="0"/>
        </a:xfrm>
      </p:grpSpPr>
      <p:sp>
        <p:nvSpPr>
          <p:cNvPr id="2" name="Подзаголовок 2">
            <a:extLst>
              <a:ext uri="{FF2B5EF4-FFF2-40B4-BE49-F238E27FC236}">
                <a16:creationId xmlns:a16="http://schemas.microsoft.com/office/drawing/2014/main" id="{A4F07ED8-BAD4-BBFF-8936-4DCF15FBAC5E}"/>
              </a:ext>
            </a:extLst>
          </p:cNvPr>
          <p:cNvSpPr>
            <a:spLocks noGrp="1"/>
          </p:cNvSpPr>
          <p:nvPr>
            <p:ph type="subTitle" idx="1"/>
          </p:nvPr>
        </p:nvSpPr>
        <p:spPr>
          <a:xfrm>
            <a:off x="1612776" y="232296"/>
            <a:ext cx="9144000" cy="699859"/>
          </a:xfrm>
          <a:gradFill flip="none" rotWithShape="1">
            <a:gsLst>
              <a:gs pos="11000">
                <a:srgbClr val="E6F1B4"/>
              </a:gs>
              <a:gs pos="39000">
                <a:srgbClr val="FFFFF7"/>
              </a:gs>
              <a:gs pos="66000">
                <a:srgbClr val="FEFEF3"/>
              </a:gs>
              <a:gs pos="100000">
                <a:srgbClr val="EDDCB5"/>
              </a:gs>
            </a:gsLst>
            <a:lin ang="16200000" scaled="1"/>
            <a:tileRect/>
          </a:gradFill>
        </p:spPr>
        <p:txBody>
          <a:bodyPr>
            <a:normAutofit fontScale="85000" lnSpcReduction="10000"/>
          </a:bodyPr>
          <a:lstStyle/>
          <a:p>
            <a:r>
              <a:rPr lang="ru-RU" sz="4400" b="1" dirty="0">
                <a:solidFill>
                  <a:srgbClr val="002060"/>
                </a:solidFill>
              </a:rPr>
              <a:t>Приставки пространственного движения</a:t>
            </a:r>
          </a:p>
        </p:txBody>
      </p:sp>
      <p:pic>
        <p:nvPicPr>
          <p:cNvPr id="16" name="Рисунок 15">
            <a:extLst>
              <a:ext uri="{FF2B5EF4-FFF2-40B4-BE49-F238E27FC236}">
                <a16:creationId xmlns:a16="http://schemas.microsoft.com/office/drawing/2014/main" id="{3F61F574-5BD5-6690-8E3F-37F1C8F67858}"/>
              </a:ext>
            </a:extLst>
          </p:cNvPr>
          <p:cNvPicPr>
            <a:picLocks noChangeAspect="1"/>
          </p:cNvPicPr>
          <p:nvPr/>
        </p:nvPicPr>
        <p:blipFill>
          <a:blip r:embed="rId2"/>
          <a:stretch>
            <a:fillRect/>
          </a:stretch>
        </p:blipFill>
        <p:spPr>
          <a:xfrm>
            <a:off x="1602258" y="970112"/>
            <a:ext cx="9154518" cy="5655592"/>
          </a:xfrm>
          <a:prstGeom prst="rect">
            <a:avLst/>
          </a:prstGeom>
        </p:spPr>
      </p:pic>
    </p:spTree>
    <p:extLst>
      <p:ext uri="{BB962C8B-B14F-4D97-AF65-F5344CB8AC3E}">
        <p14:creationId xmlns:p14="http://schemas.microsoft.com/office/powerpoint/2010/main" val="10128465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12000">
              <a:srgbClr val="E6F1B4"/>
            </a:gs>
            <a:gs pos="30000">
              <a:srgbClr val="FFFFF7"/>
            </a:gs>
            <a:gs pos="60000">
              <a:srgbClr val="FFFFBD"/>
            </a:gs>
            <a:gs pos="96000">
              <a:srgbClr val="E5CBB1"/>
            </a:gs>
          </a:gsLst>
          <a:lin ang="5400000" scaled="1"/>
        </a:gradFill>
        <a:effectLst/>
      </p:bgPr>
    </p:bg>
    <p:spTree>
      <p:nvGrpSpPr>
        <p:cNvPr id="1" name=""/>
        <p:cNvGrpSpPr/>
        <p:nvPr/>
      </p:nvGrpSpPr>
      <p:grpSpPr>
        <a:xfrm>
          <a:off x="0" y="0"/>
          <a:ext cx="0" cy="0"/>
          <a:chOff x="0" y="0"/>
          <a:chExt cx="0" cy="0"/>
        </a:xfrm>
      </p:grpSpPr>
      <p:sp>
        <p:nvSpPr>
          <p:cNvPr id="2" name="Подзаголовок 2">
            <a:extLst>
              <a:ext uri="{FF2B5EF4-FFF2-40B4-BE49-F238E27FC236}">
                <a16:creationId xmlns:a16="http://schemas.microsoft.com/office/drawing/2014/main" id="{A4F07ED8-BAD4-BBFF-8936-4DCF15FBAC5E}"/>
              </a:ext>
            </a:extLst>
          </p:cNvPr>
          <p:cNvSpPr>
            <a:spLocks noGrp="1"/>
          </p:cNvSpPr>
          <p:nvPr>
            <p:ph type="subTitle" idx="1"/>
          </p:nvPr>
        </p:nvSpPr>
        <p:spPr>
          <a:xfrm>
            <a:off x="1612776" y="232296"/>
            <a:ext cx="9144000" cy="699859"/>
          </a:xfrm>
          <a:gradFill flip="none" rotWithShape="1">
            <a:gsLst>
              <a:gs pos="11000">
                <a:srgbClr val="E6F1B4"/>
              </a:gs>
              <a:gs pos="39000">
                <a:srgbClr val="FFFFF7"/>
              </a:gs>
              <a:gs pos="66000">
                <a:srgbClr val="FEFEF3"/>
              </a:gs>
              <a:gs pos="100000">
                <a:srgbClr val="EDDCB5"/>
              </a:gs>
            </a:gsLst>
            <a:lin ang="16200000" scaled="1"/>
            <a:tileRect/>
          </a:gradFill>
        </p:spPr>
        <p:txBody>
          <a:bodyPr>
            <a:normAutofit fontScale="85000" lnSpcReduction="10000"/>
          </a:bodyPr>
          <a:lstStyle/>
          <a:p>
            <a:r>
              <a:rPr lang="ru-RU" sz="4400" b="1" dirty="0">
                <a:solidFill>
                  <a:srgbClr val="002060"/>
                </a:solidFill>
              </a:rPr>
              <a:t>Приставки пространственного движения</a:t>
            </a:r>
          </a:p>
        </p:txBody>
      </p:sp>
      <p:pic>
        <p:nvPicPr>
          <p:cNvPr id="4" name="Рисунок 3">
            <a:extLst>
              <a:ext uri="{FF2B5EF4-FFF2-40B4-BE49-F238E27FC236}">
                <a16:creationId xmlns:a16="http://schemas.microsoft.com/office/drawing/2014/main" id="{3373A857-5AAF-8396-A4C2-105CAAAA738C}"/>
              </a:ext>
            </a:extLst>
          </p:cNvPr>
          <p:cNvPicPr>
            <a:picLocks noChangeAspect="1"/>
          </p:cNvPicPr>
          <p:nvPr/>
        </p:nvPicPr>
        <p:blipFill>
          <a:blip r:embed="rId2"/>
          <a:stretch>
            <a:fillRect/>
          </a:stretch>
        </p:blipFill>
        <p:spPr>
          <a:xfrm>
            <a:off x="1419223" y="844278"/>
            <a:ext cx="9531106" cy="5919649"/>
          </a:xfrm>
          <a:prstGeom prst="rect">
            <a:avLst/>
          </a:prstGeom>
        </p:spPr>
      </p:pic>
    </p:spTree>
    <p:extLst>
      <p:ext uri="{BB962C8B-B14F-4D97-AF65-F5344CB8AC3E}">
        <p14:creationId xmlns:p14="http://schemas.microsoft.com/office/powerpoint/2010/main" val="28346100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12000">
              <a:srgbClr val="E6F1B4"/>
            </a:gs>
            <a:gs pos="30000">
              <a:srgbClr val="FFFFF7"/>
            </a:gs>
            <a:gs pos="60000">
              <a:srgbClr val="FFFFBD"/>
            </a:gs>
            <a:gs pos="96000">
              <a:srgbClr val="E5CBB1"/>
            </a:gs>
          </a:gsLst>
          <a:lin ang="5400000" scaled="1"/>
        </a:gradFill>
        <a:effectLst/>
      </p:bgPr>
    </p:bg>
    <p:spTree>
      <p:nvGrpSpPr>
        <p:cNvPr id="1" name=""/>
        <p:cNvGrpSpPr/>
        <p:nvPr/>
      </p:nvGrpSpPr>
      <p:grpSpPr>
        <a:xfrm>
          <a:off x="0" y="0"/>
          <a:ext cx="0" cy="0"/>
          <a:chOff x="0" y="0"/>
          <a:chExt cx="0" cy="0"/>
        </a:xfrm>
      </p:grpSpPr>
      <p:sp>
        <p:nvSpPr>
          <p:cNvPr id="2" name="Подзаголовок 2">
            <a:extLst>
              <a:ext uri="{FF2B5EF4-FFF2-40B4-BE49-F238E27FC236}">
                <a16:creationId xmlns:a16="http://schemas.microsoft.com/office/drawing/2014/main" id="{A4F07ED8-BAD4-BBFF-8936-4DCF15FBAC5E}"/>
              </a:ext>
            </a:extLst>
          </p:cNvPr>
          <p:cNvSpPr>
            <a:spLocks noGrp="1"/>
          </p:cNvSpPr>
          <p:nvPr>
            <p:ph type="subTitle" idx="1"/>
          </p:nvPr>
        </p:nvSpPr>
        <p:spPr>
          <a:xfrm>
            <a:off x="1612776" y="232296"/>
            <a:ext cx="9144000" cy="699859"/>
          </a:xfrm>
          <a:gradFill flip="none" rotWithShape="1">
            <a:gsLst>
              <a:gs pos="11000">
                <a:srgbClr val="E6F1B4"/>
              </a:gs>
              <a:gs pos="39000">
                <a:srgbClr val="FFFFF7"/>
              </a:gs>
              <a:gs pos="66000">
                <a:srgbClr val="FEFEF3"/>
              </a:gs>
              <a:gs pos="100000">
                <a:srgbClr val="EDDCB5"/>
              </a:gs>
            </a:gsLst>
            <a:lin ang="16200000" scaled="1"/>
            <a:tileRect/>
          </a:gradFill>
        </p:spPr>
        <p:txBody>
          <a:bodyPr>
            <a:normAutofit fontScale="85000" lnSpcReduction="10000"/>
          </a:bodyPr>
          <a:lstStyle/>
          <a:p>
            <a:r>
              <a:rPr lang="ru-RU" sz="4400" b="1" dirty="0">
                <a:solidFill>
                  <a:srgbClr val="002060"/>
                </a:solidFill>
              </a:rPr>
              <a:t>Приставки пространственного движения</a:t>
            </a:r>
          </a:p>
        </p:txBody>
      </p:sp>
      <p:pic>
        <p:nvPicPr>
          <p:cNvPr id="7" name="Рисунок 6">
            <a:extLst>
              <a:ext uri="{FF2B5EF4-FFF2-40B4-BE49-F238E27FC236}">
                <a16:creationId xmlns:a16="http://schemas.microsoft.com/office/drawing/2014/main" id="{46930B6A-AE26-7913-8B96-CC631BE886AC}"/>
              </a:ext>
            </a:extLst>
          </p:cNvPr>
          <p:cNvPicPr>
            <a:picLocks noChangeAspect="1"/>
          </p:cNvPicPr>
          <p:nvPr/>
        </p:nvPicPr>
        <p:blipFill>
          <a:blip r:embed="rId2"/>
          <a:stretch>
            <a:fillRect/>
          </a:stretch>
        </p:blipFill>
        <p:spPr>
          <a:xfrm>
            <a:off x="168398" y="932155"/>
            <a:ext cx="3372243" cy="5831698"/>
          </a:xfrm>
          <a:prstGeom prst="rect">
            <a:avLst/>
          </a:prstGeom>
        </p:spPr>
      </p:pic>
      <p:pic>
        <p:nvPicPr>
          <p:cNvPr id="9" name="Рисунок 8">
            <a:extLst>
              <a:ext uri="{FF2B5EF4-FFF2-40B4-BE49-F238E27FC236}">
                <a16:creationId xmlns:a16="http://schemas.microsoft.com/office/drawing/2014/main" id="{975EEF7A-FAA5-D89D-66D9-CFB9527F11F9}"/>
              </a:ext>
            </a:extLst>
          </p:cNvPr>
          <p:cNvPicPr>
            <a:picLocks noChangeAspect="1"/>
          </p:cNvPicPr>
          <p:nvPr/>
        </p:nvPicPr>
        <p:blipFill>
          <a:blip r:embed="rId3"/>
          <a:stretch>
            <a:fillRect/>
          </a:stretch>
        </p:blipFill>
        <p:spPr>
          <a:xfrm>
            <a:off x="4284699" y="932155"/>
            <a:ext cx="3129776" cy="2353305"/>
          </a:xfrm>
          <a:prstGeom prst="rect">
            <a:avLst/>
          </a:prstGeom>
        </p:spPr>
      </p:pic>
      <p:pic>
        <p:nvPicPr>
          <p:cNvPr id="11" name="Рисунок 10">
            <a:extLst>
              <a:ext uri="{FF2B5EF4-FFF2-40B4-BE49-F238E27FC236}">
                <a16:creationId xmlns:a16="http://schemas.microsoft.com/office/drawing/2014/main" id="{6A5EE11F-8A10-F0A5-D29D-76C7AAE6694D}"/>
              </a:ext>
            </a:extLst>
          </p:cNvPr>
          <p:cNvPicPr>
            <a:picLocks noChangeAspect="1"/>
          </p:cNvPicPr>
          <p:nvPr/>
        </p:nvPicPr>
        <p:blipFill>
          <a:blip r:embed="rId4"/>
          <a:stretch>
            <a:fillRect/>
          </a:stretch>
        </p:blipFill>
        <p:spPr>
          <a:xfrm>
            <a:off x="4284699" y="3285460"/>
            <a:ext cx="3270910" cy="3478393"/>
          </a:xfrm>
          <a:prstGeom prst="rect">
            <a:avLst/>
          </a:prstGeom>
        </p:spPr>
      </p:pic>
      <p:pic>
        <p:nvPicPr>
          <p:cNvPr id="13" name="Рисунок 12">
            <a:extLst>
              <a:ext uri="{FF2B5EF4-FFF2-40B4-BE49-F238E27FC236}">
                <a16:creationId xmlns:a16="http://schemas.microsoft.com/office/drawing/2014/main" id="{168FA509-4E3A-005A-B25D-B54F3C309EE2}"/>
              </a:ext>
            </a:extLst>
          </p:cNvPr>
          <p:cNvPicPr>
            <a:picLocks noChangeAspect="1"/>
          </p:cNvPicPr>
          <p:nvPr/>
        </p:nvPicPr>
        <p:blipFill>
          <a:blip r:embed="rId5"/>
          <a:stretch>
            <a:fillRect/>
          </a:stretch>
        </p:blipFill>
        <p:spPr>
          <a:xfrm>
            <a:off x="8232651" y="932154"/>
            <a:ext cx="3714903" cy="5831697"/>
          </a:xfrm>
          <a:prstGeom prst="rect">
            <a:avLst/>
          </a:prstGeom>
        </p:spPr>
      </p:pic>
    </p:spTree>
    <p:extLst>
      <p:ext uri="{BB962C8B-B14F-4D97-AF65-F5344CB8AC3E}">
        <p14:creationId xmlns:p14="http://schemas.microsoft.com/office/powerpoint/2010/main" val="4650125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12000">
              <a:srgbClr val="E6F1B4"/>
            </a:gs>
            <a:gs pos="30000">
              <a:srgbClr val="FFFFF7"/>
            </a:gs>
            <a:gs pos="60000">
              <a:srgbClr val="FFFFBD"/>
            </a:gs>
            <a:gs pos="96000">
              <a:srgbClr val="E5CBB1"/>
            </a:gs>
          </a:gsLst>
          <a:lin ang="5400000" scaled="1"/>
        </a:gradFill>
        <a:effectLst/>
      </p:bgPr>
    </p:bg>
    <p:spTree>
      <p:nvGrpSpPr>
        <p:cNvPr id="1" name=""/>
        <p:cNvGrpSpPr/>
        <p:nvPr/>
      </p:nvGrpSpPr>
      <p:grpSpPr>
        <a:xfrm>
          <a:off x="0" y="0"/>
          <a:ext cx="0" cy="0"/>
          <a:chOff x="0" y="0"/>
          <a:chExt cx="0" cy="0"/>
        </a:xfrm>
      </p:grpSpPr>
      <p:sp>
        <p:nvSpPr>
          <p:cNvPr id="2" name="Подзаголовок 2">
            <a:extLst>
              <a:ext uri="{FF2B5EF4-FFF2-40B4-BE49-F238E27FC236}">
                <a16:creationId xmlns:a16="http://schemas.microsoft.com/office/drawing/2014/main" id="{A4F07ED8-BAD4-BBFF-8936-4DCF15FBAC5E}"/>
              </a:ext>
            </a:extLst>
          </p:cNvPr>
          <p:cNvSpPr>
            <a:spLocks noGrp="1"/>
          </p:cNvSpPr>
          <p:nvPr>
            <p:ph type="subTitle" idx="1"/>
          </p:nvPr>
        </p:nvSpPr>
        <p:spPr>
          <a:xfrm>
            <a:off x="1612776" y="232296"/>
            <a:ext cx="9144000" cy="699859"/>
          </a:xfrm>
          <a:gradFill flip="none" rotWithShape="1">
            <a:gsLst>
              <a:gs pos="11000">
                <a:srgbClr val="E6F1B4"/>
              </a:gs>
              <a:gs pos="39000">
                <a:srgbClr val="FFFFF7"/>
              </a:gs>
              <a:gs pos="66000">
                <a:srgbClr val="FEFEF3"/>
              </a:gs>
              <a:gs pos="100000">
                <a:srgbClr val="EDDCB5"/>
              </a:gs>
            </a:gsLst>
            <a:lin ang="16200000" scaled="1"/>
            <a:tileRect/>
          </a:gradFill>
        </p:spPr>
        <p:txBody>
          <a:bodyPr>
            <a:normAutofit/>
          </a:bodyPr>
          <a:lstStyle/>
          <a:p>
            <a:r>
              <a:rPr lang="ru-RU" sz="4400" b="1" dirty="0">
                <a:solidFill>
                  <a:srgbClr val="002060"/>
                </a:solidFill>
              </a:rPr>
              <a:t>Глаголы движения с приставками</a:t>
            </a:r>
          </a:p>
        </p:txBody>
      </p:sp>
      <p:pic>
        <p:nvPicPr>
          <p:cNvPr id="5" name="Рисунок 4">
            <a:extLst>
              <a:ext uri="{FF2B5EF4-FFF2-40B4-BE49-F238E27FC236}">
                <a16:creationId xmlns:a16="http://schemas.microsoft.com/office/drawing/2014/main" id="{72041C8C-C50E-D4F2-85DC-299231B7D934}"/>
              </a:ext>
            </a:extLst>
          </p:cNvPr>
          <p:cNvPicPr>
            <a:picLocks noChangeAspect="1"/>
          </p:cNvPicPr>
          <p:nvPr/>
        </p:nvPicPr>
        <p:blipFill>
          <a:blip r:embed="rId2"/>
          <a:stretch>
            <a:fillRect/>
          </a:stretch>
        </p:blipFill>
        <p:spPr>
          <a:xfrm>
            <a:off x="467833" y="1207300"/>
            <a:ext cx="10842159" cy="4885156"/>
          </a:xfrm>
          <a:prstGeom prst="rect">
            <a:avLst/>
          </a:prstGeom>
        </p:spPr>
      </p:pic>
    </p:spTree>
    <p:extLst>
      <p:ext uri="{BB962C8B-B14F-4D97-AF65-F5344CB8AC3E}">
        <p14:creationId xmlns:p14="http://schemas.microsoft.com/office/powerpoint/2010/main" val="28843593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12000">
              <a:srgbClr val="E6F1B4"/>
            </a:gs>
            <a:gs pos="30000">
              <a:srgbClr val="FFFFF7"/>
            </a:gs>
            <a:gs pos="60000">
              <a:srgbClr val="FFFFBD"/>
            </a:gs>
            <a:gs pos="96000">
              <a:srgbClr val="E5CBB1"/>
            </a:gs>
          </a:gsLst>
          <a:lin ang="5400000" scaled="1"/>
        </a:gradFill>
        <a:effectLst/>
      </p:bgPr>
    </p:bg>
    <p:spTree>
      <p:nvGrpSpPr>
        <p:cNvPr id="1" name=""/>
        <p:cNvGrpSpPr/>
        <p:nvPr/>
      </p:nvGrpSpPr>
      <p:grpSpPr>
        <a:xfrm>
          <a:off x="0" y="0"/>
          <a:ext cx="0" cy="0"/>
          <a:chOff x="0" y="0"/>
          <a:chExt cx="0" cy="0"/>
        </a:xfrm>
      </p:grpSpPr>
      <p:sp>
        <p:nvSpPr>
          <p:cNvPr id="2" name="Подзаголовок 2">
            <a:extLst>
              <a:ext uri="{FF2B5EF4-FFF2-40B4-BE49-F238E27FC236}">
                <a16:creationId xmlns:a16="http://schemas.microsoft.com/office/drawing/2014/main" id="{A4F07ED8-BAD4-BBFF-8936-4DCF15FBAC5E}"/>
              </a:ext>
            </a:extLst>
          </p:cNvPr>
          <p:cNvSpPr>
            <a:spLocks noGrp="1"/>
          </p:cNvSpPr>
          <p:nvPr>
            <p:ph type="subTitle" idx="1"/>
          </p:nvPr>
        </p:nvSpPr>
        <p:spPr>
          <a:xfrm>
            <a:off x="1612776" y="232296"/>
            <a:ext cx="9144000" cy="699859"/>
          </a:xfrm>
          <a:gradFill flip="none" rotWithShape="1">
            <a:gsLst>
              <a:gs pos="11000">
                <a:srgbClr val="E6F1B4"/>
              </a:gs>
              <a:gs pos="39000">
                <a:srgbClr val="FFFFF7"/>
              </a:gs>
              <a:gs pos="66000">
                <a:srgbClr val="FEFEF3"/>
              </a:gs>
              <a:gs pos="100000">
                <a:srgbClr val="EDDCB5"/>
              </a:gs>
            </a:gsLst>
            <a:lin ang="16200000" scaled="1"/>
            <a:tileRect/>
          </a:gradFill>
        </p:spPr>
        <p:txBody>
          <a:bodyPr>
            <a:normAutofit/>
          </a:bodyPr>
          <a:lstStyle/>
          <a:p>
            <a:r>
              <a:rPr lang="ru-RU" sz="4400" b="1" dirty="0">
                <a:solidFill>
                  <a:srgbClr val="002060"/>
                </a:solidFill>
              </a:rPr>
              <a:t>Глаголы движения с приставками</a:t>
            </a:r>
          </a:p>
        </p:txBody>
      </p:sp>
      <p:pic>
        <p:nvPicPr>
          <p:cNvPr id="4" name="Рисунок 3">
            <a:extLst>
              <a:ext uri="{FF2B5EF4-FFF2-40B4-BE49-F238E27FC236}">
                <a16:creationId xmlns:a16="http://schemas.microsoft.com/office/drawing/2014/main" id="{EA8556D2-6AA2-5B88-F7A6-A1F16EC7CA15}"/>
              </a:ext>
            </a:extLst>
          </p:cNvPr>
          <p:cNvPicPr>
            <a:picLocks noChangeAspect="1"/>
          </p:cNvPicPr>
          <p:nvPr/>
        </p:nvPicPr>
        <p:blipFill>
          <a:blip r:embed="rId2"/>
          <a:stretch>
            <a:fillRect/>
          </a:stretch>
        </p:blipFill>
        <p:spPr>
          <a:xfrm>
            <a:off x="106326" y="902264"/>
            <a:ext cx="6889897" cy="5819875"/>
          </a:xfrm>
          <a:prstGeom prst="rect">
            <a:avLst/>
          </a:prstGeom>
        </p:spPr>
      </p:pic>
      <p:graphicFrame>
        <p:nvGraphicFramePr>
          <p:cNvPr id="8" name="Таблица 8">
            <a:extLst>
              <a:ext uri="{FF2B5EF4-FFF2-40B4-BE49-F238E27FC236}">
                <a16:creationId xmlns:a16="http://schemas.microsoft.com/office/drawing/2014/main" id="{7ABA15F3-8619-8ADC-1DCF-11C4A19A6BAD}"/>
              </a:ext>
            </a:extLst>
          </p:cNvPr>
          <p:cNvGraphicFramePr>
            <a:graphicFrameLocks noGrp="1"/>
          </p:cNvGraphicFramePr>
          <p:nvPr/>
        </p:nvGraphicFramePr>
        <p:xfrm>
          <a:off x="7208874" y="1836084"/>
          <a:ext cx="4769292" cy="3246580"/>
        </p:xfrm>
        <a:graphic>
          <a:graphicData uri="http://schemas.openxmlformats.org/drawingml/2006/table">
            <a:tbl>
              <a:tblPr firstRow="1" bandRow="1">
                <a:tableStyleId>{5C22544A-7EE6-4342-B048-85BDC9FD1C3A}</a:tableStyleId>
              </a:tblPr>
              <a:tblGrid>
                <a:gridCol w="1589764">
                  <a:extLst>
                    <a:ext uri="{9D8B030D-6E8A-4147-A177-3AD203B41FA5}">
                      <a16:colId xmlns:a16="http://schemas.microsoft.com/office/drawing/2014/main" val="2231010973"/>
                    </a:ext>
                  </a:extLst>
                </a:gridCol>
                <a:gridCol w="1589764">
                  <a:extLst>
                    <a:ext uri="{9D8B030D-6E8A-4147-A177-3AD203B41FA5}">
                      <a16:colId xmlns:a16="http://schemas.microsoft.com/office/drawing/2014/main" val="3509057710"/>
                    </a:ext>
                  </a:extLst>
                </a:gridCol>
                <a:gridCol w="1589764">
                  <a:extLst>
                    <a:ext uri="{9D8B030D-6E8A-4147-A177-3AD203B41FA5}">
                      <a16:colId xmlns:a16="http://schemas.microsoft.com/office/drawing/2014/main" val="1003756343"/>
                    </a:ext>
                  </a:extLst>
                </a:gridCol>
              </a:tblGrid>
              <a:tr h="1028930">
                <a:tc>
                  <a:txBody>
                    <a:bodyPr/>
                    <a:lstStyle/>
                    <a:p>
                      <a:r>
                        <a:rPr lang="ru-RU" dirty="0"/>
                        <a:t>точки отправления (А) и прибытия (Б)</a:t>
                      </a:r>
                    </a:p>
                  </a:txBody>
                  <a:tcPr/>
                </a:tc>
                <a:tc>
                  <a:txBody>
                    <a:bodyPr/>
                    <a:lstStyle/>
                    <a:p>
                      <a:r>
                        <a:rPr lang="ru-RU" dirty="0"/>
                        <a:t>фокус на Б (где теперь)</a:t>
                      </a:r>
                    </a:p>
                  </a:txBody>
                  <a:tcPr>
                    <a:solidFill>
                      <a:srgbClr val="92D050"/>
                    </a:solidFill>
                  </a:tcPr>
                </a:tc>
                <a:tc>
                  <a:txBody>
                    <a:bodyPr/>
                    <a:lstStyle/>
                    <a:p>
                      <a:r>
                        <a:rPr lang="ru-RU" dirty="0"/>
                        <a:t>фокус на А (где был, а теперь нет)</a:t>
                      </a:r>
                    </a:p>
                  </a:txBody>
                  <a:tcPr>
                    <a:solidFill>
                      <a:srgbClr val="00B050"/>
                    </a:solidFill>
                  </a:tcPr>
                </a:tc>
                <a:extLst>
                  <a:ext uri="{0D108BD9-81ED-4DB2-BD59-A6C34878D82A}">
                    <a16:rowId xmlns:a16="http://schemas.microsoft.com/office/drawing/2014/main" val="43615632"/>
                  </a:ext>
                </a:extLst>
              </a:tr>
              <a:tr h="1028930">
                <a:tc>
                  <a:txBody>
                    <a:bodyPr/>
                    <a:lstStyle/>
                    <a:p>
                      <a:r>
                        <a:rPr lang="ru-RU" dirty="0"/>
                        <a:t>не в зоне видимости</a:t>
                      </a:r>
                    </a:p>
                  </a:txBody>
                  <a:tcPr anchor="ctr">
                    <a:solidFill>
                      <a:schemeClr val="bg1">
                        <a:lumMod val="65000"/>
                      </a:schemeClr>
                    </a:solidFill>
                  </a:tcPr>
                </a:tc>
                <a:tc>
                  <a:txBody>
                    <a:bodyPr/>
                    <a:lstStyle/>
                    <a:p>
                      <a:pPr algn="ctr"/>
                      <a:r>
                        <a:rPr lang="ru-RU" sz="3200" dirty="0"/>
                        <a:t>при-</a:t>
                      </a:r>
                    </a:p>
                  </a:txBody>
                  <a:tcPr anchor="ctr">
                    <a:gradFill flip="none" rotWithShape="1">
                      <a:gsLst>
                        <a:gs pos="0">
                          <a:srgbClr val="92D050"/>
                        </a:gs>
                        <a:gs pos="100000">
                          <a:srgbClr val="A6A6A6"/>
                        </a:gs>
                      </a:gsLst>
                      <a:path path="shape">
                        <a:fillToRect l="50000" t="50000" r="50000" b="50000"/>
                      </a:path>
                      <a:tileRect/>
                    </a:gradFill>
                  </a:tcPr>
                </a:tc>
                <a:tc>
                  <a:txBody>
                    <a:bodyPr/>
                    <a:lstStyle/>
                    <a:p>
                      <a:pPr algn="ctr"/>
                      <a:r>
                        <a:rPr lang="ru-RU" sz="3200" dirty="0"/>
                        <a:t>у-</a:t>
                      </a:r>
                    </a:p>
                  </a:txBody>
                  <a:tcPr anchor="ctr">
                    <a:gradFill flip="none" rotWithShape="1">
                      <a:gsLst>
                        <a:gs pos="5000">
                          <a:srgbClr val="00B050"/>
                        </a:gs>
                        <a:gs pos="96000">
                          <a:srgbClr val="A6A6A6"/>
                        </a:gs>
                      </a:gsLst>
                      <a:path path="shape">
                        <a:fillToRect l="50000" t="50000" r="50000" b="50000"/>
                      </a:path>
                      <a:tileRect/>
                    </a:gradFill>
                  </a:tcPr>
                </a:tc>
                <a:extLst>
                  <a:ext uri="{0D108BD9-81ED-4DB2-BD59-A6C34878D82A}">
                    <a16:rowId xmlns:a16="http://schemas.microsoft.com/office/drawing/2014/main" val="1980513851"/>
                  </a:ext>
                </a:extLst>
              </a:tr>
              <a:tr h="1028930">
                <a:tc>
                  <a:txBody>
                    <a:bodyPr/>
                    <a:lstStyle/>
                    <a:p>
                      <a:r>
                        <a:rPr lang="ru-RU" dirty="0"/>
                        <a:t>в зоне видимости</a:t>
                      </a:r>
                    </a:p>
                  </a:txBody>
                  <a:tcPr anchor="ctr">
                    <a:solidFill>
                      <a:srgbClr val="E5CBB1"/>
                    </a:solidFill>
                  </a:tcPr>
                </a:tc>
                <a:tc>
                  <a:txBody>
                    <a:bodyPr/>
                    <a:lstStyle/>
                    <a:p>
                      <a:pPr algn="ctr"/>
                      <a:r>
                        <a:rPr lang="ru-RU" sz="3200" dirty="0"/>
                        <a:t>под-</a:t>
                      </a:r>
                    </a:p>
                  </a:txBody>
                  <a:tcPr anchor="ctr">
                    <a:gradFill>
                      <a:gsLst>
                        <a:gs pos="5000">
                          <a:srgbClr val="92D050"/>
                        </a:gs>
                        <a:gs pos="96000">
                          <a:srgbClr val="E5CBB1"/>
                        </a:gs>
                      </a:gsLst>
                      <a:path path="shape">
                        <a:fillToRect l="50000" t="50000" r="50000" b="50000"/>
                      </a:path>
                    </a:gradFill>
                  </a:tcPr>
                </a:tc>
                <a:tc>
                  <a:txBody>
                    <a:bodyPr/>
                    <a:lstStyle/>
                    <a:p>
                      <a:pPr algn="ctr"/>
                      <a:r>
                        <a:rPr lang="ru-RU" sz="3200" dirty="0"/>
                        <a:t>от-</a:t>
                      </a:r>
                    </a:p>
                  </a:txBody>
                  <a:tcPr anchor="ctr">
                    <a:gradFill>
                      <a:gsLst>
                        <a:gs pos="5000">
                          <a:srgbClr val="29AE65"/>
                        </a:gs>
                        <a:gs pos="96000">
                          <a:srgbClr val="E5CBB1"/>
                        </a:gs>
                      </a:gsLst>
                      <a:path path="shape">
                        <a:fillToRect l="50000" t="50000" r="50000" b="50000"/>
                      </a:path>
                    </a:gradFill>
                  </a:tcPr>
                </a:tc>
                <a:extLst>
                  <a:ext uri="{0D108BD9-81ED-4DB2-BD59-A6C34878D82A}">
                    <a16:rowId xmlns:a16="http://schemas.microsoft.com/office/drawing/2014/main" val="1424217276"/>
                  </a:ext>
                </a:extLst>
              </a:tr>
            </a:tbl>
          </a:graphicData>
        </a:graphic>
      </p:graphicFrame>
    </p:spTree>
    <p:extLst>
      <p:ext uri="{BB962C8B-B14F-4D97-AF65-F5344CB8AC3E}">
        <p14:creationId xmlns:p14="http://schemas.microsoft.com/office/powerpoint/2010/main" val="25974393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12000">
              <a:srgbClr val="E6F1B4"/>
            </a:gs>
            <a:gs pos="30000">
              <a:srgbClr val="FFFFF7"/>
            </a:gs>
            <a:gs pos="60000">
              <a:srgbClr val="FFFFBD"/>
            </a:gs>
            <a:gs pos="96000">
              <a:srgbClr val="E5CBB1"/>
            </a:gs>
          </a:gsLst>
          <a:lin ang="5400000" scaled="1"/>
        </a:gradFill>
        <a:effectLst/>
      </p:bgPr>
    </p:bg>
    <p:spTree>
      <p:nvGrpSpPr>
        <p:cNvPr id="1" name=""/>
        <p:cNvGrpSpPr/>
        <p:nvPr/>
      </p:nvGrpSpPr>
      <p:grpSpPr>
        <a:xfrm>
          <a:off x="0" y="0"/>
          <a:ext cx="0" cy="0"/>
          <a:chOff x="0" y="0"/>
          <a:chExt cx="0" cy="0"/>
        </a:xfrm>
      </p:grpSpPr>
      <p:sp>
        <p:nvSpPr>
          <p:cNvPr id="2" name="Подзаголовок 2">
            <a:extLst>
              <a:ext uri="{FF2B5EF4-FFF2-40B4-BE49-F238E27FC236}">
                <a16:creationId xmlns:a16="http://schemas.microsoft.com/office/drawing/2014/main" id="{A4F07ED8-BAD4-BBFF-8936-4DCF15FBAC5E}"/>
              </a:ext>
            </a:extLst>
          </p:cNvPr>
          <p:cNvSpPr>
            <a:spLocks noGrp="1"/>
          </p:cNvSpPr>
          <p:nvPr>
            <p:ph type="subTitle" idx="1"/>
          </p:nvPr>
        </p:nvSpPr>
        <p:spPr>
          <a:xfrm>
            <a:off x="1612776" y="232296"/>
            <a:ext cx="9144000" cy="699859"/>
          </a:xfrm>
          <a:gradFill flip="none" rotWithShape="1">
            <a:gsLst>
              <a:gs pos="11000">
                <a:srgbClr val="E6F1B4"/>
              </a:gs>
              <a:gs pos="39000">
                <a:srgbClr val="FFFFF7"/>
              </a:gs>
              <a:gs pos="66000">
                <a:srgbClr val="FEFEF3"/>
              </a:gs>
              <a:gs pos="100000">
                <a:srgbClr val="EDDCB5"/>
              </a:gs>
            </a:gsLst>
            <a:lin ang="16200000" scaled="1"/>
            <a:tileRect/>
          </a:gradFill>
        </p:spPr>
        <p:txBody>
          <a:bodyPr>
            <a:normAutofit/>
          </a:bodyPr>
          <a:lstStyle/>
          <a:p>
            <a:r>
              <a:rPr lang="ru-RU" sz="4400" b="1" dirty="0">
                <a:solidFill>
                  <a:srgbClr val="002060"/>
                </a:solidFill>
              </a:rPr>
              <a:t>Глаголы движения с приставками</a:t>
            </a:r>
          </a:p>
        </p:txBody>
      </p:sp>
      <p:pic>
        <p:nvPicPr>
          <p:cNvPr id="5" name="Рисунок 4">
            <a:extLst>
              <a:ext uri="{FF2B5EF4-FFF2-40B4-BE49-F238E27FC236}">
                <a16:creationId xmlns:a16="http://schemas.microsoft.com/office/drawing/2014/main" id="{ADBEF57A-1D30-243F-6595-F35279487642}"/>
              </a:ext>
            </a:extLst>
          </p:cNvPr>
          <p:cNvPicPr>
            <a:picLocks noChangeAspect="1"/>
          </p:cNvPicPr>
          <p:nvPr/>
        </p:nvPicPr>
        <p:blipFill>
          <a:blip r:embed="rId2"/>
          <a:stretch>
            <a:fillRect/>
          </a:stretch>
        </p:blipFill>
        <p:spPr>
          <a:xfrm>
            <a:off x="221817" y="1085487"/>
            <a:ext cx="7738110" cy="841741"/>
          </a:xfrm>
          <a:prstGeom prst="rect">
            <a:avLst/>
          </a:prstGeom>
        </p:spPr>
      </p:pic>
      <p:pic>
        <p:nvPicPr>
          <p:cNvPr id="7" name="Рисунок 6">
            <a:extLst>
              <a:ext uri="{FF2B5EF4-FFF2-40B4-BE49-F238E27FC236}">
                <a16:creationId xmlns:a16="http://schemas.microsoft.com/office/drawing/2014/main" id="{B14FC728-E421-63D4-A4E5-35C199CEF992}"/>
              </a:ext>
            </a:extLst>
          </p:cNvPr>
          <p:cNvPicPr>
            <a:picLocks noChangeAspect="1"/>
          </p:cNvPicPr>
          <p:nvPr/>
        </p:nvPicPr>
        <p:blipFill>
          <a:blip r:embed="rId3"/>
          <a:stretch>
            <a:fillRect/>
          </a:stretch>
        </p:blipFill>
        <p:spPr>
          <a:xfrm>
            <a:off x="2429440" y="1927228"/>
            <a:ext cx="7738110" cy="3221761"/>
          </a:xfrm>
          <a:prstGeom prst="rect">
            <a:avLst/>
          </a:prstGeom>
        </p:spPr>
      </p:pic>
      <p:pic>
        <p:nvPicPr>
          <p:cNvPr id="10" name="Рисунок 9">
            <a:extLst>
              <a:ext uri="{FF2B5EF4-FFF2-40B4-BE49-F238E27FC236}">
                <a16:creationId xmlns:a16="http://schemas.microsoft.com/office/drawing/2014/main" id="{A7AFD873-5241-0D40-0BA0-883AA53E387B}"/>
              </a:ext>
            </a:extLst>
          </p:cNvPr>
          <p:cNvPicPr>
            <a:picLocks noChangeAspect="1"/>
          </p:cNvPicPr>
          <p:nvPr/>
        </p:nvPicPr>
        <p:blipFill>
          <a:blip r:embed="rId4"/>
          <a:stretch>
            <a:fillRect/>
          </a:stretch>
        </p:blipFill>
        <p:spPr>
          <a:xfrm>
            <a:off x="4323740" y="5202027"/>
            <a:ext cx="7724861" cy="1577405"/>
          </a:xfrm>
          <a:prstGeom prst="rect">
            <a:avLst/>
          </a:prstGeom>
        </p:spPr>
      </p:pic>
    </p:spTree>
    <p:extLst>
      <p:ext uri="{BB962C8B-B14F-4D97-AF65-F5344CB8AC3E}">
        <p14:creationId xmlns:p14="http://schemas.microsoft.com/office/powerpoint/2010/main" val="23344832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12000">
              <a:srgbClr val="E6F1B4"/>
            </a:gs>
            <a:gs pos="30000">
              <a:srgbClr val="FFFFF7"/>
            </a:gs>
            <a:gs pos="60000">
              <a:srgbClr val="FFFFBD"/>
            </a:gs>
            <a:gs pos="96000">
              <a:srgbClr val="E5CBB1"/>
            </a:gs>
          </a:gsLst>
          <a:lin ang="5400000" scaled="1"/>
        </a:gradFill>
        <a:effectLst/>
      </p:bgPr>
    </p:bg>
    <p:spTree>
      <p:nvGrpSpPr>
        <p:cNvPr id="1" name=""/>
        <p:cNvGrpSpPr/>
        <p:nvPr/>
      </p:nvGrpSpPr>
      <p:grpSpPr>
        <a:xfrm>
          <a:off x="0" y="0"/>
          <a:ext cx="0" cy="0"/>
          <a:chOff x="0" y="0"/>
          <a:chExt cx="0" cy="0"/>
        </a:xfrm>
      </p:grpSpPr>
      <p:sp>
        <p:nvSpPr>
          <p:cNvPr id="2" name="Подзаголовок 2">
            <a:extLst>
              <a:ext uri="{FF2B5EF4-FFF2-40B4-BE49-F238E27FC236}">
                <a16:creationId xmlns:a16="http://schemas.microsoft.com/office/drawing/2014/main" id="{A4F07ED8-BAD4-BBFF-8936-4DCF15FBAC5E}"/>
              </a:ext>
            </a:extLst>
          </p:cNvPr>
          <p:cNvSpPr>
            <a:spLocks noGrp="1"/>
          </p:cNvSpPr>
          <p:nvPr>
            <p:ph type="subTitle" idx="1"/>
          </p:nvPr>
        </p:nvSpPr>
        <p:spPr>
          <a:xfrm>
            <a:off x="1612776" y="232296"/>
            <a:ext cx="9144000" cy="699859"/>
          </a:xfrm>
          <a:gradFill flip="none" rotWithShape="1">
            <a:gsLst>
              <a:gs pos="11000">
                <a:srgbClr val="E6F1B4"/>
              </a:gs>
              <a:gs pos="39000">
                <a:srgbClr val="FFFFF7"/>
              </a:gs>
              <a:gs pos="66000">
                <a:srgbClr val="FEFEF3"/>
              </a:gs>
              <a:gs pos="100000">
                <a:srgbClr val="EDDCB5"/>
              </a:gs>
            </a:gsLst>
            <a:lin ang="16200000" scaled="1"/>
            <a:tileRect/>
          </a:gradFill>
        </p:spPr>
        <p:txBody>
          <a:bodyPr>
            <a:normAutofit/>
          </a:bodyPr>
          <a:lstStyle/>
          <a:p>
            <a:r>
              <a:rPr lang="ru-RU" sz="4400" b="1" dirty="0">
                <a:solidFill>
                  <a:srgbClr val="002060"/>
                </a:solidFill>
              </a:rPr>
              <a:t>Глаголы движения с приставками</a:t>
            </a:r>
          </a:p>
        </p:txBody>
      </p:sp>
      <p:pic>
        <p:nvPicPr>
          <p:cNvPr id="4" name="Рисунок 3">
            <a:extLst>
              <a:ext uri="{FF2B5EF4-FFF2-40B4-BE49-F238E27FC236}">
                <a16:creationId xmlns:a16="http://schemas.microsoft.com/office/drawing/2014/main" id="{B7B6BBE2-796E-3CF1-31D4-7068CD2B4047}"/>
              </a:ext>
            </a:extLst>
          </p:cNvPr>
          <p:cNvPicPr>
            <a:picLocks noChangeAspect="1"/>
          </p:cNvPicPr>
          <p:nvPr/>
        </p:nvPicPr>
        <p:blipFill>
          <a:blip r:embed="rId2"/>
          <a:stretch>
            <a:fillRect/>
          </a:stretch>
        </p:blipFill>
        <p:spPr>
          <a:xfrm>
            <a:off x="1014073" y="932155"/>
            <a:ext cx="10163853" cy="5719583"/>
          </a:xfrm>
          <a:prstGeom prst="rect">
            <a:avLst/>
          </a:prstGeom>
        </p:spPr>
      </p:pic>
    </p:spTree>
    <p:extLst>
      <p:ext uri="{BB962C8B-B14F-4D97-AF65-F5344CB8AC3E}">
        <p14:creationId xmlns:p14="http://schemas.microsoft.com/office/powerpoint/2010/main" val="40189547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12000">
              <a:srgbClr val="E6F1B4"/>
            </a:gs>
            <a:gs pos="30000">
              <a:srgbClr val="FFFFF7"/>
            </a:gs>
            <a:gs pos="60000">
              <a:srgbClr val="FFFFBD"/>
            </a:gs>
            <a:gs pos="96000">
              <a:srgbClr val="E5CBB1"/>
            </a:gs>
          </a:gsLst>
          <a:lin ang="5400000" scaled="1"/>
        </a:gradFill>
        <a:effectLst/>
      </p:bgPr>
    </p:bg>
    <p:spTree>
      <p:nvGrpSpPr>
        <p:cNvPr id="1" name=""/>
        <p:cNvGrpSpPr/>
        <p:nvPr/>
      </p:nvGrpSpPr>
      <p:grpSpPr>
        <a:xfrm>
          <a:off x="0" y="0"/>
          <a:ext cx="0" cy="0"/>
          <a:chOff x="0" y="0"/>
          <a:chExt cx="0" cy="0"/>
        </a:xfrm>
      </p:grpSpPr>
      <p:sp>
        <p:nvSpPr>
          <p:cNvPr id="2" name="Подзаголовок 2">
            <a:extLst>
              <a:ext uri="{FF2B5EF4-FFF2-40B4-BE49-F238E27FC236}">
                <a16:creationId xmlns:a16="http://schemas.microsoft.com/office/drawing/2014/main" id="{A4F07ED8-BAD4-BBFF-8936-4DCF15FBAC5E}"/>
              </a:ext>
            </a:extLst>
          </p:cNvPr>
          <p:cNvSpPr>
            <a:spLocks noGrp="1"/>
          </p:cNvSpPr>
          <p:nvPr>
            <p:ph type="subTitle" idx="1"/>
          </p:nvPr>
        </p:nvSpPr>
        <p:spPr>
          <a:xfrm>
            <a:off x="1612776" y="232296"/>
            <a:ext cx="9144000" cy="699859"/>
          </a:xfrm>
          <a:gradFill flip="none" rotWithShape="1">
            <a:gsLst>
              <a:gs pos="11000">
                <a:srgbClr val="E6F1B4"/>
              </a:gs>
              <a:gs pos="39000">
                <a:srgbClr val="FFFFF7"/>
              </a:gs>
              <a:gs pos="66000">
                <a:srgbClr val="FEFEF3"/>
              </a:gs>
              <a:gs pos="100000">
                <a:srgbClr val="EDDCB5"/>
              </a:gs>
            </a:gsLst>
            <a:lin ang="16200000" scaled="1"/>
            <a:tileRect/>
          </a:gradFill>
        </p:spPr>
        <p:txBody>
          <a:bodyPr>
            <a:normAutofit/>
          </a:bodyPr>
          <a:lstStyle/>
          <a:p>
            <a:r>
              <a:rPr lang="ru-RU" sz="4400" b="1" dirty="0">
                <a:solidFill>
                  <a:srgbClr val="002060"/>
                </a:solidFill>
              </a:rPr>
              <a:t>Глаголы движения с приставками</a:t>
            </a:r>
          </a:p>
        </p:txBody>
      </p:sp>
      <p:pic>
        <p:nvPicPr>
          <p:cNvPr id="5" name="Рисунок 4">
            <a:extLst>
              <a:ext uri="{FF2B5EF4-FFF2-40B4-BE49-F238E27FC236}">
                <a16:creationId xmlns:a16="http://schemas.microsoft.com/office/drawing/2014/main" id="{9C8B85FC-40B7-2FDE-500D-7E2E8A512D1D}"/>
              </a:ext>
            </a:extLst>
          </p:cNvPr>
          <p:cNvPicPr>
            <a:picLocks noChangeAspect="1"/>
          </p:cNvPicPr>
          <p:nvPr/>
        </p:nvPicPr>
        <p:blipFill>
          <a:blip r:embed="rId2"/>
          <a:stretch>
            <a:fillRect/>
          </a:stretch>
        </p:blipFill>
        <p:spPr>
          <a:xfrm>
            <a:off x="629606" y="1813740"/>
            <a:ext cx="10932787" cy="3105422"/>
          </a:xfrm>
          <a:prstGeom prst="rect">
            <a:avLst/>
          </a:prstGeom>
        </p:spPr>
      </p:pic>
    </p:spTree>
    <p:extLst>
      <p:ext uri="{BB962C8B-B14F-4D97-AF65-F5344CB8AC3E}">
        <p14:creationId xmlns:p14="http://schemas.microsoft.com/office/powerpoint/2010/main" val="2051076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12000">
              <a:srgbClr val="E6F1B4"/>
            </a:gs>
            <a:gs pos="30000">
              <a:srgbClr val="FFFFF7"/>
            </a:gs>
            <a:gs pos="60000">
              <a:srgbClr val="FFFFBD"/>
            </a:gs>
            <a:gs pos="96000">
              <a:srgbClr val="E5CBB1"/>
            </a:gs>
          </a:gsLst>
          <a:lin ang="5400000" scaled="1"/>
        </a:gradFill>
        <a:effectLst/>
      </p:bgPr>
    </p:bg>
    <p:spTree>
      <p:nvGrpSpPr>
        <p:cNvPr id="1" name=""/>
        <p:cNvGrpSpPr/>
        <p:nvPr/>
      </p:nvGrpSpPr>
      <p:grpSpPr>
        <a:xfrm>
          <a:off x="0" y="0"/>
          <a:ext cx="0" cy="0"/>
          <a:chOff x="0" y="0"/>
          <a:chExt cx="0" cy="0"/>
        </a:xfrm>
      </p:grpSpPr>
      <p:pic>
        <p:nvPicPr>
          <p:cNvPr id="13" name="Рисунок 12">
            <a:extLst>
              <a:ext uri="{FF2B5EF4-FFF2-40B4-BE49-F238E27FC236}">
                <a16:creationId xmlns:a16="http://schemas.microsoft.com/office/drawing/2014/main" id="{FCA43079-F1CA-C19B-6F7F-FD299A6D5F8B}"/>
              </a:ext>
            </a:extLst>
          </p:cNvPr>
          <p:cNvPicPr>
            <a:picLocks noChangeAspect="1"/>
          </p:cNvPicPr>
          <p:nvPr/>
        </p:nvPicPr>
        <p:blipFill>
          <a:blip r:embed="rId2"/>
          <a:stretch>
            <a:fillRect/>
          </a:stretch>
        </p:blipFill>
        <p:spPr>
          <a:xfrm>
            <a:off x="1046906" y="2022626"/>
            <a:ext cx="6015563" cy="877328"/>
          </a:xfrm>
          <a:prstGeom prst="rect">
            <a:avLst/>
          </a:prstGeom>
        </p:spPr>
      </p:pic>
      <p:sp>
        <p:nvSpPr>
          <p:cNvPr id="2" name="Подзаголовок 2">
            <a:extLst>
              <a:ext uri="{FF2B5EF4-FFF2-40B4-BE49-F238E27FC236}">
                <a16:creationId xmlns:a16="http://schemas.microsoft.com/office/drawing/2014/main" id="{A4F07ED8-BAD4-BBFF-8936-4DCF15FBAC5E}"/>
              </a:ext>
            </a:extLst>
          </p:cNvPr>
          <p:cNvSpPr>
            <a:spLocks noGrp="1"/>
          </p:cNvSpPr>
          <p:nvPr>
            <p:ph type="subTitle" idx="1"/>
          </p:nvPr>
        </p:nvSpPr>
        <p:spPr>
          <a:xfrm>
            <a:off x="1612776" y="232296"/>
            <a:ext cx="9144000" cy="699859"/>
          </a:xfrm>
          <a:gradFill flip="none" rotWithShape="1">
            <a:gsLst>
              <a:gs pos="11000">
                <a:srgbClr val="E6F1B4"/>
              </a:gs>
              <a:gs pos="39000">
                <a:srgbClr val="FFFFF7"/>
              </a:gs>
              <a:gs pos="66000">
                <a:srgbClr val="FEFEF3"/>
              </a:gs>
              <a:gs pos="100000">
                <a:srgbClr val="EDDCB5"/>
              </a:gs>
            </a:gsLst>
            <a:lin ang="16200000" scaled="1"/>
            <a:tileRect/>
          </a:gradFill>
        </p:spPr>
        <p:txBody>
          <a:bodyPr>
            <a:normAutofit/>
          </a:bodyPr>
          <a:lstStyle/>
          <a:p>
            <a:r>
              <a:rPr lang="ru-RU" sz="4400" b="1" dirty="0">
                <a:solidFill>
                  <a:srgbClr val="002060"/>
                </a:solidFill>
              </a:rPr>
              <a:t>Глаголы движения с приставками</a:t>
            </a:r>
          </a:p>
        </p:txBody>
      </p:sp>
      <p:pic>
        <p:nvPicPr>
          <p:cNvPr id="7" name="Рисунок 6">
            <a:extLst>
              <a:ext uri="{FF2B5EF4-FFF2-40B4-BE49-F238E27FC236}">
                <a16:creationId xmlns:a16="http://schemas.microsoft.com/office/drawing/2014/main" id="{B4EF0D7B-10FD-5D1B-4789-6E858A57DC50}"/>
              </a:ext>
            </a:extLst>
          </p:cNvPr>
          <p:cNvPicPr>
            <a:picLocks noChangeAspect="1"/>
          </p:cNvPicPr>
          <p:nvPr/>
        </p:nvPicPr>
        <p:blipFill>
          <a:blip r:embed="rId3"/>
          <a:stretch>
            <a:fillRect/>
          </a:stretch>
        </p:blipFill>
        <p:spPr>
          <a:xfrm>
            <a:off x="5455526" y="2373985"/>
            <a:ext cx="6642721" cy="3678638"/>
          </a:xfrm>
          <a:prstGeom prst="rect">
            <a:avLst/>
          </a:prstGeom>
        </p:spPr>
      </p:pic>
      <p:pic>
        <p:nvPicPr>
          <p:cNvPr id="4" name="Рисунок 3">
            <a:extLst>
              <a:ext uri="{FF2B5EF4-FFF2-40B4-BE49-F238E27FC236}">
                <a16:creationId xmlns:a16="http://schemas.microsoft.com/office/drawing/2014/main" id="{BDA87B25-1FA9-CB45-E4FD-61896033BE22}"/>
              </a:ext>
            </a:extLst>
          </p:cNvPr>
          <p:cNvPicPr>
            <a:picLocks noChangeAspect="1"/>
          </p:cNvPicPr>
          <p:nvPr/>
        </p:nvPicPr>
        <p:blipFill>
          <a:blip r:embed="rId4"/>
          <a:stretch>
            <a:fillRect/>
          </a:stretch>
        </p:blipFill>
        <p:spPr>
          <a:xfrm>
            <a:off x="93753" y="833737"/>
            <a:ext cx="6907938" cy="1149096"/>
          </a:xfrm>
          <a:prstGeom prst="rect">
            <a:avLst/>
          </a:prstGeom>
        </p:spPr>
      </p:pic>
      <p:pic>
        <p:nvPicPr>
          <p:cNvPr id="9" name="Рисунок 8">
            <a:extLst>
              <a:ext uri="{FF2B5EF4-FFF2-40B4-BE49-F238E27FC236}">
                <a16:creationId xmlns:a16="http://schemas.microsoft.com/office/drawing/2014/main" id="{30EDA0D0-6DD1-9AF5-2C40-0992E619AD4E}"/>
              </a:ext>
            </a:extLst>
          </p:cNvPr>
          <p:cNvPicPr>
            <a:picLocks noChangeAspect="1"/>
          </p:cNvPicPr>
          <p:nvPr/>
        </p:nvPicPr>
        <p:blipFill rotWithShape="1">
          <a:blip r:embed="rId5"/>
          <a:srcRect r="84357"/>
          <a:stretch/>
        </p:blipFill>
        <p:spPr>
          <a:xfrm>
            <a:off x="146130" y="5206344"/>
            <a:ext cx="1055654" cy="1477476"/>
          </a:xfrm>
          <a:prstGeom prst="rect">
            <a:avLst/>
          </a:prstGeom>
        </p:spPr>
      </p:pic>
      <p:sp>
        <p:nvSpPr>
          <p:cNvPr id="10" name="Стрелка: влево-вправо 9">
            <a:extLst>
              <a:ext uri="{FF2B5EF4-FFF2-40B4-BE49-F238E27FC236}">
                <a16:creationId xmlns:a16="http://schemas.microsoft.com/office/drawing/2014/main" id="{EA1F2D63-2EB1-9CC7-3A59-577135FF693C}"/>
              </a:ext>
            </a:extLst>
          </p:cNvPr>
          <p:cNvSpPr/>
          <p:nvPr/>
        </p:nvSpPr>
        <p:spPr>
          <a:xfrm rot="1223356">
            <a:off x="7274081" y="1672111"/>
            <a:ext cx="1211679" cy="596802"/>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Стрелка: влево-вправо 10">
            <a:extLst>
              <a:ext uri="{FF2B5EF4-FFF2-40B4-BE49-F238E27FC236}">
                <a16:creationId xmlns:a16="http://schemas.microsoft.com/office/drawing/2014/main" id="{791BAAD5-8045-BA51-09E7-B1020A218111}"/>
              </a:ext>
            </a:extLst>
          </p:cNvPr>
          <p:cNvSpPr/>
          <p:nvPr/>
        </p:nvSpPr>
        <p:spPr>
          <a:xfrm rot="20516882">
            <a:off x="4252156" y="5138737"/>
            <a:ext cx="1786619" cy="653143"/>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5" name="Рисунок 14">
            <a:extLst>
              <a:ext uri="{FF2B5EF4-FFF2-40B4-BE49-F238E27FC236}">
                <a16:creationId xmlns:a16="http://schemas.microsoft.com/office/drawing/2014/main" id="{1DB3427A-307B-FBDD-7727-EF7FF50E3804}"/>
              </a:ext>
            </a:extLst>
          </p:cNvPr>
          <p:cNvPicPr>
            <a:picLocks noChangeAspect="1"/>
          </p:cNvPicPr>
          <p:nvPr/>
        </p:nvPicPr>
        <p:blipFill>
          <a:blip r:embed="rId6"/>
          <a:stretch>
            <a:fillRect/>
          </a:stretch>
        </p:blipFill>
        <p:spPr>
          <a:xfrm>
            <a:off x="146129" y="1982833"/>
            <a:ext cx="760084" cy="702719"/>
          </a:xfrm>
          <a:prstGeom prst="rect">
            <a:avLst/>
          </a:prstGeom>
        </p:spPr>
      </p:pic>
      <p:pic>
        <p:nvPicPr>
          <p:cNvPr id="16" name="Рисунок 15">
            <a:extLst>
              <a:ext uri="{FF2B5EF4-FFF2-40B4-BE49-F238E27FC236}">
                <a16:creationId xmlns:a16="http://schemas.microsoft.com/office/drawing/2014/main" id="{170E2C55-3822-D1B0-CA37-6AF4E3C08589}"/>
              </a:ext>
            </a:extLst>
          </p:cNvPr>
          <p:cNvPicPr>
            <a:picLocks noChangeAspect="1"/>
          </p:cNvPicPr>
          <p:nvPr/>
        </p:nvPicPr>
        <p:blipFill rotWithShape="1">
          <a:blip r:embed="rId5"/>
          <a:srcRect l="15707" b="48241"/>
          <a:stretch/>
        </p:blipFill>
        <p:spPr>
          <a:xfrm>
            <a:off x="1210454" y="5919099"/>
            <a:ext cx="5688465" cy="764721"/>
          </a:xfrm>
          <a:prstGeom prst="rect">
            <a:avLst/>
          </a:prstGeom>
        </p:spPr>
      </p:pic>
    </p:spTree>
    <p:extLst>
      <p:ext uri="{BB962C8B-B14F-4D97-AF65-F5344CB8AC3E}">
        <p14:creationId xmlns:p14="http://schemas.microsoft.com/office/powerpoint/2010/main" val="42242833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12000">
              <a:srgbClr val="E6F1B4"/>
            </a:gs>
            <a:gs pos="30000">
              <a:srgbClr val="FFFFF7"/>
            </a:gs>
            <a:gs pos="60000">
              <a:srgbClr val="FFFFBD"/>
            </a:gs>
            <a:gs pos="96000">
              <a:srgbClr val="E5CBB1"/>
            </a:gs>
          </a:gsLst>
          <a:lin ang="5400000" scaled="1"/>
        </a:gradFill>
        <a:effectLst/>
      </p:bgPr>
    </p:bg>
    <p:spTree>
      <p:nvGrpSpPr>
        <p:cNvPr id="1" name=""/>
        <p:cNvGrpSpPr/>
        <p:nvPr/>
      </p:nvGrpSpPr>
      <p:grpSpPr>
        <a:xfrm>
          <a:off x="0" y="0"/>
          <a:ext cx="0" cy="0"/>
          <a:chOff x="0" y="0"/>
          <a:chExt cx="0" cy="0"/>
        </a:xfrm>
      </p:grpSpPr>
      <p:sp>
        <p:nvSpPr>
          <p:cNvPr id="2" name="Подзаголовок 2">
            <a:extLst>
              <a:ext uri="{FF2B5EF4-FFF2-40B4-BE49-F238E27FC236}">
                <a16:creationId xmlns:a16="http://schemas.microsoft.com/office/drawing/2014/main" id="{A4F07ED8-BAD4-BBFF-8936-4DCF15FBAC5E}"/>
              </a:ext>
            </a:extLst>
          </p:cNvPr>
          <p:cNvSpPr>
            <a:spLocks noGrp="1"/>
          </p:cNvSpPr>
          <p:nvPr>
            <p:ph type="subTitle" idx="1"/>
          </p:nvPr>
        </p:nvSpPr>
        <p:spPr>
          <a:xfrm>
            <a:off x="1612776" y="232296"/>
            <a:ext cx="9144000" cy="699859"/>
          </a:xfrm>
          <a:gradFill flip="none" rotWithShape="1">
            <a:gsLst>
              <a:gs pos="11000">
                <a:srgbClr val="E6F1B4"/>
              </a:gs>
              <a:gs pos="39000">
                <a:srgbClr val="FFFFF7"/>
              </a:gs>
              <a:gs pos="66000">
                <a:srgbClr val="FEFEF3"/>
              </a:gs>
              <a:gs pos="100000">
                <a:srgbClr val="EDDCB5"/>
              </a:gs>
            </a:gsLst>
            <a:lin ang="16200000" scaled="1"/>
            <a:tileRect/>
          </a:gradFill>
        </p:spPr>
        <p:txBody>
          <a:bodyPr>
            <a:normAutofit/>
          </a:bodyPr>
          <a:lstStyle/>
          <a:p>
            <a:r>
              <a:rPr lang="ru-RU" sz="4400" b="1" dirty="0">
                <a:solidFill>
                  <a:srgbClr val="002060"/>
                </a:solidFill>
              </a:rPr>
              <a:t>Глаголы движения с приставками</a:t>
            </a:r>
          </a:p>
        </p:txBody>
      </p:sp>
      <p:pic>
        <p:nvPicPr>
          <p:cNvPr id="5" name="Рисунок 4">
            <a:extLst>
              <a:ext uri="{FF2B5EF4-FFF2-40B4-BE49-F238E27FC236}">
                <a16:creationId xmlns:a16="http://schemas.microsoft.com/office/drawing/2014/main" id="{92BF208A-8557-AEBC-3C0B-1F36854B38B1}"/>
              </a:ext>
            </a:extLst>
          </p:cNvPr>
          <p:cNvPicPr>
            <a:picLocks noChangeAspect="1"/>
          </p:cNvPicPr>
          <p:nvPr/>
        </p:nvPicPr>
        <p:blipFill rotWithShape="1">
          <a:blip r:embed="rId2"/>
          <a:srcRect b="61470"/>
          <a:stretch/>
        </p:blipFill>
        <p:spPr>
          <a:xfrm>
            <a:off x="1031966" y="1126419"/>
            <a:ext cx="9862457" cy="1669032"/>
          </a:xfrm>
          <a:prstGeom prst="rect">
            <a:avLst/>
          </a:prstGeom>
        </p:spPr>
      </p:pic>
      <p:pic>
        <p:nvPicPr>
          <p:cNvPr id="8" name="Рисунок 7">
            <a:extLst>
              <a:ext uri="{FF2B5EF4-FFF2-40B4-BE49-F238E27FC236}">
                <a16:creationId xmlns:a16="http://schemas.microsoft.com/office/drawing/2014/main" id="{E03939D0-0314-5421-178F-A74D7D5027D5}"/>
              </a:ext>
            </a:extLst>
          </p:cNvPr>
          <p:cNvPicPr>
            <a:picLocks noChangeAspect="1"/>
          </p:cNvPicPr>
          <p:nvPr/>
        </p:nvPicPr>
        <p:blipFill rotWithShape="1">
          <a:blip r:embed="rId2"/>
          <a:srcRect t="38932"/>
          <a:stretch/>
        </p:blipFill>
        <p:spPr>
          <a:xfrm>
            <a:off x="1031966" y="4118098"/>
            <a:ext cx="9862457" cy="2645297"/>
          </a:xfrm>
          <a:prstGeom prst="rect">
            <a:avLst/>
          </a:prstGeom>
        </p:spPr>
      </p:pic>
      <p:sp>
        <p:nvSpPr>
          <p:cNvPr id="12" name="TextBox 11">
            <a:extLst>
              <a:ext uri="{FF2B5EF4-FFF2-40B4-BE49-F238E27FC236}">
                <a16:creationId xmlns:a16="http://schemas.microsoft.com/office/drawing/2014/main" id="{7C3B04C3-0526-472D-2733-E202232AA904}"/>
              </a:ext>
            </a:extLst>
          </p:cNvPr>
          <p:cNvSpPr txBox="1"/>
          <p:nvPr/>
        </p:nvSpPr>
        <p:spPr>
          <a:xfrm>
            <a:off x="2442754" y="2760652"/>
            <a:ext cx="4807132" cy="8925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600" b="0" i="0" u="none" strike="noStrike" kern="1200" cap="none" spc="0" normalizeH="0" baseline="0" noProof="0" dirty="0">
                <a:ln>
                  <a:noFill/>
                </a:ln>
                <a:solidFill>
                  <a:srgbClr val="565656"/>
                </a:solidFill>
                <a:effectLst/>
                <a:uLnTx/>
                <a:uFillTx/>
                <a:latin typeface="Calibri" panose="020F0502020204030204"/>
                <a:ea typeface="+mn-ea"/>
                <a:cs typeface="+mn-cs"/>
              </a:rPr>
              <a:t>3. Местонахождение в данный момент, причины отсутствия.</a:t>
            </a:r>
          </a:p>
        </p:txBody>
      </p:sp>
      <p:sp>
        <p:nvSpPr>
          <p:cNvPr id="13" name="TextBox 12">
            <a:extLst>
              <a:ext uri="{FF2B5EF4-FFF2-40B4-BE49-F238E27FC236}">
                <a16:creationId xmlns:a16="http://schemas.microsoft.com/office/drawing/2014/main" id="{3722F7BE-D1F1-A28B-8A60-34B76E4826B9}"/>
              </a:ext>
            </a:extLst>
          </p:cNvPr>
          <p:cNvSpPr txBox="1"/>
          <p:nvPr/>
        </p:nvSpPr>
        <p:spPr>
          <a:xfrm>
            <a:off x="7367450" y="2708400"/>
            <a:ext cx="3792583" cy="129266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600" b="0" i="0" u="none" strike="noStrike" kern="1200" cap="none" spc="0" normalizeH="0" baseline="0" noProof="0" dirty="0">
                <a:ln>
                  <a:noFill/>
                </a:ln>
                <a:solidFill>
                  <a:srgbClr val="565656"/>
                </a:solidFill>
                <a:effectLst/>
                <a:uLnTx/>
                <a:uFillTx/>
                <a:latin typeface="Calibri" panose="020F0502020204030204"/>
                <a:ea typeface="+mn-ea"/>
                <a:cs typeface="+mn-cs"/>
              </a:rPr>
              <a:t>3. Сегодня студентов не будет на занятии: они </a:t>
            </a:r>
            <a:r>
              <a:rPr kumimoji="0" lang="ru-RU" sz="2600" b="1" i="0" u="none" strike="noStrike" kern="1200" cap="none" spc="0" normalizeH="0" baseline="0" noProof="0" dirty="0">
                <a:ln>
                  <a:noFill/>
                </a:ln>
                <a:solidFill>
                  <a:srgbClr val="565656"/>
                </a:solidFill>
                <a:effectLst/>
                <a:uLnTx/>
                <a:uFillTx/>
                <a:latin typeface="Calibri" panose="020F0502020204030204"/>
                <a:ea typeface="+mn-ea"/>
                <a:cs typeface="+mn-cs"/>
              </a:rPr>
              <a:t>поехали</a:t>
            </a:r>
            <a:r>
              <a:rPr kumimoji="0" lang="ru-RU" sz="2600" b="0" i="0" u="none" strike="noStrike" kern="1200" cap="none" spc="0" normalizeH="0" baseline="0" noProof="0" dirty="0">
                <a:ln>
                  <a:noFill/>
                </a:ln>
                <a:solidFill>
                  <a:srgbClr val="565656"/>
                </a:solidFill>
                <a:effectLst/>
                <a:uLnTx/>
                <a:uFillTx/>
                <a:latin typeface="Calibri" panose="020F0502020204030204"/>
                <a:ea typeface="+mn-ea"/>
                <a:cs typeface="+mn-cs"/>
              </a:rPr>
              <a:t> на экскурсию.</a:t>
            </a:r>
          </a:p>
        </p:txBody>
      </p:sp>
      <p:sp>
        <p:nvSpPr>
          <p:cNvPr id="14" name="TextBox 13">
            <a:extLst>
              <a:ext uri="{FF2B5EF4-FFF2-40B4-BE49-F238E27FC236}">
                <a16:creationId xmlns:a16="http://schemas.microsoft.com/office/drawing/2014/main" id="{F2601381-97E3-4413-6BF6-1E99F22591EB}"/>
              </a:ext>
            </a:extLst>
          </p:cNvPr>
          <p:cNvSpPr txBox="1"/>
          <p:nvPr/>
        </p:nvSpPr>
        <p:spPr>
          <a:xfrm>
            <a:off x="2442754" y="3963250"/>
            <a:ext cx="339635" cy="584775"/>
          </a:xfrm>
          <a:prstGeom prst="rect">
            <a:avLst/>
          </a:prstGeom>
          <a:solidFill>
            <a:srgbClr val="A4A4A4"/>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200" b="1" i="0" u="none" strike="noStrike" kern="1200" cap="none" spc="0" normalizeH="0" baseline="0" noProof="0" dirty="0">
                <a:ln>
                  <a:noFill/>
                </a:ln>
                <a:solidFill>
                  <a:srgbClr val="414141"/>
                </a:solidFill>
                <a:effectLst/>
                <a:uLnTx/>
                <a:uFillTx/>
                <a:latin typeface="Calibri" panose="020F0502020204030204"/>
                <a:ea typeface="+mn-ea"/>
                <a:cs typeface="+mn-cs"/>
              </a:rPr>
              <a:t>4</a:t>
            </a:r>
            <a:endParaRPr kumimoji="0" lang="ru-RU" sz="1800" b="1" i="0" u="none" strike="noStrike" kern="1200" cap="none" spc="0" normalizeH="0" baseline="0" noProof="0" dirty="0">
              <a:ln>
                <a:noFill/>
              </a:ln>
              <a:solidFill>
                <a:srgbClr val="414141"/>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56BF3B20-A732-A9B2-92FA-C8A1C3512BDC}"/>
              </a:ext>
            </a:extLst>
          </p:cNvPr>
          <p:cNvSpPr txBox="1"/>
          <p:nvPr/>
        </p:nvSpPr>
        <p:spPr>
          <a:xfrm>
            <a:off x="7276010" y="3963249"/>
            <a:ext cx="339635" cy="584775"/>
          </a:xfrm>
          <a:prstGeom prst="rect">
            <a:avLst/>
          </a:prstGeom>
          <a:solidFill>
            <a:srgbClr val="A4A4A4"/>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200" b="1" i="0" u="none" strike="noStrike" kern="1200" cap="none" spc="0" normalizeH="0" baseline="0" noProof="0" dirty="0">
                <a:ln>
                  <a:noFill/>
                </a:ln>
                <a:solidFill>
                  <a:srgbClr val="414141"/>
                </a:solidFill>
                <a:effectLst/>
                <a:uLnTx/>
                <a:uFillTx/>
                <a:latin typeface="Calibri" panose="020F0502020204030204"/>
                <a:ea typeface="+mn-ea"/>
                <a:cs typeface="+mn-cs"/>
              </a:rPr>
              <a:t>4</a:t>
            </a:r>
            <a:endParaRPr kumimoji="0" lang="ru-RU" sz="1800" b="1" i="0" u="none" strike="noStrike" kern="1200" cap="none" spc="0" normalizeH="0" baseline="0" noProof="0" dirty="0">
              <a:ln>
                <a:noFill/>
              </a:ln>
              <a:solidFill>
                <a:srgbClr val="414141"/>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01393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12000">
              <a:srgbClr val="E6F1B4"/>
            </a:gs>
            <a:gs pos="30000">
              <a:srgbClr val="FFFFF7"/>
            </a:gs>
            <a:gs pos="60000">
              <a:srgbClr val="FFFFBD"/>
            </a:gs>
            <a:gs pos="96000">
              <a:srgbClr val="E5CBB1"/>
            </a:gs>
          </a:gsLst>
          <a:lin ang="5400000" scaled="1"/>
        </a:gradFill>
        <a:effectLst/>
      </p:bgPr>
    </p:bg>
    <p:spTree>
      <p:nvGrpSpPr>
        <p:cNvPr id="1" name=""/>
        <p:cNvGrpSpPr/>
        <p:nvPr/>
      </p:nvGrpSpPr>
      <p:grpSpPr>
        <a:xfrm>
          <a:off x="0" y="0"/>
          <a:ext cx="0" cy="0"/>
          <a:chOff x="0" y="0"/>
          <a:chExt cx="0" cy="0"/>
        </a:xfrm>
      </p:grpSpPr>
      <p:sp>
        <p:nvSpPr>
          <p:cNvPr id="2" name="Подзаголовок 2">
            <a:extLst>
              <a:ext uri="{FF2B5EF4-FFF2-40B4-BE49-F238E27FC236}">
                <a16:creationId xmlns:a16="http://schemas.microsoft.com/office/drawing/2014/main" id="{A4F07ED8-BAD4-BBFF-8936-4DCF15FBAC5E}"/>
              </a:ext>
            </a:extLst>
          </p:cNvPr>
          <p:cNvSpPr>
            <a:spLocks noGrp="1"/>
          </p:cNvSpPr>
          <p:nvPr>
            <p:ph type="subTitle" idx="1"/>
          </p:nvPr>
        </p:nvSpPr>
        <p:spPr>
          <a:xfrm>
            <a:off x="1612776" y="232296"/>
            <a:ext cx="9144000" cy="1883887"/>
          </a:xfrm>
          <a:gradFill flip="none" rotWithShape="1">
            <a:gsLst>
              <a:gs pos="11000">
                <a:srgbClr val="E6F1B4"/>
              </a:gs>
              <a:gs pos="39000">
                <a:srgbClr val="FFFFF7"/>
              </a:gs>
              <a:gs pos="66000">
                <a:srgbClr val="FEFEF3"/>
              </a:gs>
              <a:gs pos="100000">
                <a:srgbClr val="EDDCB5"/>
              </a:gs>
            </a:gsLst>
            <a:lin ang="16200000" scaled="1"/>
            <a:tileRect/>
          </a:gradFill>
        </p:spPr>
        <p:txBody>
          <a:bodyPr>
            <a:normAutofit fontScale="92500" lnSpcReduction="10000"/>
          </a:bodyPr>
          <a:lstStyle/>
          <a:p>
            <a:r>
              <a:rPr lang="ru-RU" sz="4400" b="1" dirty="0">
                <a:solidFill>
                  <a:srgbClr val="002060"/>
                </a:solidFill>
              </a:rPr>
              <a:t>СООТВЕТСТВИЯ МЕЖДУ</a:t>
            </a:r>
          </a:p>
          <a:p>
            <a:r>
              <a:rPr lang="ru-RU" sz="4400" b="1" dirty="0">
                <a:solidFill>
                  <a:srgbClr val="002060"/>
                </a:solidFill>
              </a:rPr>
              <a:t>ГЛАГОЛЬНЫМИ ПРИСТАВКАМИ</a:t>
            </a:r>
          </a:p>
          <a:p>
            <a:r>
              <a:rPr lang="ru-RU" sz="4400" b="1" dirty="0">
                <a:solidFill>
                  <a:srgbClr val="002060"/>
                </a:solidFill>
              </a:rPr>
              <a:t>И НЕКОТОРЫМИ ПРЕДЛОГАМИ</a:t>
            </a:r>
          </a:p>
        </p:txBody>
      </p:sp>
      <p:pic>
        <p:nvPicPr>
          <p:cNvPr id="4" name="Рисунок 3">
            <a:extLst>
              <a:ext uri="{FF2B5EF4-FFF2-40B4-BE49-F238E27FC236}">
                <a16:creationId xmlns:a16="http://schemas.microsoft.com/office/drawing/2014/main" id="{53FA661C-6BA2-82C6-C500-9837BDFE2C6C}"/>
              </a:ext>
            </a:extLst>
          </p:cNvPr>
          <p:cNvPicPr>
            <a:picLocks noChangeAspect="1"/>
          </p:cNvPicPr>
          <p:nvPr/>
        </p:nvPicPr>
        <p:blipFill rotWithShape="1">
          <a:blip r:embed="rId2"/>
          <a:srcRect t="14356" r="66342"/>
          <a:stretch/>
        </p:blipFill>
        <p:spPr>
          <a:xfrm>
            <a:off x="114085" y="2625634"/>
            <a:ext cx="2407046" cy="4000070"/>
          </a:xfrm>
          <a:prstGeom prst="rect">
            <a:avLst/>
          </a:prstGeom>
        </p:spPr>
      </p:pic>
      <p:pic>
        <p:nvPicPr>
          <p:cNvPr id="7" name="Рисунок 6">
            <a:extLst>
              <a:ext uri="{FF2B5EF4-FFF2-40B4-BE49-F238E27FC236}">
                <a16:creationId xmlns:a16="http://schemas.microsoft.com/office/drawing/2014/main" id="{C3AF19CA-C538-6A13-D80C-B062FCC941A6}"/>
              </a:ext>
            </a:extLst>
          </p:cNvPr>
          <p:cNvPicPr>
            <a:picLocks noChangeAspect="1"/>
          </p:cNvPicPr>
          <p:nvPr/>
        </p:nvPicPr>
        <p:blipFill>
          <a:blip r:embed="rId3"/>
          <a:stretch>
            <a:fillRect/>
          </a:stretch>
        </p:blipFill>
        <p:spPr>
          <a:xfrm>
            <a:off x="5759804" y="2154492"/>
            <a:ext cx="5785186" cy="1363651"/>
          </a:xfrm>
          <a:prstGeom prst="rect">
            <a:avLst/>
          </a:prstGeom>
        </p:spPr>
      </p:pic>
      <p:pic>
        <p:nvPicPr>
          <p:cNvPr id="9" name="Рисунок 8">
            <a:extLst>
              <a:ext uri="{FF2B5EF4-FFF2-40B4-BE49-F238E27FC236}">
                <a16:creationId xmlns:a16="http://schemas.microsoft.com/office/drawing/2014/main" id="{1E17EAA6-E56D-F0E1-FECE-2988D31FC092}"/>
              </a:ext>
            </a:extLst>
          </p:cNvPr>
          <p:cNvPicPr>
            <a:picLocks noChangeAspect="1"/>
          </p:cNvPicPr>
          <p:nvPr/>
        </p:nvPicPr>
        <p:blipFill rotWithShape="1">
          <a:blip r:embed="rId2"/>
          <a:srcRect l="54178" t="16966" r="3810"/>
          <a:stretch/>
        </p:blipFill>
        <p:spPr>
          <a:xfrm>
            <a:off x="2595154" y="2725022"/>
            <a:ext cx="3004458" cy="3878150"/>
          </a:xfrm>
          <a:prstGeom prst="rect">
            <a:avLst/>
          </a:prstGeom>
        </p:spPr>
      </p:pic>
      <p:pic>
        <p:nvPicPr>
          <p:cNvPr id="11" name="Рисунок 10">
            <a:extLst>
              <a:ext uri="{FF2B5EF4-FFF2-40B4-BE49-F238E27FC236}">
                <a16:creationId xmlns:a16="http://schemas.microsoft.com/office/drawing/2014/main" id="{25005CF3-6544-3F39-D0C5-C00A4CC9C0EF}"/>
              </a:ext>
            </a:extLst>
          </p:cNvPr>
          <p:cNvPicPr>
            <a:picLocks noChangeAspect="1"/>
          </p:cNvPicPr>
          <p:nvPr/>
        </p:nvPicPr>
        <p:blipFill rotWithShape="1">
          <a:blip r:embed="rId4"/>
          <a:srcRect r="66216"/>
          <a:stretch/>
        </p:blipFill>
        <p:spPr>
          <a:xfrm>
            <a:off x="7157529" y="5152401"/>
            <a:ext cx="2143225" cy="1705599"/>
          </a:xfrm>
          <a:prstGeom prst="rect">
            <a:avLst/>
          </a:prstGeom>
        </p:spPr>
      </p:pic>
      <p:pic>
        <p:nvPicPr>
          <p:cNvPr id="16" name="Рисунок 15">
            <a:extLst>
              <a:ext uri="{FF2B5EF4-FFF2-40B4-BE49-F238E27FC236}">
                <a16:creationId xmlns:a16="http://schemas.microsoft.com/office/drawing/2014/main" id="{39550B15-FA41-18BC-DDCA-AE29C82BC6B8}"/>
              </a:ext>
            </a:extLst>
          </p:cNvPr>
          <p:cNvPicPr>
            <a:picLocks noChangeAspect="1"/>
          </p:cNvPicPr>
          <p:nvPr/>
        </p:nvPicPr>
        <p:blipFill rotWithShape="1">
          <a:blip r:embed="rId5"/>
          <a:srcRect t="2297" r="12514" b="62520"/>
          <a:stretch/>
        </p:blipFill>
        <p:spPr>
          <a:xfrm>
            <a:off x="5759804" y="3704392"/>
            <a:ext cx="5892265" cy="1308242"/>
          </a:xfrm>
          <a:prstGeom prst="rect">
            <a:avLst/>
          </a:prstGeom>
        </p:spPr>
      </p:pic>
      <p:pic>
        <p:nvPicPr>
          <p:cNvPr id="17" name="Рисунок 16">
            <a:extLst>
              <a:ext uri="{FF2B5EF4-FFF2-40B4-BE49-F238E27FC236}">
                <a16:creationId xmlns:a16="http://schemas.microsoft.com/office/drawing/2014/main" id="{52EA44B0-8B08-94BB-2831-346AF16447AD}"/>
              </a:ext>
            </a:extLst>
          </p:cNvPr>
          <p:cNvPicPr>
            <a:picLocks noChangeAspect="1"/>
          </p:cNvPicPr>
          <p:nvPr/>
        </p:nvPicPr>
        <p:blipFill rotWithShape="1">
          <a:blip r:embed="rId4"/>
          <a:srcRect l="53415" r="6020" b="2808"/>
          <a:stretch/>
        </p:blipFill>
        <p:spPr>
          <a:xfrm>
            <a:off x="9300754" y="5148046"/>
            <a:ext cx="2573383" cy="1657702"/>
          </a:xfrm>
          <a:prstGeom prst="rect">
            <a:avLst/>
          </a:prstGeom>
        </p:spPr>
      </p:pic>
    </p:spTree>
    <p:extLst>
      <p:ext uri="{BB962C8B-B14F-4D97-AF65-F5344CB8AC3E}">
        <p14:creationId xmlns:p14="http://schemas.microsoft.com/office/powerpoint/2010/main" val="21491164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12000">
              <a:srgbClr val="E6F1B4"/>
            </a:gs>
            <a:gs pos="30000">
              <a:srgbClr val="FFFFF7"/>
            </a:gs>
            <a:gs pos="60000">
              <a:srgbClr val="FFFFBD"/>
            </a:gs>
            <a:gs pos="96000">
              <a:srgbClr val="E5CBB1"/>
            </a:gs>
          </a:gsLst>
          <a:lin ang="5400000" scaled="1"/>
        </a:gradFill>
        <a:effectLst/>
      </p:bgPr>
    </p:bg>
    <p:spTree>
      <p:nvGrpSpPr>
        <p:cNvPr id="1" name=""/>
        <p:cNvGrpSpPr/>
        <p:nvPr/>
      </p:nvGrpSpPr>
      <p:grpSpPr>
        <a:xfrm>
          <a:off x="0" y="0"/>
          <a:ext cx="0" cy="0"/>
          <a:chOff x="0" y="0"/>
          <a:chExt cx="0" cy="0"/>
        </a:xfrm>
      </p:grpSpPr>
      <p:sp>
        <p:nvSpPr>
          <p:cNvPr id="2" name="Подзаголовок 2">
            <a:extLst>
              <a:ext uri="{FF2B5EF4-FFF2-40B4-BE49-F238E27FC236}">
                <a16:creationId xmlns:a16="http://schemas.microsoft.com/office/drawing/2014/main" id="{A4F07ED8-BAD4-BBFF-8936-4DCF15FBAC5E}"/>
              </a:ext>
            </a:extLst>
          </p:cNvPr>
          <p:cNvSpPr>
            <a:spLocks noGrp="1"/>
          </p:cNvSpPr>
          <p:nvPr>
            <p:ph type="subTitle" idx="1"/>
          </p:nvPr>
        </p:nvSpPr>
        <p:spPr>
          <a:xfrm>
            <a:off x="1612776" y="232296"/>
            <a:ext cx="9144000" cy="1883887"/>
          </a:xfrm>
          <a:gradFill flip="none" rotWithShape="1">
            <a:gsLst>
              <a:gs pos="11000">
                <a:srgbClr val="E6F1B4"/>
              </a:gs>
              <a:gs pos="39000">
                <a:srgbClr val="FFFFF7"/>
              </a:gs>
              <a:gs pos="66000">
                <a:srgbClr val="FEFEF3"/>
              </a:gs>
              <a:gs pos="100000">
                <a:srgbClr val="EDDCB5"/>
              </a:gs>
            </a:gsLst>
            <a:lin ang="16200000" scaled="1"/>
            <a:tileRect/>
          </a:gradFill>
        </p:spPr>
        <p:txBody>
          <a:bodyPr>
            <a:normAutofit fontScale="92500" lnSpcReduction="10000"/>
          </a:bodyPr>
          <a:lstStyle/>
          <a:p>
            <a:r>
              <a:rPr lang="ru-RU" sz="4400" b="1" dirty="0">
                <a:solidFill>
                  <a:srgbClr val="002060"/>
                </a:solidFill>
              </a:rPr>
              <a:t>СООТВЕТСТВИЯ МЕЖДУ</a:t>
            </a:r>
          </a:p>
          <a:p>
            <a:r>
              <a:rPr lang="ru-RU" sz="4400" b="1" dirty="0">
                <a:solidFill>
                  <a:srgbClr val="002060"/>
                </a:solidFill>
              </a:rPr>
              <a:t>ГЛАГОЛЬНЫМИ ПРИСТАВКАМИ</a:t>
            </a:r>
          </a:p>
          <a:p>
            <a:r>
              <a:rPr lang="ru-RU" sz="4400" b="1" dirty="0">
                <a:solidFill>
                  <a:srgbClr val="002060"/>
                </a:solidFill>
              </a:rPr>
              <a:t>И НЕКОТОРЫМИ ПРЕДЛОГАМИ</a:t>
            </a:r>
          </a:p>
        </p:txBody>
      </p:sp>
      <p:pic>
        <p:nvPicPr>
          <p:cNvPr id="5" name="Рисунок 4">
            <a:extLst>
              <a:ext uri="{FF2B5EF4-FFF2-40B4-BE49-F238E27FC236}">
                <a16:creationId xmlns:a16="http://schemas.microsoft.com/office/drawing/2014/main" id="{767184B2-F12E-321B-8817-7EF598E6D633}"/>
              </a:ext>
            </a:extLst>
          </p:cNvPr>
          <p:cNvPicPr>
            <a:picLocks noChangeAspect="1"/>
          </p:cNvPicPr>
          <p:nvPr/>
        </p:nvPicPr>
        <p:blipFill rotWithShape="1">
          <a:blip r:embed="rId2"/>
          <a:srcRect t="45067"/>
          <a:stretch/>
        </p:blipFill>
        <p:spPr>
          <a:xfrm>
            <a:off x="1880482" y="2717074"/>
            <a:ext cx="9217488" cy="2795452"/>
          </a:xfrm>
          <a:prstGeom prst="rect">
            <a:avLst/>
          </a:prstGeom>
        </p:spPr>
      </p:pic>
    </p:spTree>
    <p:extLst>
      <p:ext uri="{BB962C8B-B14F-4D97-AF65-F5344CB8AC3E}">
        <p14:creationId xmlns:p14="http://schemas.microsoft.com/office/powerpoint/2010/main" val="29090300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12000">
              <a:srgbClr val="E6F1B4"/>
            </a:gs>
            <a:gs pos="30000">
              <a:srgbClr val="FFFFF7"/>
            </a:gs>
            <a:gs pos="60000">
              <a:srgbClr val="FFFFBD"/>
            </a:gs>
            <a:gs pos="96000">
              <a:srgbClr val="E5CBB1"/>
            </a:gs>
          </a:gsLst>
          <a:lin ang="5400000" scaled="1"/>
        </a:gradFill>
        <a:effectLst/>
      </p:bgPr>
    </p:bg>
    <p:spTree>
      <p:nvGrpSpPr>
        <p:cNvPr id="1" name=""/>
        <p:cNvGrpSpPr/>
        <p:nvPr/>
      </p:nvGrpSpPr>
      <p:grpSpPr>
        <a:xfrm>
          <a:off x="0" y="0"/>
          <a:ext cx="0" cy="0"/>
          <a:chOff x="0" y="0"/>
          <a:chExt cx="0" cy="0"/>
        </a:xfrm>
      </p:grpSpPr>
      <p:sp>
        <p:nvSpPr>
          <p:cNvPr id="2" name="Подзаголовок 2">
            <a:extLst>
              <a:ext uri="{FF2B5EF4-FFF2-40B4-BE49-F238E27FC236}">
                <a16:creationId xmlns:a16="http://schemas.microsoft.com/office/drawing/2014/main" id="{A4F07ED8-BAD4-BBFF-8936-4DCF15FBAC5E}"/>
              </a:ext>
            </a:extLst>
          </p:cNvPr>
          <p:cNvSpPr>
            <a:spLocks noGrp="1"/>
          </p:cNvSpPr>
          <p:nvPr>
            <p:ph type="subTitle" idx="1"/>
          </p:nvPr>
        </p:nvSpPr>
        <p:spPr>
          <a:xfrm>
            <a:off x="1612776" y="232296"/>
            <a:ext cx="9144000" cy="1883887"/>
          </a:xfrm>
          <a:gradFill flip="none" rotWithShape="1">
            <a:gsLst>
              <a:gs pos="11000">
                <a:srgbClr val="E6F1B4"/>
              </a:gs>
              <a:gs pos="39000">
                <a:srgbClr val="FFFFF7"/>
              </a:gs>
              <a:gs pos="66000">
                <a:srgbClr val="FEFEF3"/>
              </a:gs>
              <a:gs pos="100000">
                <a:srgbClr val="EDDCB5"/>
              </a:gs>
            </a:gsLst>
            <a:lin ang="16200000" scaled="1"/>
            <a:tileRect/>
          </a:gradFill>
        </p:spPr>
        <p:txBody>
          <a:bodyPr>
            <a:normAutofit fontScale="92500" lnSpcReduction="10000"/>
          </a:bodyPr>
          <a:lstStyle/>
          <a:p>
            <a:r>
              <a:rPr lang="ru-RU" sz="4400" b="1" dirty="0">
                <a:solidFill>
                  <a:srgbClr val="002060"/>
                </a:solidFill>
              </a:rPr>
              <a:t>СООТВЕТСТВИЯ МЕЖДУ</a:t>
            </a:r>
          </a:p>
          <a:p>
            <a:r>
              <a:rPr lang="ru-RU" sz="4400" b="1" dirty="0">
                <a:solidFill>
                  <a:srgbClr val="002060"/>
                </a:solidFill>
              </a:rPr>
              <a:t>ГЛАГОЛЬНЫМИ ПРИСТАВКАМИ</a:t>
            </a:r>
          </a:p>
          <a:p>
            <a:r>
              <a:rPr lang="ru-RU" sz="4400" b="1" dirty="0">
                <a:solidFill>
                  <a:srgbClr val="002060"/>
                </a:solidFill>
              </a:rPr>
              <a:t>И НЕКОТОРЫМИ ПРЕДЛОГАМИ</a:t>
            </a:r>
          </a:p>
        </p:txBody>
      </p:sp>
      <p:pic>
        <p:nvPicPr>
          <p:cNvPr id="4" name="Рисунок 3">
            <a:extLst>
              <a:ext uri="{FF2B5EF4-FFF2-40B4-BE49-F238E27FC236}">
                <a16:creationId xmlns:a16="http://schemas.microsoft.com/office/drawing/2014/main" id="{19DD8144-97DD-48D5-5BB0-146BBBA8266B}"/>
              </a:ext>
            </a:extLst>
          </p:cNvPr>
          <p:cNvPicPr>
            <a:picLocks noChangeAspect="1"/>
          </p:cNvPicPr>
          <p:nvPr/>
        </p:nvPicPr>
        <p:blipFill>
          <a:blip r:embed="rId2"/>
          <a:stretch>
            <a:fillRect/>
          </a:stretch>
        </p:blipFill>
        <p:spPr>
          <a:xfrm>
            <a:off x="1998618" y="2495595"/>
            <a:ext cx="8606102" cy="3720057"/>
          </a:xfrm>
          <a:prstGeom prst="rect">
            <a:avLst/>
          </a:prstGeom>
        </p:spPr>
      </p:pic>
    </p:spTree>
    <p:extLst>
      <p:ext uri="{BB962C8B-B14F-4D97-AF65-F5344CB8AC3E}">
        <p14:creationId xmlns:p14="http://schemas.microsoft.com/office/powerpoint/2010/main" val="24410260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12000">
              <a:srgbClr val="E6F1B4"/>
            </a:gs>
            <a:gs pos="30000">
              <a:srgbClr val="FFFFF7"/>
            </a:gs>
            <a:gs pos="60000">
              <a:srgbClr val="FFFFBD"/>
            </a:gs>
            <a:gs pos="96000">
              <a:srgbClr val="E5CBB1"/>
            </a:gs>
          </a:gsLst>
          <a:lin ang="5400000" scaled="1"/>
        </a:gradFill>
        <a:effectLst/>
      </p:bgPr>
    </p:bg>
    <p:spTree>
      <p:nvGrpSpPr>
        <p:cNvPr id="1" name=""/>
        <p:cNvGrpSpPr/>
        <p:nvPr/>
      </p:nvGrpSpPr>
      <p:grpSpPr>
        <a:xfrm>
          <a:off x="0" y="0"/>
          <a:ext cx="0" cy="0"/>
          <a:chOff x="0" y="0"/>
          <a:chExt cx="0" cy="0"/>
        </a:xfrm>
      </p:grpSpPr>
      <p:sp>
        <p:nvSpPr>
          <p:cNvPr id="2" name="Подзаголовок 2">
            <a:extLst>
              <a:ext uri="{FF2B5EF4-FFF2-40B4-BE49-F238E27FC236}">
                <a16:creationId xmlns:a16="http://schemas.microsoft.com/office/drawing/2014/main" id="{A4F07ED8-BAD4-BBFF-8936-4DCF15FBAC5E}"/>
              </a:ext>
            </a:extLst>
          </p:cNvPr>
          <p:cNvSpPr>
            <a:spLocks noGrp="1"/>
          </p:cNvSpPr>
          <p:nvPr>
            <p:ph type="subTitle" idx="1"/>
          </p:nvPr>
        </p:nvSpPr>
        <p:spPr>
          <a:xfrm>
            <a:off x="1612776" y="232296"/>
            <a:ext cx="9144000" cy="1883887"/>
          </a:xfrm>
          <a:gradFill flip="none" rotWithShape="1">
            <a:gsLst>
              <a:gs pos="11000">
                <a:srgbClr val="E6F1B4"/>
              </a:gs>
              <a:gs pos="39000">
                <a:srgbClr val="FFFFF7"/>
              </a:gs>
              <a:gs pos="66000">
                <a:srgbClr val="FEFEF3"/>
              </a:gs>
              <a:gs pos="100000">
                <a:srgbClr val="EDDCB5"/>
              </a:gs>
            </a:gsLst>
            <a:lin ang="16200000" scaled="1"/>
            <a:tileRect/>
          </a:gradFill>
        </p:spPr>
        <p:txBody>
          <a:bodyPr>
            <a:normAutofit fontScale="92500" lnSpcReduction="10000"/>
          </a:bodyPr>
          <a:lstStyle/>
          <a:p>
            <a:r>
              <a:rPr lang="ru-RU" sz="4400" b="1" dirty="0">
                <a:solidFill>
                  <a:srgbClr val="002060"/>
                </a:solidFill>
              </a:rPr>
              <a:t>СООТВЕТСТВИЯ МЕЖДУ</a:t>
            </a:r>
          </a:p>
          <a:p>
            <a:r>
              <a:rPr lang="ru-RU" sz="4400" b="1" dirty="0">
                <a:solidFill>
                  <a:srgbClr val="002060"/>
                </a:solidFill>
              </a:rPr>
              <a:t>ГЛАГОЛЬНЫМИ ПРИСТАВКАМИ</a:t>
            </a:r>
          </a:p>
          <a:p>
            <a:r>
              <a:rPr lang="ru-RU" sz="4400" b="1" dirty="0">
                <a:solidFill>
                  <a:srgbClr val="002060"/>
                </a:solidFill>
              </a:rPr>
              <a:t>И НЕКОТОРЫМИ ПРЕДЛОГАМИ</a:t>
            </a:r>
          </a:p>
        </p:txBody>
      </p:sp>
      <p:pic>
        <p:nvPicPr>
          <p:cNvPr id="5" name="Рисунок 4">
            <a:extLst>
              <a:ext uri="{FF2B5EF4-FFF2-40B4-BE49-F238E27FC236}">
                <a16:creationId xmlns:a16="http://schemas.microsoft.com/office/drawing/2014/main" id="{8B3D31B1-6B22-9CC2-7D8D-EAAA145B8A91}"/>
              </a:ext>
            </a:extLst>
          </p:cNvPr>
          <p:cNvPicPr>
            <a:picLocks noChangeAspect="1"/>
          </p:cNvPicPr>
          <p:nvPr/>
        </p:nvPicPr>
        <p:blipFill>
          <a:blip r:embed="rId2"/>
          <a:stretch>
            <a:fillRect/>
          </a:stretch>
        </p:blipFill>
        <p:spPr>
          <a:xfrm>
            <a:off x="1612776" y="2429668"/>
            <a:ext cx="9567922" cy="3842386"/>
          </a:xfrm>
          <a:prstGeom prst="rect">
            <a:avLst/>
          </a:prstGeom>
        </p:spPr>
      </p:pic>
      <p:sp>
        <p:nvSpPr>
          <p:cNvPr id="6" name="TextBox 5">
            <a:extLst>
              <a:ext uri="{FF2B5EF4-FFF2-40B4-BE49-F238E27FC236}">
                <a16:creationId xmlns:a16="http://schemas.microsoft.com/office/drawing/2014/main" id="{9CA2FCAF-C50A-47A3-1F6E-946FABBAD4A8}"/>
              </a:ext>
            </a:extLst>
          </p:cNvPr>
          <p:cNvSpPr txBox="1"/>
          <p:nvPr/>
        </p:nvSpPr>
        <p:spPr>
          <a:xfrm>
            <a:off x="10319657" y="4637314"/>
            <a:ext cx="809897" cy="3657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(цель)</a:t>
            </a:r>
          </a:p>
        </p:txBody>
      </p:sp>
      <p:pic>
        <p:nvPicPr>
          <p:cNvPr id="8" name="Рисунок 7">
            <a:extLst>
              <a:ext uri="{FF2B5EF4-FFF2-40B4-BE49-F238E27FC236}">
                <a16:creationId xmlns:a16="http://schemas.microsoft.com/office/drawing/2014/main" id="{B4EA31E9-775B-2BBF-9215-00F2D9AFDEBC}"/>
              </a:ext>
            </a:extLst>
          </p:cNvPr>
          <p:cNvPicPr>
            <a:picLocks noChangeAspect="1"/>
          </p:cNvPicPr>
          <p:nvPr/>
        </p:nvPicPr>
        <p:blipFill>
          <a:blip r:embed="rId3"/>
          <a:stretch>
            <a:fillRect/>
          </a:stretch>
        </p:blipFill>
        <p:spPr>
          <a:xfrm>
            <a:off x="3082254" y="5015999"/>
            <a:ext cx="2038385" cy="483463"/>
          </a:xfrm>
          <a:prstGeom prst="rect">
            <a:avLst/>
          </a:prstGeom>
        </p:spPr>
      </p:pic>
      <p:pic>
        <p:nvPicPr>
          <p:cNvPr id="12" name="Рисунок 11">
            <a:extLst>
              <a:ext uri="{FF2B5EF4-FFF2-40B4-BE49-F238E27FC236}">
                <a16:creationId xmlns:a16="http://schemas.microsoft.com/office/drawing/2014/main" id="{EC830242-5598-9E38-2960-AB6DD6099622}"/>
              </a:ext>
            </a:extLst>
          </p:cNvPr>
          <p:cNvPicPr>
            <a:picLocks noChangeAspect="1"/>
          </p:cNvPicPr>
          <p:nvPr/>
        </p:nvPicPr>
        <p:blipFill>
          <a:blip r:embed="rId4"/>
          <a:stretch>
            <a:fillRect/>
          </a:stretch>
        </p:blipFill>
        <p:spPr>
          <a:xfrm>
            <a:off x="8426454" y="5100987"/>
            <a:ext cx="1198619" cy="313485"/>
          </a:xfrm>
          <a:prstGeom prst="rect">
            <a:avLst/>
          </a:prstGeom>
        </p:spPr>
      </p:pic>
    </p:spTree>
    <p:extLst>
      <p:ext uri="{BB962C8B-B14F-4D97-AF65-F5344CB8AC3E}">
        <p14:creationId xmlns:p14="http://schemas.microsoft.com/office/powerpoint/2010/main" val="22845066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12000">
              <a:srgbClr val="E6F1B4"/>
            </a:gs>
            <a:gs pos="30000">
              <a:srgbClr val="FFFFF7"/>
            </a:gs>
            <a:gs pos="60000">
              <a:srgbClr val="FFFFBD"/>
            </a:gs>
            <a:gs pos="96000">
              <a:srgbClr val="E5CBB1"/>
            </a:gs>
          </a:gsLst>
          <a:lin ang="5400000" scaled="1"/>
        </a:gradFill>
        <a:effectLst/>
      </p:bgPr>
    </p:bg>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A2E9920-DDC0-032B-3D39-4473667CC07C}"/>
              </a:ext>
            </a:extLst>
          </p:cNvPr>
          <p:cNvSpPr txBox="1"/>
          <p:nvPr/>
        </p:nvSpPr>
        <p:spPr>
          <a:xfrm>
            <a:off x="277587" y="375366"/>
            <a:ext cx="6384470" cy="6370975"/>
          </a:xfrm>
          <a:prstGeom prst="rect">
            <a:avLst/>
          </a:prstGeom>
          <a:noFill/>
        </p:spPr>
        <p:txBody>
          <a:bodyPr wrap="square">
            <a:spAutoFit/>
          </a:bodyPr>
          <a:lstStyle/>
          <a:p>
            <a:pPr marL="0" marR="0" lvl="0" indent="270510" algn="just"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Вчера мы с Мариной решили … (1) в кинотеатр  на  фильм «Беги, Лола, беги», который мы давно хотели посмотреть. Около пяти мы … (2) из дома. Погода была хорошая, и мы медленно … (3) по улице.</a:t>
            </a:r>
            <a:endParaRPr kumimoji="0" lang="ru-RU" sz="2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270510" algn="just"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Когда мы … (4) по улице, неожиданно начался сильный дождь. Что делать? Мы решили … (5) в ближайший магазин и немного подождать. Время у нас еще было. </a:t>
            </a:r>
            <a:endParaRPr kumimoji="0" lang="ru-RU" sz="2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270510" algn="just"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Дождь закончился через несколько минут. Мы … (6) из магазина и … (7) дальше. На проспекте Мира мы … (8) к переходу, подождали, пока загорелся зеленый свет  и … (9) через дорогу. Наконец, мы  … (10) к кинотеатру.</a:t>
            </a:r>
            <a:endParaRPr kumimoji="0" lang="ru-RU" sz="2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Нам удалось купить билеты на ближайший сеанс. </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TextBox 15">
            <a:extLst>
              <a:ext uri="{FF2B5EF4-FFF2-40B4-BE49-F238E27FC236}">
                <a16:creationId xmlns:a16="http://schemas.microsoft.com/office/drawing/2014/main" id="{72513102-D4E5-81D8-C587-15545EBA5C9D}"/>
              </a:ext>
            </a:extLst>
          </p:cNvPr>
          <p:cNvSpPr txBox="1"/>
          <p:nvPr/>
        </p:nvSpPr>
        <p:spPr>
          <a:xfrm>
            <a:off x="7161712" y="375366"/>
            <a:ext cx="4516482" cy="535531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1.</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(А) зайти                   </a:t>
            </a: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2.</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(А) вышли                                                        </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(Б)  пойти                      (Б) 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(В)  прийти                    (В) отошли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3.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(А) ушли                   </a:t>
            </a: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4.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(А) пошли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(Б) перешли                  (Б) 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(В) пошли                     (В) перешли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5.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(А) подойти              </a:t>
            </a: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6.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(А) вышли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(Б) зайти                        (Б) отошли</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(В) уйти                         (В) пошли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7.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(А) перешли            </a:t>
            </a: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8.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(А)  перешли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(Б) шли                         (Б)  вышли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(В) пошли                     (В) подошли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9.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(А) перешли           </a:t>
            </a: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10.</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(А) вошли </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(Б) ушли                        (Б) зашли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(В) вышли                     (В) подошли</a:t>
            </a: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55220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12000">
              <a:srgbClr val="E6F1B4"/>
            </a:gs>
            <a:gs pos="30000">
              <a:srgbClr val="FFFFF7"/>
            </a:gs>
            <a:gs pos="60000">
              <a:srgbClr val="FFFFBD"/>
            </a:gs>
            <a:gs pos="96000">
              <a:srgbClr val="E5CBB1"/>
            </a:gs>
          </a:gsLst>
          <a:lin ang="5400000" scaled="1"/>
        </a:gradFill>
        <a:effectLst/>
      </p:bgPr>
    </p:bg>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A2E9920-DDC0-032B-3D39-4473667CC07C}"/>
              </a:ext>
            </a:extLst>
          </p:cNvPr>
          <p:cNvSpPr txBox="1"/>
          <p:nvPr/>
        </p:nvSpPr>
        <p:spPr>
          <a:xfrm>
            <a:off x="277587" y="375366"/>
            <a:ext cx="6384470" cy="6370975"/>
          </a:xfrm>
          <a:prstGeom prst="rect">
            <a:avLst/>
          </a:prstGeom>
          <a:noFill/>
        </p:spPr>
        <p:txBody>
          <a:bodyPr wrap="square">
            <a:spAutoFit/>
          </a:bodyPr>
          <a:lstStyle/>
          <a:p>
            <a:pPr marL="0" marR="0" lvl="0" indent="270510" algn="just"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Вчера мы с Мариной решили … </a:t>
            </a:r>
            <a:r>
              <a:rPr kumimoji="0" lang="ru-RU" sz="24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(1)</a:t>
            </a: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в кинотеатр  на  фильм «Беги, Лола, беги», который мы давно хотели посмотреть. Около пяти мы … (2) из дома. Погода была хорошая, и мы медленно … (3) по улице.</a:t>
            </a:r>
            <a:endParaRPr kumimoji="0" lang="ru-RU" sz="2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270510" algn="just"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Когда мы … (4) по улице, неожиданно начался сильный дождь. Что делать? Мы решили … (5) в ближайший магазин и немного подождать. Время у нас еще было. </a:t>
            </a:r>
            <a:endParaRPr kumimoji="0" lang="ru-RU" sz="2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270510" algn="just"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Дождь закончился через несколько минут. Мы … (6) из магазина и … (7) дальше. На проспекте Мира мы … (8) к переходу, подождали, пока загорелся зеленый свет  и … (9) через дорогу. Наконец, мы  … (10) к кинотеатру.</a:t>
            </a:r>
            <a:endParaRPr kumimoji="0" lang="ru-RU" sz="2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Нам удалось купить билеты на ближайший сеанс. </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TextBox 15">
            <a:extLst>
              <a:ext uri="{FF2B5EF4-FFF2-40B4-BE49-F238E27FC236}">
                <a16:creationId xmlns:a16="http://schemas.microsoft.com/office/drawing/2014/main" id="{72513102-D4E5-81D8-C587-15545EBA5C9D}"/>
              </a:ext>
            </a:extLst>
          </p:cNvPr>
          <p:cNvSpPr txBox="1"/>
          <p:nvPr/>
        </p:nvSpPr>
        <p:spPr>
          <a:xfrm>
            <a:off x="7161712" y="375366"/>
            <a:ext cx="4516482" cy="535531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1.</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(А) зайти                   </a:t>
            </a: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2.</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(А) вышли                                                        </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r>
              <a:rPr kumimoji="0" lang="ru-RU" sz="18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(Б)  пойти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(Б) 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(В)  прийти                    (В) отошли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3.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(А) ушли                   </a:t>
            </a: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4.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(А) пошли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(Б) перешли                  (Б) 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(В) пошли                     (В) перешли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5.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(А) подойти              </a:t>
            </a: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6.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(А) вышли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(Б) зайти                        (Б) отошли</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(В) уйти                         (В) пошли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7.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(А) перешли            </a:t>
            </a: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8.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(А)  перешли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(Б) шли                         (Б)  вышли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(В) пошли                     (В) подошли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9.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(А) перешли           </a:t>
            </a: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10.</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(А) вошли </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(Б) ушли                        (Б) зашли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(В) вышли                     (В) подошли</a:t>
            </a: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4465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12000">
              <a:srgbClr val="E6F1B4"/>
            </a:gs>
            <a:gs pos="30000">
              <a:srgbClr val="FFFFF7"/>
            </a:gs>
            <a:gs pos="60000">
              <a:srgbClr val="FFFFBD"/>
            </a:gs>
            <a:gs pos="96000">
              <a:srgbClr val="E5CBB1"/>
            </a:gs>
          </a:gsLst>
          <a:lin ang="5400000" scaled="1"/>
        </a:gradFill>
        <a:effectLst/>
      </p:bgPr>
    </p:bg>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A2E9920-DDC0-032B-3D39-4473667CC07C}"/>
              </a:ext>
            </a:extLst>
          </p:cNvPr>
          <p:cNvSpPr txBox="1"/>
          <p:nvPr/>
        </p:nvSpPr>
        <p:spPr>
          <a:xfrm>
            <a:off x="277587" y="375366"/>
            <a:ext cx="6384470" cy="6370975"/>
          </a:xfrm>
          <a:prstGeom prst="rect">
            <a:avLst/>
          </a:prstGeom>
          <a:noFill/>
        </p:spPr>
        <p:txBody>
          <a:bodyPr wrap="square">
            <a:spAutoFit/>
          </a:bodyPr>
          <a:lstStyle/>
          <a:p>
            <a:pPr marL="0" marR="0" lvl="0" indent="270510" algn="just"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Вчера мы с Мариной решили … </a:t>
            </a:r>
            <a:r>
              <a:rPr kumimoji="0" lang="ru-RU" sz="24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(1)</a:t>
            </a: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в кинотеатр  на  фильм «Беги, Лола, беги», который мы давно хотели посмотреть. Около пяти мы … </a:t>
            </a:r>
            <a:r>
              <a:rPr kumimoji="0" lang="ru-RU" sz="24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(2)</a:t>
            </a: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из дома. Погода была хорошая, и мы медленно … (3) по улице.</a:t>
            </a:r>
            <a:endParaRPr kumimoji="0" lang="ru-RU" sz="2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270510" algn="just"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Когда мы … (4) по улице, неожиданно начался сильный дождь. Что делать? Мы решили … (5) в ближайший магазин и немного подождать. Время у нас еще было. </a:t>
            </a:r>
            <a:endParaRPr kumimoji="0" lang="ru-RU" sz="2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270510" algn="just"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Дождь закончился через несколько минут. Мы … (6) из магазина и … (7) дальше. На проспекте Мира мы … (8) к переходу, подождали, пока загорелся зеленый свет  и … (9) через дорогу. Наконец, мы  … (10) к кинотеатру.</a:t>
            </a:r>
            <a:endParaRPr kumimoji="0" lang="ru-RU" sz="2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Нам удалось купить билеты на ближайший сеанс. </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TextBox 15">
            <a:extLst>
              <a:ext uri="{FF2B5EF4-FFF2-40B4-BE49-F238E27FC236}">
                <a16:creationId xmlns:a16="http://schemas.microsoft.com/office/drawing/2014/main" id="{72513102-D4E5-81D8-C587-15545EBA5C9D}"/>
              </a:ext>
            </a:extLst>
          </p:cNvPr>
          <p:cNvSpPr txBox="1"/>
          <p:nvPr/>
        </p:nvSpPr>
        <p:spPr>
          <a:xfrm>
            <a:off x="7161712" y="375366"/>
            <a:ext cx="4516482" cy="535531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1.</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(А) зайти                   </a:t>
            </a: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2.</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r>
              <a:rPr kumimoji="0" lang="ru-RU" sz="18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(А) вышли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r>
              <a:rPr kumimoji="0" lang="ru-RU" sz="18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(Б)  пойти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(Б) 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(В)  прийти                    (В) отошли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3.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(А) ушли                   </a:t>
            </a: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4.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(А) пошли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(Б) перешли                  (Б) 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(В) пошли                     (В) перешли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5.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(А) подойти              </a:t>
            </a: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6.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(А) вышли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(Б) зайти                        (Б) отошли</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(В) уйти                         (В) пошли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7.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(А) перешли            </a:t>
            </a: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8.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(А)  перешли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(Б) шли                         (Б)  вышли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(В) пошли                     (В) подошли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9.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(А) перешли           </a:t>
            </a: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10.</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(А) вошли </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(Б) ушли                        (Б) зашли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(В) вышли                     (В) подошли</a:t>
            </a: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250660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12000">
              <a:srgbClr val="E6F1B4"/>
            </a:gs>
            <a:gs pos="30000">
              <a:srgbClr val="FFFFF7"/>
            </a:gs>
            <a:gs pos="60000">
              <a:srgbClr val="FFFFBD"/>
            </a:gs>
            <a:gs pos="96000">
              <a:srgbClr val="E5CBB1"/>
            </a:gs>
          </a:gsLst>
          <a:lin ang="5400000" scaled="1"/>
        </a:gradFill>
        <a:effectLst/>
      </p:bgPr>
    </p:bg>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A2E9920-DDC0-032B-3D39-4473667CC07C}"/>
              </a:ext>
            </a:extLst>
          </p:cNvPr>
          <p:cNvSpPr txBox="1"/>
          <p:nvPr/>
        </p:nvSpPr>
        <p:spPr>
          <a:xfrm>
            <a:off x="277587" y="375366"/>
            <a:ext cx="6384470" cy="6370975"/>
          </a:xfrm>
          <a:prstGeom prst="rect">
            <a:avLst/>
          </a:prstGeom>
          <a:noFill/>
        </p:spPr>
        <p:txBody>
          <a:bodyPr wrap="square">
            <a:spAutoFit/>
          </a:bodyPr>
          <a:lstStyle/>
          <a:p>
            <a:pPr marL="0" marR="0" lvl="0" indent="270510" algn="just"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Вчера мы с Мариной решили … </a:t>
            </a:r>
            <a:r>
              <a:rPr kumimoji="0" lang="ru-RU" sz="24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(1)</a:t>
            </a: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в кинотеатр  на  фильм «Беги, Лола, беги», который мы давно хотели посмотреть. Около пяти мы … </a:t>
            </a:r>
            <a:r>
              <a:rPr kumimoji="0" lang="ru-RU" sz="24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(2)</a:t>
            </a: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из дома. Погода была хорошая, и мы медленно … </a:t>
            </a:r>
            <a:r>
              <a:rPr kumimoji="0" lang="ru-RU" sz="24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(3)</a:t>
            </a: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по улице.</a:t>
            </a:r>
            <a:endParaRPr kumimoji="0" lang="ru-RU" sz="2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270510" algn="just"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Когда мы … (4) по улице, неожиданно начался сильный дождь. Что делать? Мы решили … (5) в ближайший магазин и немного подождать. Время у нас еще было. </a:t>
            </a:r>
            <a:endParaRPr kumimoji="0" lang="ru-RU" sz="2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270510" algn="just"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Дождь закончился через несколько минут. Мы … (6) из магазина и … (7) дальше. На проспекте Мира мы … (8) к переходу, подождали, пока загорелся зеленый свет  и … (9) через дорогу. Наконец, мы  … (10) к кинотеатру.</a:t>
            </a:r>
            <a:endParaRPr kumimoji="0" lang="ru-RU" sz="2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Нам удалось купить билеты на ближайший сеанс. </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TextBox 15">
            <a:extLst>
              <a:ext uri="{FF2B5EF4-FFF2-40B4-BE49-F238E27FC236}">
                <a16:creationId xmlns:a16="http://schemas.microsoft.com/office/drawing/2014/main" id="{72513102-D4E5-81D8-C587-15545EBA5C9D}"/>
              </a:ext>
            </a:extLst>
          </p:cNvPr>
          <p:cNvSpPr txBox="1"/>
          <p:nvPr/>
        </p:nvSpPr>
        <p:spPr>
          <a:xfrm>
            <a:off x="7161712" y="375366"/>
            <a:ext cx="4516482" cy="535531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1.</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(А) зайти                   </a:t>
            </a: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2.</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r>
              <a:rPr kumimoji="0" lang="ru-RU" sz="18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(А) вышли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r>
              <a:rPr kumimoji="0" lang="ru-RU" sz="18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(Б)  пойти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(Б) 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(В)  прийти                    (В) отошли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3.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(А) ушли                   </a:t>
            </a: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4.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(А) пошли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(Б) перешли                  (Б) 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        (В) пошли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(В) перешли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5.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(А) подойти              </a:t>
            </a: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6.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(А) вышли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(Б) зайти                        (Б) отошли</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(В) уйти                         (В) пошли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7.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(А) перешли            </a:t>
            </a: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8.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(А)  перешли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(Б) шли                         (Б)  вышли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(В) пошли                     (В) подошли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9.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(А) перешли           </a:t>
            </a: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10.</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(А) вошли </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(Б) ушли                        (Б) зашли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(В) вышли                     (В) подошли</a:t>
            </a: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45915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12000">
              <a:srgbClr val="E6F1B4"/>
            </a:gs>
            <a:gs pos="30000">
              <a:srgbClr val="FFFFF7"/>
            </a:gs>
            <a:gs pos="60000">
              <a:srgbClr val="FFFFBD"/>
            </a:gs>
            <a:gs pos="96000">
              <a:srgbClr val="E5CBB1"/>
            </a:gs>
          </a:gsLst>
          <a:lin ang="5400000" scaled="1"/>
        </a:gradFill>
        <a:effectLst/>
      </p:bgPr>
    </p:bg>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A2E9920-DDC0-032B-3D39-4473667CC07C}"/>
              </a:ext>
            </a:extLst>
          </p:cNvPr>
          <p:cNvSpPr txBox="1"/>
          <p:nvPr/>
        </p:nvSpPr>
        <p:spPr>
          <a:xfrm>
            <a:off x="277587" y="375366"/>
            <a:ext cx="6384470" cy="6370975"/>
          </a:xfrm>
          <a:prstGeom prst="rect">
            <a:avLst/>
          </a:prstGeom>
          <a:noFill/>
        </p:spPr>
        <p:txBody>
          <a:bodyPr wrap="square">
            <a:spAutoFit/>
          </a:bodyPr>
          <a:lstStyle/>
          <a:p>
            <a:pPr marL="0" marR="0" lvl="0" indent="270510" algn="just"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Вчера мы с Мариной решили … </a:t>
            </a:r>
            <a:r>
              <a:rPr kumimoji="0" lang="ru-RU" sz="24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(1)</a:t>
            </a: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в кинотеатр  на  фильм «Беги, Лола, беги», который мы давно хотели посмотреть. Около пяти мы … </a:t>
            </a:r>
            <a:r>
              <a:rPr kumimoji="0" lang="ru-RU" sz="24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(2)</a:t>
            </a: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из дома. Погода была хорошая, и мы медленно … </a:t>
            </a:r>
            <a:r>
              <a:rPr kumimoji="0" lang="ru-RU" sz="24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(3)</a:t>
            </a: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по улице.</a:t>
            </a:r>
            <a:endParaRPr kumimoji="0" lang="ru-RU" sz="2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270510" algn="just"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Когда мы … </a:t>
            </a:r>
            <a:r>
              <a:rPr kumimoji="0" lang="ru-RU" sz="24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(4) </a:t>
            </a: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по улице, неожиданно начался сильный дождь. Что делать? Мы решили … (5) в ближайший магазин и немного подождать. Время у нас еще было. </a:t>
            </a:r>
            <a:endParaRPr kumimoji="0" lang="ru-RU" sz="2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270510" algn="just"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Дождь закончился через несколько минут. Мы … (6) из магазина и … (7) дальше. На проспекте Мира мы … (8) к переходу, подождали, пока загорелся зеленый свет  и … (9) через дорогу. Наконец, мы  … (10) к кинотеатру.</a:t>
            </a:r>
            <a:endParaRPr kumimoji="0" lang="ru-RU" sz="2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Нам удалось купить билеты на ближайший сеанс. </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TextBox 15">
            <a:extLst>
              <a:ext uri="{FF2B5EF4-FFF2-40B4-BE49-F238E27FC236}">
                <a16:creationId xmlns:a16="http://schemas.microsoft.com/office/drawing/2014/main" id="{72513102-D4E5-81D8-C587-15545EBA5C9D}"/>
              </a:ext>
            </a:extLst>
          </p:cNvPr>
          <p:cNvSpPr txBox="1"/>
          <p:nvPr/>
        </p:nvSpPr>
        <p:spPr>
          <a:xfrm>
            <a:off x="7161712" y="375366"/>
            <a:ext cx="4516482" cy="535531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1.</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(А) зайти                   </a:t>
            </a: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2.</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r>
              <a:rPr kumimoji="0" lang="ru-RU" sz="18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(А) вышли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r>
              <a:rPr kumimoji="0" lang="ru-RU" sz="18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(Б)  пойти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(Б) 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(В)  прийти                    (В) отошли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3.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(А) ушли                   </a:t>
            </a: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4.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(А) пошли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(Б) перешли                  </a:t>
            </a:r>
            <a:r>
              <a:rPr kumimoji="0" lang="ru-RU" sz="18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(Б) шли</a:t>
            </a:r>
            <a:endParaRPr kumimoji="0" lang="ru-RU" sz="16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        (В) пошли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(В) перешли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5.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(А) подойти              </a:t>
            </a: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6.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(А) вышли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(Б) зайти                        (Б) отошли</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(В) уйти                         (В) пошли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7.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(А) перешли            </a:t>
            </a: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8.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(А)  перешли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(Б) шли                         (Б)  вышли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(В) пошли                     (В) подошли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9.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(А) перешли           </a:t>
            </a: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10.</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(А) вошли </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(Б) ушли                        (Б) зашли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(В) вышли                     (В) подошли</a:t>
            </a: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171836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12000">
              <a:srgbClr val="E6F1B4"/>
            </a:gs>
            <a:gs pos="30000">
              <a:srgbClr val="FFFFF7"/>
            </a:gs>
            <a:gs pos="60000">
              <a:srgbClr val="FFFFBD"/>
            </a:gs>
            <a:gs pos="96000">
              <a:srgbClr val="E5CBB1"/>
            </a:gs>
          </a:gsLst>
          <a:lin ang="5400000" scaled="1"/>
        </a:gradFill>
        <a:effectLst/>
      </p:bgPr>
    </p:bg>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A2E9920-DDC0-032B-3D39-4473667CC07C}"/>
              </a:ext>
            </a:extLst>
          </p:cNvPr>
          <p:cNvSpPr txBox="1"/>
          <p:nvPr/>
        </p:nvSpPr>
        <p:spPr>
          <a:xfrm>
            <a:off x="277587" y="375366"/>
            <a:ext cx="6384470" cy="6370975"/>
          </a:xfrm>
          <a:prstGeom prst="rect">
            <a:avLst/>
          </a:prstGeom>
          <a:noFill/>
        </p:spPr>
        <p:txBody>
          <a:bodyPr wrap="square">
            <a:spAutoFit/>
          </a:bodyPr>
          <a:lstStyle/>
          <a:p>
            <a:pPr marL="0" marR="0" lvl="0" indent="270510" algn="just"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Вчера мы с Мариной решили … </a:t>
            </a:r>
            <a:r>
              <a:rPr kumimoji="0" lang="ru-RU" sz="24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(1)</a:t>
            </a: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в кинотеатр  на  фильм «Беги, Лола, беги», который мы давно хотели посмотреть. Около пяти мы … </a:t>
            </a:r>
            <a:r>
              <a:rPr kumimoji="0" lang="ru-RU" sz="24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(2)</a:t>
            </a: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из дома. Погода была хорошая, и мы медленно … </a:t>
            </a:r>
            <a:r>
              <a:rPr kumimoji="0" lang="ru-RU" sz="24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(3)</a:t>
            </a: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по улице.</a:t>
            </a:r>
            <a:endParaRPr kumimoji="0" lang="ru-RU" sz="2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270510" algn="just"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Когда мы … </a:t>
            </a:r>
            <a:r>
              <a:rPr kumimoji="0" lang="ru-RU" sz="24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(4) </a:t>
            </a: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по улице, неожиданно начался сильный дождь. Что делать? Мы решили … </a:t>
            </a:r>
            <a:r>
              <a:rPr kumimoji="0" lang="ru-RU" sz="24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(5) </a:t>
            </a: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в ближайший магазин и немного подождать. Время у нас еще было. </a:t>
            </a:r>
            <a:endParaRPr kumimoji="0" lang="ru-RU" sz="2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270510" algn="just"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Дождь закончился через несколько минут. Мы … (6) из магазина и … (7) дальше. На проспекте Мира мы … (8) к переходу, подождали, пока загорелся зеленый свет  и … (9) через дорогу. Наконец, мы  … (10) к кинотеатру.</a:t>
            </a:r>
            <a:endParaRPr kumimoji="0" lang="ru-RU" sz="2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Нам удалось купить билеты на ближайший сеанс. </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TextBox 15">
            <a:extLst>
              <a:ext uri="{FF2B5EF4-FFF2-40B4-BE49-F238E27FC236}">
                <a16:creationId xmlns:a16="http://schemas.microsoft.com/office/drawing/2014/main" id="{72513102-D4E5-81D8-C587-15545EBA5C9D}"/>
              </a:ext>
            </a:extLst>
          </p:cNvPr>
          <p:cNvSpPr txBox="1"/>
          <p:nvPr/>
        </p:nvSpPr>
        <p:spPr>
          <a:xfrm>
            <a:off x="7161712" y="375366"/>
            <a:ext cx="4516482" cy="535531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1.</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(А) зайти                   </a:t>
            </a: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2.</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r>
              <a:rPr kumimoji="0" lang="ru-RU" sz="18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(А) вышли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r>
              <a:rPr kumimoji="0" lang="ru-RU" sz="18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(Б)  пойти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(Б) 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(В)  прийти                    (В) отошли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3.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(А) ушли                   </a:t>
            </a: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4.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(А) пошли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(Б) перешли                  </a:t>
            </a:r>
            <a:r>
              <a:rPr kumimoji="0" lang="ru-RU" sz="18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(Б) шли</a:t>
            </a:r>
            <a:endParaRPr kumimoji="0" lang="ru-RU" sz="16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        (В) пошли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(В) перешли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5.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(А) подойти              </a:t>
            </a: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6.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(А) вышли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r>
              <a:rPr kumimoji="0" lang="ru-RU" sz="18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(Б) зайти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(Б) отошли</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(В) уйти                         (В) пошли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7.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(А) перешли            </a:t>
            </a: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8.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(А)  перешли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(Б) шли                         (Б)  вышли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(В) пошли                     (В) подошли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9.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(А) перешли           </a:t>
            </a: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10.</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(А) вошли </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(Б) ушли                        (Б) зашли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(В) вышли                     (В) подошли</a:t>
            </a: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59579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12000">
              <a:srgbClr val="E6F1B4"/>
            </a:gs>
            <a:gs pos="30000">
              <a:srgbClr val="FFFFF7"/>
            </a:gs>
            <a:gs pos="60000">
              <a:srgbClr val="FFFFBD"/>
            </a:gs>
            <a:gs pos="96000">
              <a:srgbClr val="E5CBB1"/>
            </a:gs>
          </a:gsLst>
          <a:lin ang="5400000" scaled="1"/>
        </a:gradFill>
        <a:effectLst/>
      </p:bgPr>
    </p:bg>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A2E9920-DDC0-032B-3D39-4473667CC07C}"/>
              </a:ext>
            </a:extLst>
          </p:cNvPr>
          <p:cNvSpPr txBox="1"/>
          <p:nvPr/>
        </p:nvSpPr>
        <p:spPr>
          <a:xfrm>
            <a:off x="277587" y="375366"/>
            <a:ext cx="6384470" cy="6370975"/>
          </a:xfrm>
          <a:prstGeom prst="rect">
            <a:avLst/>
          </a:prstGeom>
          <a:noFill/>
        </p:spPr>
        <p:txBody>
          <a:bodyPr wrap="square">
            <a:spAutoFit/>
          </a:bodyPr>
          <a:lstStyle/>
          <a:p>
            <a:pPr marL="0" marR="0" lvl="0" indent="270510" algn="just"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Вчера мы с Мариной решили … </a:t>
            </a:r>
            <a:r>
              <a:rPr kumimoji="0" lang="ru-RU" sz="24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(1)</a:t>
            </a: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в кинотеатр  на  фильм «Беги, Лола, беги», который мы давно хотели посмотреть. Около пяти мы … </a:t>
            </a:r>
            <a:r>
              <a:rPr kumimoji="0" lang="ru-RU" sz="24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(2)</a:t>
            </a: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из дома. Погода была хорошая, и мы медленно … </a:t>
            </a:r>
            <a:r>
              <a:rPr kumimoji="0" lang="ru-RU" sz="24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(3)</a:t>
            </a: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по улице.</a:t>
            </a:r>
            <a:endParaRPr kumimoji="0" lang="ru-RU" sz="2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270510" algn="just"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Когда мы … </a:t>
            </a:r>
            <a:r>
              <a:rPr kumimoji="0" lang="ru-RU" sz="24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(4) </a:t>
            </a: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по улице, неожиданно начался сильный дождь. Что делать? Мы решили … </a:t>
            </a:r>
            <a:r>
              <a:rPr kumimoji="0" lang="ru-RU" sz="24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(5) </a:t>
            </a: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в ближайший магазин и немного подождать. Время у нас еще было. </a:t>
            </a:r>
            <a:endParaRPr kumimoji="0" lang="ru-RU" sz="2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270510" algn="just"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Дождь закончился через несколько минут. Мы … </a:t>
            </a:r>
            <a:r>
              <a:rPr kumimoji="0" lang="ru-RU" sz="24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(6) </a:t>
            </a: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из магазина и … (7) дальше. На проспекте Мира мы … (8) к переходу, подождали, пока загорелся зеленый свет  и … (9) через дорогу. Наконец, мы  … (10) к  кинотеатру.</a:t>
            </a:r>
            <a:endParaRPr kumimoji="0" lang="ru-RU" sz="2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Нам удалось купить билеты на ближайший сеанс. </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TextBox 15">
            <a:extLst>
              <a:ext uri="{FF2B5EF4-FFF2-40B4-BE49-F238E27FC236}">
                <a16:creationId xmlns:a16="http://schemas.microsoft.com/office/drawing/2014/main" id="{72513102-D4E5-81D8-C587-15545EBA5C9D}"/>
              </a:ext>
            </a:extLst>
          </p:cNvPr>
          <p:cNvSpPr txBox="1"/>
          <p:nvPr/>
        </p:nvSpPr>
        <p:spPr>
          <a:xfrm>
            <a:off x="7161712" y="375366"/>
            <a:ext cx="4516482" cy="535531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1.</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(А) зайти                   </a:t>
            </a: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2.</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r>
              <a:rPr kumimoji="0" lang="ru-RU" sz="18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(А) вышли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r>
              <a:rPr kumimoji="0" lang="ru-RU" sz="18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(Б)  пойти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(Б) 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(В)  прийти                    (В) отошли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3.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(А) ушли                   </a:t>
            </a: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4.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(А) пошли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(Б) перешли                  </a:t>
            </a:r>
            <a:r>
              <a:rPr kumimoji="0" lang="ru-RU" sz="18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(Б) шли</a:t>
            </a:r>
            <a:endParaRPr kumimoji="0" lang="ru-RU" sz="16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        (В) пошли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(В) перешли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5.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(А) подойти              </a:t>
            </a: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6. </a:t>
            </a:r>
            <a:r>
              <a:rPr kumimoji="0" lang="ru-RU" sz="18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(А) вышли</a:t>
            </a:r>
            <a:endParaRPr kumimoji="0" lang="ru-RU" sz="16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r>
              <a:rPr kumimoji="0" lang="ru-RU" sz="18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(Б) зайти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(Б) отошли</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(В) уйти                         (В) пошли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7.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(А) перешли            </a:t>
            </a: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8.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(А)  перешли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(Б) шли                         (Б)  вышли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(В) пошли                     (В) подошли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9.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(А) перешли           </a:t>
            </a: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10.</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(А) вошли </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(Б) ушли                        (Б) зашли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(В) вышли                     (В) подошли</a:t>
            </a: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09283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12000">
              <a:srgbClr val="E6F1B4"/>
            </a:gs>
            <a:gs pos="30000">
              <a:srgbClr val="FFFFF7"/>
            </a:gs>
            <a:gs pos="60000">
              <a:srgbClr val="FFFFBD"/>
            </a:gs>
            <a:gs pos="96000">
              <a:srgbClr val="E5CBB1"/>
            </a:gs>
          </a:gsLst>
          <a:lin ang="5400000" scaled="1"/>
        </a:gradFill>
        <a:effectLst/>
      </p:bgPr>
    </p:bg>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A2E9920-DDC0-032B-3D39-4473667CC07C}"/>
              </a:ext>
            </a:extLst>
          </p:cNvPr>
          <p:cNvSpPr txBox="1"/>
          <p:nvPr/>
        </p:nvSpPr>
        <p:spPr>
          <a:xfrm>
            <a:off x="277587" y="375366"/>
            <a:ext cx="6384470" cy="6370975"/>
          </a:xfrm>
          <a:prstGeom prst="rect">
            <a:avLst/>
          </a:prstGeom>
          <a:noFill/>
        </p:spPr>
        <p:txBody>
          <a:bodyPr wrap="square">
            <a:spAutoFit/>
          </a:bodyPr>
          <a:lstStyle/>
          <a:p>
            <a:pPr marL="0" marR="0" lvl="0" indent="270510" algn="just"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Вчера мы с Мариной решили … </a:t>
            </a:r>
            <a:r>
              <a:rPr kumimoji="0" lang="ru-RU" sz="24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(1)</a:t>
            </a: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в кинотеатр  на  фильм «Беги, Лола, беги», который мы давно хотели посмотреть. Около пяти мы … </a:t>
            </a:r>
            <a:r>
              <a:rPr kumimoji="0" lang="ru-RU" sz="24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(2)</a:t>
            </a: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из дома. Погода была хорошая, и мы медленно … </a:t>
            </a:r>
            <a:r>
              <a:rPr kumimoji="0" lang="ru-RU" sz="24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(3)</a:t>
            </a: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по улице.</a:t>
            </a:r>
            <a:endParaRPr kumimoji="0" lang="ru-RU" sz="2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270510" algn="just"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Когда мы … </a:t>
            </a:r>
            <a:r>
              <a:rPr kumimoji="0" lang="ru-RU" sz="24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(4) </a:t>
            </a: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по улице, неожиданно начался сильный дождь. Что делать? Мы решили … </a:t>
            </a:r>
            <a:r>
              <a:rPr kumimoji="0" lang="ru-RU" sz="24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(5) </a:t>
            </a: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в ближайший магазин и немного подождать. Время у нас еще было. </a:t>
            </a:r>
            <a:endParaRPr kumimoji="0" lang="ru-RU" sz="2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270510" algn="just"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Дождь закончился через несколько минут. Мы … </a:t>
            </a:r>
            <a:r>
              <a:rPr kumimoji="0" lang="ru-RU" sz="24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(6) </a:t>
            </a: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из магазина и … </a:t>
            </a:r>
            <a:r>
              <a:rPr kumimoji="0" lang="ru-RU" sz="24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(7) </a:t>
            </a: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дальше. На проспекте Мира мы … (8) к переходу, подождали, пока загорелся зеленый свет  и … (9) через дорогу. Наконец, мы  … (10) к кинотеатру.</a:t>
            </a:r>
            <a:endParaRPr kumimoji="0" lang="ru-RU" sz="2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Нам удалось купить билеты на ближайший сеанс. </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TextBox 15">
            <a:extLst>
              <a:ext uri="{FF2B5EF4-FFF2-40B4-BE49-F238E27FC236}">
                <a16:creationId xmlns:a16="http://schemas.microsoft.com/office/drawing/2014/main" id="{72513102-D4E5-81D8-C587-15545EBA5C9D}"/>
              </a:ext>
            </a:extLst>
          </p:cNvPr>
          <p:cNvSpPr txBox="1"/>
          <p:nvPr/>
        </p:nvSpPr>
        <p:spPr>
          <a:xfrm>
            <a:off x="7161712" y="375366"/>
            <a:ext cx="4516482" cy="535531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1.</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(А) зайти                   </a:t>
            </a: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2.</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r>
              <a:rPr kumimoji="0" lang="ru-RU" sz="18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(А) вышли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r>
              <a:rPr kumimoji="0" lang="ru-RU" sz="18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(Б)  пойти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(Б) 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(В)  прийти                    (В) отошли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3.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(А) ушли                   </a:t>
            </a: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4.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(А) пошли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(Б) перешли                  </a:t>
            </a:r>
            <a:r>
              <a:rPr kumimoji="0" lang="ru-RU" sz="18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(Б) шли</a:t>
            </a:r>
            <a:endParaRPr kumimoji="0" lang="ru-RU" sz="16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        (В) пошли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(В) перешли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5.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(А) подойти              </a:t>
            </a: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6. </a:t>
            </a:r>
            <a:r>
              <a:rPr kumimoji="0" lang="ru-RU" sz="18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(А) вышли</a:t>
            </a:r>
            <a:endParaRPr kumimoji="0" lang="ru-RU" sz="16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r>
              <a:rPr kumimoji="0" lang="ru-RU" sz="18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(Б) зайти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(Б) отошли</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(В) уйти                         (В) пошли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7.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(А) перешли            </a:t>
            </a: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8.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(А)  перешли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(Б) шли                         (Б)  вышли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        (В) пошли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(В) подошли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9.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(А) перешли           </a:t>
            </a: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10.</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(А) вошли </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(Б) ушли                        (Б) зашли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(В) вышли                     (В) подошли</a:t>
            </a: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57543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12000">
              <a:srgbClr val="E6F1B4"/>
            </a:gs>
            <a:gs pos="30000">
              <a:srgbClr val="FFFFF7"/>
            </a:gs>
            <a:gs pos="60000">
              <a:srgbClr val="FFFFBD"/>
            </a:gs>
            <a:gs pos="96000">
              <a:srgbClr val="E5CBB1"/>
            </a:gs>
          </a:gsLst>
          <a:lin ang="5400000" scaled="1"/>
        </a:gradFill>
        <a:effectLst/>
      </p:bgPr>
    </p:bg>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A2E9920-DDC0-032B-3D39-4473667CC07C}"/>
              </a:ext>
            </a:extLst>
          </p:cNvPr>
          <p:cNvSpPr txBox="1"/>
          <p:nvPr/>
        </p:nvSpPr>
        <p:spPr>
          <a:xfrm>
            <a:off x="277587" y="375366"/>
            <a:ext cx="6384470" cy="6370975"/>
          </a:xfrm>
          <a:prstGeom prst="rect">
            <a:avLst/>
          </a:prstGeom>
          <a:noFill/>
        </p:spPr>
        <p:txBody>
          <a:bodyPr wrap="square">
            <a:spAutoFit/>
          </a:bodyPr>
          <a:lstStyle/>
          <a:p>
            <a:pPr marL="0" marR="0" lvl="0" indent="270510" algn="just"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Вчера мы с Мариной решили … </a:t>
            </a:r>
            <a:r>
              <a:rPr kumimoji="0" lang="ru-RU" sz="24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(1)</a:t>
            </a: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в кинотеатр  на  фильм «Беги, Лола, беги», который мы давно хотели посмотреть. Около пяти мы … </a:t>
            </a:r>
            <a:r>
              <a:rPr kumimoji="0" lang="ru-RU" sz="24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(2)</a:t>
            </a: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из дома. Погода была хорошая, и мы медленно … </a:t>
            </a:r>
            <a:r>
              <a:rPr kumimoji="0" lang="ru-RU" sz="24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(3)</a:t>
            </a: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по улице.</a:t>
            </a:r>
            <a:endParaRPr kumimoji="0" lang="ru-RU" sz="2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270510" algn="just"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Когда мы … </a:t>
            </a:r>
            <a:r>
              <a:rPr kumimoji="0" lang="ru-RU" sz="24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(4) </a:t>
            </a: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по улице, неожиданно начался сильный дождь. Что делать? Мы решили … </a:t>
            </a:r>
            <a:r>
              <a:rPr kumimoji="0" lang="ru-RU" sz="24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(5) </a:t>
            </a: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в ближайший магазин и немного подождать. Время у нас еще было. </a:t>
            </a:r>
            <a:endParaRPr kumimoji="0" lang="ru-RU" sz="2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270510" algn="just"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Дождь закончился через несколько минут. Мы … </a:t>
            </a:r>
            <a:r>
              <a:rPr kumimoji="0" lang="ru-RU" sz="24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(6) </a:t>
            </a: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из магазина и … </a:t>
            </a:r>
            <a:r>
              <a:rPr kumimoji="0" lang="ru-RU" sz="24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(7) </a:t>
            </a: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дальше. На проспекте Мира мы … </a:t>
            </a:r>
            <a:r>
              <a:rPr kumimoji="0" lang="ru-RU" sz="24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(8) </a:t>
            </a: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к переходу, подождали, пока загорелся зеленый свет  и … (9) через дорогу. Наконец, мы  … (10) к кинотеатру.</a:t>
            </a:r>
            <a:endParaRPr kumimoji="0" lang="ru-RU" sz="2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Нам удалось купить билеты на ближайший сеанс. </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TextBox 15">
            <a:extLst>
              <a:ext uri="{FF2B5EF4-FFF2-40B4-BE49-F238E27FC236}">
                <a16:creationId xmlns:a16="http://schemas.microsoft.com/office/drawing/2014/main" id="{72513102-D4E5-81D8-C587-15545EBA5C9D}"/>
              </a:ext>
            </a:extLst>
          </p:cNvPr>
          <p:cNvSpPr txBox="1"/>
          <p:nvPr/>
        </p:nvSpPr>
        <p:spPr>
          <a:xfrm>
            <a:off x="7161712" y="375366"/>
            <a:ext cx="4516482" cy="535531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1.</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(А) зайти                   </a:t>
            </a: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2.</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r>
              <a:rPr kumimoji="0" lang="ru-RU" sz="18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(А) вышли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r>
              <a:rPr kumimoji="0" lang="ru-RU" sz="18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(Б)  пойти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(Б) 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(В)  прийти                    (В) отошли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3.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(А) ушли                   </a:t>
            </a: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4.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(А) пошли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(Б) перешли                  </a:t>
            </a:r>
            <a:r>
              <a:rPr kumimoji="0" lang="ru-RU" sz="18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(Б) шли</a:t>
            </a:r>
            <a:endParaRPr kumimoji="0" lang="ru-RU" sz="16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        (В) пошли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(В) перешли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5.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(А) подойти              </a:t>
            </a: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6. </a:t>
            </a:r>
            <a:r>
              <a:rPr kumimoji="0" lang="ru-RU" sz="18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(А) вышли</a:t>
            </a:r>
            <a:endParaRPr kumimoji="0" lang="ru-RU" sz="16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r>
              <a:rPr kumimoji="0" lang="ru-RU" sz="18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(Б) зайти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(Б) отошли</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(В) уйти                         (В) пошли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7.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(А) перешли            </a:t>
            </a: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8.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(А)  перешли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(Б) шли                         (Б)  вышли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        (В) пошли                     (В) подошли</a:t>
            </a:r>
            <a:endParaRPr kumimoji="0" lang="ru-RU" sz="16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9.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(А) перешли           </a:t>
            </a: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10.</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(А) вошли </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(Б) ушли                        (Б) зашли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(В) вышли                     (В) подошли</a:t>
            </a: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48799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12000">
              <a:srgbClr val="E6F1B4"/>
            </a:gs>
            <a:gs pos="30000">
              <a:srgbClr val="FFFFF7"/>
            </a:gs>
            <a:gs pos="60000">
              <a:srgbClr val="FFFFBD"/>
            </a:gs>
            <a:gs pos="96000">
              <a:srgbClr val="E5CBB1"/>
            </a:gs>
          </a:gsLst>
          <a:lin ang="5400000" scaled="1"/>
        </a:gradFill>
        <a:effectLst/>
      </p:bgPr>
    </p:bg>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A2E9920-DDC0-032B-3D39-4473667CC07C}"/>
              </a:ext>
            </a:extLst>
          </p:cNvPr>
          <p:cNvSpPr txBox="1"/>
          <p:nvPr/>
        </p:nvSpPr>
        <p:spPr>
          <a:xfrm>
            <a:off x="277587" y="375366"/>
            <a:ext cx="6384470" cy="6370975"/>
          </a:xfrm>
          <a:prstGeom prst="rect">
            <a:avLst/>
          </a:prstGeom>
          <a:noFill/>
        </p:spPr>
        <p:txBody>
          <a:bodyPr wrap="square">
            <a:spAutoFit/>
          </a:bodyPr>
          <a:lstStyle/>
          <a:p>
            <a:pPr marL="0" marR="0" lvl="0" indent="270510" algn="just"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Вчера мы с Мариной решили … </a:t>
            </a:r>
            <a:r>
              <a:rPr kumimoji="0" lang="ru-RU" sz="24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(1)</a:t>
            </a: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в кинотеатр  на  фильм «Беги, Лола, беги», который мы давно хотели посмотреть. Около пяти мы … </a:t>
            </a:r>
            <a:r>
              <a:rPr kumimoji="0" lang="ru-RU" sz="24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(2)</a:t>
            </a: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из дома. Погода была хорошая, и мы медленно … </a:t>
            </a:r>
            <a:r>
              <a:rPr kumimoji="0" lang="ru-RU" sz="24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(3)</a:t>
            </a: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по улице.</a:t>
            </a:r>
            <a:endParaRPr kumimoji="0" lang="ru-RU" sz="2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270510" algn="just"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Когда мы … </a:t>
            </a:r>
            <a:r>
              <a:rPr kumimoji="0" lang="ru-RU" sz="24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(4) </a:t>
            </a: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по улице, неожиданно начался сильный дождь. Что делать? Мы решили … </a:t>
            </a:r>
            <a:r>
              <a:rPr kumimoji="0" lang="ru-RU" sz="24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(5) </a:t>
            </a: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в ближайший магазин и немного подождать. Время у нас еще было. </a:t>
            </a:r>
            <a:endParaRPr kumimoji="0" lang="ru-RU" sz="2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270510" algn="just"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Дождь закончился через несколько минут. Мы … </a:t>
            </a:r>
            <a:r>
              <a:rPr kumimoji="0" lang="ru-RU" sz="24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(6) </a:t>
            </a: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из магазина и … </a:t>
            </a:r>
            <a:r>
              <a:rPr kumimoji="0" lang="ru-RU" sz="24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(7) </a:t>
            </a: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дальше. На проспекте Мира мы … </a:t>
            </a:r>
            <a:r>
              <a:rPr kumimoji="0" lang="ru-RU" sz="24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(8) </a:t>
            </a: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к переходу, подождали, пока загорелся зеленый свет  и … </a:t>
            </a:r>
            <a:r>
              <a:rPr kumimoji="0" lang="ru-RU" sz="24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(9)</a:t>
            </a: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через дорогу. Наконец, мы  … (10) к кинотеатру.</a:t>
            </a:r>
            <a:endParaRPr kumimoji="0" lang="ru-RU" sz="2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Нам удалось купить билеты на ближайший сеанс. </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TextBox 15">
            <a:extLst>
              <a:ext uri="{FF2B5EF4-FFF2-40B4-BE49-F238E27FC236}">
                <a16:creationId xmlns:a16="http://schemas.microsoft.com/office/drawing/2014/main" id="{72513102-D4E5-81D8-C587-15545EBA5C9D}"/>
              </a:ext>
            </a:extLst>
          </p:cNvPr>
          <p:cNvSpPr txBox="1"/>
          <p:nvPr/>
        </p:nvSpPr>
        <p:spPr>
          <a:xfrm>
            <a:off x="7161712" y="375366"/>
            <a:ext cx="4516482" cy="535531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1.</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(А) зайти                   </a:t>
            </a: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2.</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r>
              <a:rPr kumimoji="0" lang="ru-RU" sz="18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(А) вышли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r>
              <a:rPr kumimoji="0" lang="ru-RU" sz="18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(Б)  пойти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(Б) 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(В)  прийти                    (В) отошли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3.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(А) ушли                   </a:t>
            </a: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4.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(А) пошли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(Б) перешли                  </a:t>
            </a:r>
            <a:r>
              <a:rPr kumimoji="0" lang="ru-RU" sz="18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(Б) шли</a:t>
            </a:r>
            <a:endParaRPr kumimoji="0" lang="ru-RU" sz="16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        (В) пошли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(В) перешли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5.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(А) подойти              </a:t>
            </a: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6. </a:t>
            </a:r>
            <a:r>
              <a:rPr kumimoji="0" lang="ru-RU" sz="18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(А) вышли</a:t>
            </a:r>
            <a:endParaRPr kumimoji="0" lang="ru-RU" sz="16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r>
              <a:rPr kumimoji="0" lang="ru-RU" sz="18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(Б) зайти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(Б) отошли</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(В) уйти                         (В) пошли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7.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(А) перешли            </a:t>
            </a: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8.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(А)  перешли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(Б) шли                         (Б)  вышли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        (В) пошли                     (В) подошли</a:t>
            </a:r>
            <a:endParaRPr kumimoji="0" lang="ru-RU" sz="16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9.     </a:t>
            </a:r>
            <a:r>
              <a:rPr kumimoji="0" lang="ru-RU" sz="18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(А) перешли           </a:t>
            </a: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10.</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(А) вошли </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(Б) ушли                        (Б) зашли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(В) вышли                     (В) подошли</a:t>
            </a: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868145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12000">
              <a:srgbClr val="E6F1B4"/>
            </a:gs>
            <a:gs pos="30000">
              <a:srgbClr val="FFFFF7"/>
            </a:gs>
            <a:gs pos="60000">
              <a:srgbClr val="FFFFBD"/>
            </a:gs>
            <a:gs pos="96000">
              <a:srgbClr val="E5CBB1"/>
            </a:gs>
          </a:gsLst>
          <a:lin ang="5400000" scaled="1"/>
        </a:gradFill>
        <a:effectLst/>
      </p:bgPr>
    </p:bg>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A2E9920-DDC0-032B-3D39-4473667CC07C}"/>
              </a:ext>
            </a:extLst>
          </p:cNvPr>
          <p:cNvSpPr txBox="1"/>
          <p:nvPr/>
        </p:nvSpPr>
        <p:spPr>
          <a:xfrm>
            <a:off x="277587" y="375366"/>
            <a:ext cx="6384470" cy="6370975"/>
          </a:xfrm>
          <a:prstGeom prst="rect">
            <a:avLst/>
          </a:prstGeom>
          <a:noFill/>
        </p:spPr>
        <p:txBody>
          <a:bodyPr wrap="square">
            <a:spAutoFit/>
          </a:bodyPr>
          <a:lstStyle/>
          <a:p>
            <a:pPr marL="0" marR="0" lvl="0" indent="270510" algn="just"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Вчера мы с Мариной решили … </a:t>
            </a:r>
            <a:r>
              <a:rPr kumimoji="0" lang="ru-RU" sz="24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(1)</a:t>
            </a: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в кинотеатр  на  фильм «Беги, Лола, беги», который мы давно хотели посмотреть. Около пяти мы … </a:t>
            </a:r>
            <a:r>
              <a:rPr kumimoji="0" lang="ru-RU" sz="24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(2)</a:t>
            </a: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из дома. Погода была хорошая, и мы медленно … </a:t>
            </a:r>
            <a:r>
              <a:rPr kumimoji="0" lang="ru-RU" sz="24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(3)</a:t>
            </a: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по улице.</a:t>
            </a:r>
            <a:endParaRPr kumimoji="0" lang="ru-RU" sz="2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270510" algn="just"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Когда мы … </a:t>
            </a:r>
            <a:r>
              <a:rPr kumimoji="0" lang="ru-RU" sz="24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(4) </a:t>
            </a: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по улице, неожиданно начался сильный дождь. Что делать? Мы решили … </a:t>
            </a:r>
            <a:r>
              <a:rPr kumimoji="0" lang="ru-RU" sz="24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(5) </a:t>
            </a: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в ближайший магазин и немного подождать. Время у нас еще было. </a:t>
            </a:r>
            <a:endParaRPr kumimoji="0" lang="ru-RU" sz="2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270510" algn="just"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Дождь закончился через несколько минут. Мы … </a:t>
            </a:r>
            <a:r>
              <a:rPr kumimoji="0" lang="ru-RU" sz="24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(6) </a:t>
            </a: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из магазина и … </a:t>
            </a:r>
            <a:r>
              <a:rPr kumimoji="0" lang="ru-RU" sz="24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(7) </a:t>
            </a: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дальше. На проспекте Мира мы … </a:t>
            </a:r>
            <a:r>
              <a:rPr kumimoji="0" lang="ru-RU" sz="24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(8) </a:t>
            </a: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к переходу, подождали, пока загорелся зеленый свет  и … </a:t>
            </a:r>
            <a:r>
              <a:rPr kumimoji="0" lang="ru-RU" sz="24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(9)</a:t>
            </a: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через дорогу. Наконец, мы  … </a:t>
            </a:r>
            <a:r>
              <a:rPr kumimoji="0" lang="ru-RU" sz="24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(10)</a:t>
            </a: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к кинотеатру.</a:t>
            </a:r>
            <a:endParaRPr kumimoji="0" lang="ru-RU" sz="2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Нам удалось купить билеты на ближайший сеанс. </a:t>
            </a:r>
            <a:endPar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TextBox 15">
            <a:extLst>
              <a:ext uri="{FF2B5EF4-FFF2-40B4-BE49-F238E27FC236}">
                <a16:creationId xmlns:a16="http://schemas.microsoft.com/office/drawing/2014/main" id="{72513102-D4E5-81D8-C587-15545EBA5C9D}"/>
              </a:ext>
            </a:extLst>
          </p:cNvPr>
          <p:cNvSpPr txBox="1"/>
          <p:nvPr/>
        </p:nvSpPr>
        <p:spPr>
          <a:xfrm>
            <a:off x="7161712" y="375366"/>
            <a:ext cx="4516482" cy="535531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1.</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(А) зайти                   </a:t>
            </a: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2.</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r>
              <a:rPr kumimoji="0" lang="ru-RU" sz="18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(А) вышли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r>
              <a:rPr kumimoji="0" lang="ru-RU" sz="18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(Б)  пойти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(Б) 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(В)  прийти                    (В) отошли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3.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(А) ушли                   </a:t>
            </a: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4.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(А) пошли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(Б) перешли                  </a:t>
            </a:r>
            <a:r>
              <a:rPr kumimoji="0" lang="ru-RU" sz="18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(Б) шли</a:t>
            </a:r>
            <a:endParaRPr kumimoji="0" lang="ru-RU" sz="16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        (В) пошли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(В) перешли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5.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(А) подойти              </a:t>
            </a: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6. </a:t>
            </a:r>
            <a:r>
              <a:rPr kumimoji="0" lang="ru-RU" sz="18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(А) вышли</a:t>
            </a:r>
            <a:endParaRPr kumimoji="0" lang="ru-RU" sz="16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r>
              <a:rPr kumimoji="0" lang="ru-RU" sz="18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(Б) зайти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(Б) отошли</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(В) уйти                         (В) пошли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7.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(А) перешли            </a:t>
            </a: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8.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(А)  перешли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(Б) шли                         (Б)  вышли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        (В) пошли                     (В) подошли</a:t>
            </a:r>
            <a:endParaRPr kumimoji="0" lang="ru-RU" sz="16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9.     </a:t>
            </a:r>
            <a:r>
              <a:rPr kumimoji="0" lang="ru-RU" sz="18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(А) перешли           </a:t>
            </a: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10.</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(А) вошли </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(Б) ушли                        (Б) зашли</a:t>
            </a: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(В) вышли                     </a:t>
            </a:r>
            <a:r>
              <a:rPr kumimoji="0" lang="ru-RU" sz="1800" b="0" i="0" u="none" strike="noStrike" kern="1200" cap="none" spc="0" normalizeH="0" baseline="0" noProof="0" dirty="0">
                <a:ln>
                  <a:noFill/>
                </a:ln>
                <a:solidFill>
                  <a:srgbClr val="29AE65"/>
                </a:solidFill>
                <a:effectLst/>
                <a:uLnTx/>
                <a:uFillTx/>
                <a:latin typeface="Times New Roman" panose="02020603050405020304" pitchFamily="18" charset="0"/>
                <a:ea typeface="Times New Roman" panose="02020603050405020304" pitchFamily="18" charset="0"/>
                <a:cs typeface="+mn-cs"/>
              </a:rPr>
              <a:t>(В) подошли</a:t>
            </a:r>
            <a:endParaRPr kumimoji="0" lang="ru-RU" sz="1800" b="0" i="0" u="none" strike="noStrike" kern="1200" cap="none" spc="0" normalizeH="0" baseline="0" noProof="0" dirty="0">
              <a:ln>
                <a:noFill/>
              </a:ln>
              <a:solidFill>
                <a:srgbClr val="29AE65"/>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10627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12000">
              <a:srgbClr val="E6F1B4"/>
            </a:gs>
            <a:gs pos="30000">
              <a:srgbClr val="FFFFF7"/>
            </a:gs>
            <a:gs pos="60000">
              <a:srgbClr val="FFFFBD"/>
            </a:gs>
            <a:gs pos="96000">
              <a:srgbClr val="E5CBB1"/>
            </a:gs>
          </a:gsLst>
          <a:lin ang="5400000" scaled="1"/>
        </a:gradFill>
        <a:effectLst/>
      </p:bgPr>
    </p:bg>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B525C090-3E7E-9B7B-AEDF-D06A14A22065}"/>
              </a:ext>
            </a:extLst>
          </p:cNvPr>
          <p:cNvSpPr>
            <a:spLocks noGrp="1"/>
          </p:cNvSpPr>
          <p:nvPr>
            <p:ph type="subTitle" idx="1"/>
          </p:nvPr>
        </p:nvSpPr>
        <p:spPr>
          <a:xfrm>
            <a:off x="128623" y="921576"/>
            <a:ext cx="6631157" cy="958788"/>
          </a:xfrm>
          <a:gradFill flip="none" rotWithShape="1">
            <a:gsLst>
              <a:gs pos="11000">
                <a:srgbClr val="E6F1B4"/>
              </a:gs>
              <a:gs pos="39000">
                <a:srgbClr val="FFFFF7"/>
              </a:gs>
              <a:gs pos="66000">
                <a:srgbClr val="FEFEF3"/>
              </a:gs>
              <a:gs pos="100000">
                <a:srgbClr val="EDDCB5"/>
              </a:gs>
            </a:gsLst>
            <a:lin ang="16200000" scaled="1"/>
            <a:tileRect/>
          </a:gradFill>
        </p:spPr>
        <p:txBody>
          <a:bodyPr>
            <a:normAutofit fontScale="47500" lnSpcReduction="20000"/>
          </a:bodyPr>
          <a:lstStyle/>
          <a:p>
            <a:endParaRPr lang="ru-RU" sz="4800" dirty="0">
              <a:solidFill>
                <a:srgbClr val="261300"/>
              </a:solidFill>
            </a:endParaRPr>
          </a:p>
          <a:p>
            <a:pPr algn="l">
              <a:lnSpc>
                <a:spcPct val="100000"/>
              </a:lnSpc>
            </a:pPr>
            <a:r>
              <a:rPr lang="ru-RU" sz="4800" dirty="0">
                <a:solidFill>
                  <a:srgbClr val="261300"/>
                </a:solidFill>
              </a:rPr>
              <a:t>1. Тест по ГД с приставками (см. ссылку на сайте).</a:t>
            </a:r>
          </a:p>
        </p:txBody>
      </p:sp>
      <p:sp>
        <p:nvSpPr>
          <p:cNvPr id="2" name="Подзаголовок 2">
            <a:extLst>
              <a:ext uri="{FF2B5EF4-FFF2-40B4-BE49-F238E27FC236}">
                <a16:creationId xmlns:a16="http://schemas.microsoft.com/office/drawing/2014/main" id="{2092269B-2C5B-0BDE-1270-5868327CC1D1}"/>
              </a:ext>
            </a:extLst>
          </p:cNvPr>
          <p:cNvSpPr txBox="1">
            <a:spLocks/>
          </p:cNvSpPr>
          <p:nvPr/>
        </p:nvSpPr>
        <p:spPr>
          <a:xfrm>
            <a:off x="1704975" y="-54514"/>
            <a:ext cx="9144000" cy="1216140"/>
          </a:xfrm>
          <a:prstGeom prst="rect">
            <a:avLst/>
          </a:prstGeom>
          <a:gradFill flip="none" rotWithShape="1">
            <a:gsLst>
              <a:gs pos="11000">
                <a:srgbClr val="E6F1B4"/>
              </a:gs>
              <a:gs pos="39000">
                <a:srgbClr val="FFFFF7"/>
              </a:gs>
              <a:gs pos="66000">
                <a:srgbClr val="FEFEF3"/>
              </a:gs>
              <a:gs pos="100000">
                <a:srgbClr val="EDDCB5"/>
              </a:gs>
            </a:gsLst>
            <a:lin ang="16200000" scaled="1"/>
            <a:tileRect/>
          </a:gradFill>
        </p:spPr>
        <p:txBody>
          <a:bodyPr vert="horz" lIns="91440" tIns="45720" rIns="91440" bIns="45720" rtlCol="0">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4800" b="0" i="0" u="none" strike="noStrike" kern="1200" cap="none" spc="0" normalizeH="0" baseline="0" noProof="0" dirty="0">
                <a:ln>
                  <a:noFill/>
                </a:ln>
                <a:solidFill>
                  <a:srgbClr val="261300"/>
                </a:solidFill>
                <a:effectLst/>
                <a:uLnTx/>
                <a:uFillTx/>
                <a:latin typeface="Calibri" panose="020F0502020204030204"/>
                <a:ea typeface="+mn-ea"/>
                <a:cs typeface="+mn-cs"/>
              </a:rPr>
              <a:t>Домашнее задание на</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4800" b="1" i="0" u="none" strike="noStrike" kern="1200" cap="none" spc="0" normalizeH="0" baseline="0" noProof="0" dirty="0">
                <a:ln>
                  <a:noFill/>
                </a:ln>
                <a:solidFill>
                  <a:srgbClr val="261300"/>
                </a:solidFill>
                <a:effectLst>
                  <a:outerShdw blurRad="38100" dist="38100" dir="2700000" algn="tl">
                    <a:srgbClr val="ED7D31">
                      <a:lumMod val="50000"/>
                      <a:alpha val="43000"/>
                    </a:srgbClr>
                  </a:outerShdw>
                </a:effectLst>
                <a:uLnTx/>
                <a:uFillTx/>
                <a:latin typeface="Calibri" panose="020F0502020204030204"/>
                <a:ea typeface="+mn-ea"/>
                <a:cs typeface="+mn-cs"/>
              </a:rPr>
              <a:t>9 декабря </a:t>
            </a:r>
            <a:r>
              <a:rPr kumimoji="0" lang="ru-RU" sz="4800" b="0" i="0" u="none" strike="noStrike" kern="1200" cap="none" spc="0" normalizeH="0" baseline="0" noProof="0" dirty="0">
                <a:ln>
                  <a:noFill/>
                </a:ln>
                <a:solidFill>
                  <a:srgbClr val="261300"/>
                </a:solidFill>
                <a:effectLst/>
                <a:uLnTx/>
                <a:uFillTx/>
                <a:latin typeface="Calibri" panose="020F0502020204030204"/>
                <a:ea typeface="+mn-ea"/>
                <a:cs typeface="+mn-cs"/>
              </a:rPr>
              <a:t>2024 года</a:t>
            </a:r>
          </a:p>
        </p:txBody>
      </p:sp>
      <p:sp>
        <p:nvSpPr>
          <p:cNvPr id="4" name="Подзаголовок 2">
            <a:extLst>
              <a:ext uri="{FF2B5EF4-FFF2-40B4-BE49-F238E27FC236}">
                <a16:creationId xmlns:a16="http://schemas.microsoft.com/office/drawing/2014/main" id="{799546AD-72AE-B881-B488-F1F8A904E245}"/>
              </a:ext>
            </a:extLst>
          </p:cNvPr>
          <p:cNvSpPr txBox="1">
            <a:spLocks/>
          </p:cNvSpPr>
          <p:nvPr/>
        </p:nvSpPr>
        <p:spPr>
          <a:xfrm>
            <a:off x="142505" y="2139518"/>
            <a:ext cx="5848755" cy="4643837"/>
          </a:xfrm>
          <a:prstGeom prst="rect">
            <a:avLst/>
          </a:prstGeom>
          <a:gradFill flip="none" rotWithShape="1">
            <a:gsLst>
              <a:gs pos="11000">
                <a:srgbClr val="E6F1B4"/>
              </a:gs>
              <a:gs pos="39000">
                <a:srgbClr val="FFFFF7"/>
              </a:gs>
              <a:gs pos="66000">
                <a:srgbClr val="FEFEF3"/>
              </a:gs>
              <a:gs pos="100000">
                <a:srgbClr val="EDDCB5"/>
              </a:gs>
            </a:gsLst>
            <a:lin ang="16200000" scaled="1"/>
            <a:tileRect/>
          </a:gradFill>
        </p:spPr>
        <p:txBody>
          <a:bodyPr vert="horz" lIns="91440" tIns="45720" rIns="91440" bIns="45720" rtlCol="0">
            <a:normAutofit fontScale="5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ru-RU" sz="4400" b="0" i="0" u="none" strike="noStrike" kern="1200" cap="none" spc="0" normalizeH="0" baseline="0" noProof="0" dirty="0">
                <a:ln>
                  <a:noFill/>
                </a:ln>
                <a:solidFill>
                  <a:srgbClr val="663300"/>
                </a:solidFill>
                <a:effectLst/>
                <a:uLnTx/>
                <a:uFillTx/>
                <a:latin typeface="Calibri" panose="020F0502020204030204"/>
                <a:ea typeface="+mn-ea"/>
                <a:cs typeface="+mn-cs"/>
              </a:rPr>
              <a:t>2. Прочитайте предложения. Вместо точек вставьте глаголы </a:t>
            </a:r>
            <a:r>
              <a:rPr kumimoji="0" lang="ru-RU" sz="4400" b="1" i="1" u="none" strike="noStrike" kern="1200" cap="none" spc="0" normalizeH="0" baseline="0" noProof="0" dirty="0">
                <a:ln>
                  <a:noFill/>
                </a:ln>
                <a:solidFill>
                  <a:srgbClr val="663300"/>
                </a:solidFill>
                <a:effectLst/>
                <a:uLnTx/>
                <a:uFillTx/>
                <a:latin typeface="Calibri" panose="020F0502020204030204"/>
                <a:ea typeface="+mn-ea"/>
                <a:cs typeface="+mn-cs"/>
              </a:rPr>
              <a:t>ходить</a:t>
            </a:r>
            <a:r>
              <a:rPr kumimoji="0" lang="ru-RU" sz="4400" b="0" i="0" u="none" strike="noStrike" kern="1200" cap="none" spc="0" normalizeH="0" baseline="0" noProof="0" dirty="0">
                <a:ln>
                  <a:noFill/>
                </a:ln>
                <a:solidFill>
                  <a:srgbClr val="663300"/>
                </a:solidFill>
                <a:effectLst/>
                <a:uLnTx/>
                <a:uFillTx/>
                <a:latin typeface="Calibri" panose="020F0502020204030204"/>
                <a:ea typeface="+mn-ea"/>
                <a:cs typeface="+mn-cs"/>
              </a:rPr>
              <a:t>, </a:t>
            </a:r>
            <a:r>
              <a:rPr kumimoji="0" lang="ru-RU" sz="4400" b="1" i="1" u="none" strike="noStrike" kern="1200" cap="none" spc="0" normalizeH="0" baseline="0" noProof="0" dirty="0">
                <a:ln>
                  <a:noFill/>
                </a:ln>
                <a:solidFill>
                  <a:srgbClr val="663300"/>
                </a:solidFill>
                <a:effectLst/>
                <a:uLnTx/>
                <a:uFillTx/>
                <a:latin typeface="Calibri" panose="020F0502020204030204"/>
                <a:ea typeface="+mn-ea"/>
                <a:cs typeface="+mn-cs"/>
              </a:rPr>
              <a:t>приходить</a:t>
            </a:r>
            <a:r>
              <a:rPr kumimoji="0" lang="ru-RU" sz="4400" b="0" i="0" u="none" strike="noStrike" kern="1200" cap="none" spc="0" normalizeH="0" baseline="0" noProof="0" dirty="0">
                <a:ln>
                  <a:noFill/>
                </a:ln>
                <a:solidFill>
                  <a:srgbClr val="663300"/>
                </a:solidFill>
                <a:effectLst/>
                <a:uLnTx/>
                <a:uFillTx/>
                <a:latin typeface="Calibri" panose="020F0502020204030204"/>
                <a:ea typeface="+mn-ea"/>
                <a:cs typeface="+mn-cs"/>
              </a:rPr>
              <a:t>, </a:t>
            </a:r>
            <a:r>
              <a:rPr kumimoji="0" lang="ru-RU" sz="4400" b="1" i="1" u="none" strike="noStrike" kern="1200" cap="none" spc="0" normalizeH="0" baseline="0" noProof="0" dirty="0">
                <a:ln>
                  <a:noFill/>
                </a:ln>
                <a:solidFill>
                  <a:srgbClr val="663300"/>
                </a:solidFill>
                <a:effectLst/>
                <a:uLnTx/>
                <a:uFillTx/>
                <a:latin typeface="Calibri" panose="020F0502020204030204"/>
                <a:ea typeface="+mn-ea"/>
                <a:cs typeface="+mn-cs"/>
              </a:rPr>
              <a:t>ездить</a:t>
            </a:r>
            <a:r>
              <a:rPr kumimoji="0" lang="ru-RU" sz="4400" b="0" i="0" u="none" strike="noStrike" kern="1200" cap="none" spc="0" normalizeH="0" baseline="0" noProof="0" dirty="0">
                <a:ln>
                  <a:noFill/>
                </a:ln>
                <a:solidFill>
                  <a:srgbClr val="663300"/>
                </a:solidFill>
                <a:effectLst/>
                <a:uLnTx/>
                <a:uFillTx/>
                <a:latin typeface="Calibri" panose="020F0502020204030204"/>
                <a:ea typeface="+mn-ea"/>
                <a:cs typeface="+mn-cs"/>
              </a:rPr>
              <a:t>, </a:t>
            </a:r>
            <a:r>
              <a:rPr kumimoji="0" lang="ru-RU" sz="4400" b="1" i="1" u="none" strike="noStrike" kern="1200" cap="none" spc="0" normalizeH="0" baseline="0" noProof="0" dirty="0">
                <a:ln>
                  <a:noFill/>
                </a:ln>
                <a:solidFill>
                  <a:srgbClr val="663300"/>
                </a:solidFill>
                <a:effectLst/>
                <a:uLnTx/>
                <a:uFillTx/>
                <a:latin typeface="Calibri" panose="020F0502020204030204"/>
                <a:ea typeface="+mn-ea"/>
                <a:cs typeface="+mn-cs"/>
              </a:rPr>
              <a:t>приезжать</a:t>
            </a:r>
            <a:r>
              <a:rPr kumimoji="0" lang="ru-RU" sz="4400" b="0" i="0" u="none" strike="noStrike" kern="1200" cap="none" spc="0" normalizeH="0" baseline="0" noProof="0" dirty="0">
                <a:ln>
                  <a:noFill/>
                </a:ln>
                <a:solidFill>
                  <a:srgbClr val="663300"/>
                </a:solidFill>
                <a:effectLst/>
                <a:uLnTx/>
                <a:uFillTx/>
                <a:latin typeface="Calibri" panose="020F0502020204030204"/>
                <a:ea typeface="+mn-ea"/>
                <a:cs typeface="+mn-cs"/>
              </a:rPr>
              <a:t> в прошедшем времени.</a:t>
            </a:r>
            <a:r>
              <a:rPr kumimoji="0" lang="ru-RU" sz="3600" b="0" i="0" u="none" strike="noStrike" kern="1200" cap="none" spc="0" normalizeH="0" baseline="0" noProof="0" dirty="0">
                <a:ln>
                  <a:noFill/>
                </a:ln>
                <a:solidFill>
                  <a:srgbClr val="663300"/>
                </a:solidFill>
                <a:effectLst/>
                <a:uLnTx/>
                <a:uFillTx/>
                <a:latin typeface="Calibri" panose="020F0502020204030204"/>
                <a:ea typeface="+mn-ea"/>
                <a:cs typeface="+mn-cs"/>
              </a:rPr>
              <a:t> </a:t>
            </a:r>
          </a:p>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ru-RU" sz="4000" b="0" i="0" u="none" strike="noStrike" kern="1200" cap="none" spc="0" normalizeH="0" baseline="0" noProof="0" dirty="0">
              <a:ln>
                <a:noFill/>
              </a:ln>
              <a:solidFill>
                <a:srgbClr val="663300"/>
              </a:solidFill>
              <a:effectLst/>
              <a:uLnTx/>
              <a:uFillTx/>
              <a:latin typeface="Calibri" panose="020F0502020204030204"/>
              <a:ea typeface="+mn-ea"/>
              <a:cs typeface="+mn-cs"/>
            </a:endParaRPr>
          </a:p>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ru-RU" sz="4000" b="0" i="0" u="none" strike="noStrike" kern="1200" cap="none" spc="0" normalizeH="0" baseline="0" noProof="0" dirty="0">
              <a:ln>
                <a:noFill/>
              </a:ln>
              <a:solidFill>
                <a:srgbClr val="663300"/>
              </a:solidFill>
              <a:effectLst/>
              <a:uLnTx/>
              <a:uFillTx/>
              <a:latin typeface="Calibri" panose="020F0502020204030204"/>
              <a:ea typeface="+mn-ea"/>
              <a:cs typeface="+mn-cs"/>
            </a:endParaRPr>
          </a:p>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ru-RU" sz="4400" b="0" i="0" u="none" strike="noStrike" kern="1200" cap="none" spc="0" normalizeH="0" baseline="0" noProof="0" dirty="0">
                <a:ln>
                  <a:noFill/>
                </a:ln>
                <a:solidFill>
                  <a:srgbClr val="663300"/>
                </a:solidFill>
                <a:effectLst/>
                <a:uLnTx/>
                <a:uFillTx/>
                <a:latin typeface="Calibri" panose="020F0502020204030204"/>
                <a:ea typeface="+mn-ea"/>
                <a:cs typeface="+mn-cs"/>
              </a:rPr>
              <a:t>3. Прочитайте предложения. Вместо точек вставьте подходящие по смыслу глаголы движения группы «ходить» без приставки или с приставкой </a:t>
            </a:r>
            <a:r>
              <a:rPr kumimoji="0" lang="ru-RU" sz="4400" b="1" i="0" u="none" strike="noStrike" kern="1200" cap="none" spc="0" normalizeH="0" baseline="0" noProof="0" dirty="0">
                <a:ln>
                  <a:noFill/>
                </a:ln>
                <a:solidFill>
                  <a:srgbClr val="663300"/>
                </a:solidFill>
                <a:effectLst>
                  <a:outerShdw blurRad="38100" dist="38100" dir="2700000" algn="tl">
                    <a:srgbClr val="000000">
                      <a:alpha val="43137"/>
                    </a:srgbClr>
                  </a:outerShdw>
                </a:effectLst>
                <a:uLnTx/>
                <a:uFillTx/>
                <a:latin typeface="Calibri" panose="020F0502020204030204"/>
                <a:ea typeface="+mn-ea"/>
                <a:cs typeface="+mn-cs"/>
              </a:rPr>
              <a:t>при-</a:t>
            </a:r>
            <a:r>
              <a:rPr kumimoji="0" lang="ru-RU" sz="4400" b="0" i="0" u="none" strike="noStrike" kern="1200" cap="none" spc="0" normalizeH="0" baseline="0" noProof="0" dirty="0">
                <a:ln>
                  <a:noFill/>
                </a:ln>
                <a:solidFill>
                  <a:srgbClr val="663300"/>
                </a:solidFill>
                <a:effectLst/>
                <a:uLnTx/>
                <a:uFillTx/>
                <a:latin typeface="Calibri" panose="020F0502020204030204"/>
                <a:ea typeface="+mn-ea"/>
                <a:cs typeface="+mn-cs"/>
              </a:rPr>
              <a:t>. Дайте возможные варианты.</a:t>
            </a:r>
          </a:p>
        </p:txBody>
      </p:sp>
      <p:pic>
        <p:nvPicPr>
          <p:cNvPr id="5" name="Рисунок 4">
            <a:extLst>
              <a:ext uri="{FF2B5EF4-FFF2-40B4-BE49-F238E27FC236}">
                <a16:creationId xmlns:a16="http://schemas.microsoft.com/office/drawing/2014/main" id="{C3571D6D-2DAF-9E65-F5CB-ABB964ADC1CB}"/>
              </a:ext>
            </a:extLst>
          </p:cNvPr>
          <p:cNvPicPr>
            <a:picLocks noChangeAspect="1"/>
          </p:cNvPicPr>
          <p:nvPr/>
        </p:nvPicPr>
        <p:blipFill>
          <a:blip r:embed="rId2"/>
          <a:stretch>
            <a:fillRect/>
          </a:stretch>
        </p:blipFill>
        <p:spPr>
          <a:xfrm>
            <a:off x="6186859" y="1679934"/>
            <a:ext cx="5876518" cy="2887360"/>
          </a:xfrm>
          <a:prstGeom prst="rect">
            <a:avLst/>
          </a:prstGeom>
        </p:spPr>
      </p:pic>
      <p:pic>
        <p:nvPicPr>
          <p:cNvPr id="6" name="Рисунок 5">
            <a:extLst>
              <a:ext uri="{FF2B5EF4-FFF2-40B4-BE49-F238E27FC236}">
                <a16:creationId xmlns:a16="http://schemas.microsoft.com/office/drawing/2014/main" id="{646BDB2C-6D13-B682-ED8B-FE713B612D53}"/>
              </a:ext>
            </a:extLst>
          </p:cNvPr>
          <p:cNvPicPr>
            <a:picLocks noChangeAspect="1"/>
          </p:cNvPicPr>
          <p:nvPr/>
        </p:nvPicPr>
        <p:blipFill>
          <a:blip r:embed="rId3"/>
          <a:stretch>
            <a:fillRect/>
          </a:stretch>
        </p:blipFill>
        <p:spPr>
          <a:xfrm>
            <a:off x="6200741" y="4664107"/>
            <a:ext cx="5848754" cy="2119248"/>
          </a:xfrm>
          <a:prstGeom prst="rect">
            <a:avLst/>
          </a:prstGeom>
        </p:spPr>
      </p:pic>
    </p:spTree>
    <p:extLst>
      <p:ext uri="{BB962C8B-B14F-4D97-AF65-F5344CB8AC3E}">
        <p14:creationId xmlns:p14="http://schemas.microsoft.com/office/powerpoint/2010/main" val="20309814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gradFill flip="none" rotWithShape="1">
          <a:gsLst>
            <a:gs pos="24000">
              <a:srgbClr val="F4B2D1"/>
            </a:gs>
            <a:gs pos="51000">
              <a:srgbClr val="FCCFCC"/>
            </a:gs>
            <a:gs pos="64000">
              <a:srgbClr val="FFFFF7"/>
            </a:gs>
            <a:gs pos="76000">
              <a:srgbClr val="FDD3CB"/>
            </a:gs>
            <a:gs pos="91000">
              <a:srgbClr val="E5CCB1"/>
            </a:gs>
          </a:gsLst>
          <a:lin ang="5400000" scaled="1"/>
          <a:tileRect/>
        </a:gradFill>
        <a:effectLst/>
      </p:bgPr>
    </p:bg>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B525C090-3E7E-9B7B-AEDF-D06A14A22065}"/>
              </a:ext>
            </a:extLst>
          </p:cNvPr>
          <p:cNvSpPr>
            <a:spLocks noGrp="1"/>
          </p:cNvSpPr>
          <p:nvPr>
            <p:ph type="subTitle" idx="1"/>
          </p:nvPr>
        </p:nvSpPr>
        <p:spPr>
          <a:xfrm>
            <a:off x="1524000" y="1297617"/>
            <a:ext cx="9144000" cy="5218592"/>
          </a:xfrm>
          <a:gradFill flip="none" rotWithShape="1">
            <a:gsLst>
              <a:gs pos="11000">
                <a:srgbClr val="F4B2D1"/>
              </a:gs>
              <a:gs pos="39000">
                <a:srgbClr val="FBCACD"/>
              </a:gs>
              <a:gs pos="66000">
                <a:srgbClr val="FEE5DD"/>
              </a:gs>
              <a:gs pos="99000">
                <a:srgbClr val="E5CCB1"/>
              </a:gs>
            </a:gsLst>
            <a:lin ang="16200000" scaled="1"/>
            <a:tileRect/>
          </a:gradFill>
        </p:spPr>
        <p:txBody>
          <a:bodyPr>
            <a:normAutofit/>
          </a:bodyPr>
          <a:lstStyle/>
          <a:p>
            <a:r>
              <a:rPr lang="ru-RU" sz="4400" b="1" dirty="0">
                <a:solidFill>
                  <a:srgbClr val="0070C0"/>
                </a:solidFill>
              </a:rPr>
              <a:t>25 ноября 2024 года</a:t>
            </a:r>
          </a:p>
          <a:p>
            <a:r>
              <a:rPr lang="ru-RU" sz="4400" b="1" dirty="0">
                <a:solidFill>
                  <a:srgbClr val="002060"/>
                </a:solidFill>
              </a:rPr>
              <a:t>18:30—</a:t>
            </a:r>
            <a:r>
              <a:rPr lang="en-US" sz="4400" b="1" dirty="0">
                <a:solidFill>
                  <a:srgbClr val="002060"/>
                </a:solidFill>
              </a:rPr>
              <a:t>2</a:t>
            </a:r>
            <a:r>
              <a:rPr lang="ru-RU" sz="4400" b="1" dirty="0">
                <a:solidFill>
                  <a:srgbClr val="002060"/>
                </a:solidFill>
              </a:rPr>
              <a:t>1:00</a:t>
            </a:r>
          </a:p>
        </p:txBody>
      </p:sp>
      <p:graphicFrame>
        <p:nvGraphicFramePr>
          <p:cNvPr id="4" name="Таблица 4">
            <a:extLst>
              <a:ext uri="{FF2B5EF4-FFF2-40B4-BE49-F238E27FC236}">
                <a16:creationId xmlns:a16="http://schemas.microsoft.com/office/drawing/2014/main" id="{5BA55518-5D09-26EB-59FF-086A96335174}"/>
              </a:ext>
            </a:extLst>
          </p:cNvPr>
          <p:cNvGraphicFramePr>
            <a:graphicFrameLocks noGrp="1"/>
          </p:cNvGraphicFramePr>
          <p:nvPr>
            <p:extLst>
              <p:ext uri="{D42A27DB-BD31-4B8C-83A1-F6EECF244321}">
                <p14:modId xmlns:p14="http://schemas.microsoft.com/office/powerpoint/2010/main" val="3415016809"/>
              </p:ext>
            </p:extLst>
          </p:nvPr>
        </p:nvGraphicFramePr>
        <p:xfrm>
          <a:off x="2472342" y="2712915"/>
          <a:ext cx="7247315" cy="3811905"/>
        </p:xfrm>
        <a:graphic>
          <a:graphicData uri="http://schemas.openxmlformats.org/drawingml/2006/table">
            <a:tbl>
              <a:tblPr firstRow="1" bandRow="1">
                <a:tableStyleId>{5C22544A-7EE6-4342-B048-85BDC9FD1C3A}</a:tableStyleId>
              </a:tblPr>
              <a:tblGrid>
                <a:gridCol w="447533">
                  <a:extLst>
                    <a:ext uri="{9D8B030D-6E8A-4147-A177-3AD203B41FA5}">
                      <a16:colId xmlns:a16="http://schemas.microsoft.com/office/drawing/2014/main" val="2160995786"/>
                    </a:ext>
                  </a:extLst>
                </a:gridCol>
                <a:gridCol w="2385012">
                  <a:extLst>
                    <a:ext uri="{9D8B030D-6E8A-4147-A177-3AD203B41FA5}">
                      <a16:colId xmlns:a16="http://schemas.microsoft.com/office/drawing/2014/main" val="3468181548"/>
                    </a:ext>
                  </a:extLst>
                </a:gridCol>
                <a:gridCol w="646208">
                  <a:extLst>
                    <a:ext uri="{9D8B030D-6E8A-4147-A177-3AD203B41FA5}">
                      <a16:colId xmlns:a16="http://schemas.microsoft.com/office/drawing/2014/main" val="3199610148"/>
                    </a:ext>
                  </a:extLst>
                </a:gridCol>
                <a:gridCol w="719528">
                  <a:extLst>
                    <a:ext uri="{9D8B030D-6E8A-4147-A177-3AD203B41FA5}">
                      <a16:colId xmlns:a16="http://schemas.microsoft.com/office/drawing/2014/main" val="3211027152"/>
                    </a:ext>
                  </a:extLst>
                </a:gridCol>
                <a:gridCol w="1484026">
                  <a:extLst>
                    <a:ext uri="{9D8B030D-6E8A-4147-A177-3AD203B41FA5}">
                      <a16:colId xmlns:a16="http://schemas.microsoft.com/office/drawing/2014/main" val="1808112758"/>
                    </a:ext>
                  </a:extLst>
                </a:gridCol>
                <a:gridCol w="1565008">
                  <a:extLst>
                    <a:ext uri="{9D8B030D-6E8A-4147-A177-3AD203B41FA5}">
                      <a16:colId xmlns:a16="http://schemas.microsoft.com/office/drawing/2014/main" val="2036350298"/>
                    </a:ext>
                  </a:extLst>
                </a:gridCol>
              </a:tblGrid>
              <a:tr h="631469">
                <a:tc>
                  <a:txBody>
                    <a:bodyPr/>
                    <a:lstStyle/>
                    <a:p>
                      <a:endParaRPr lang="ru-RU" dirty="0"/>
                    </a:p>
                  </a:txBody>
                  <a:tcPr>
                    <a:solidFill>
                      <a:srgbClr val="E5CCB1"/>
                    </a:solidFill>
                  </a:tcPr>
                </a:tc>
                <a:tc>
                  <a:txBody>
                    <a:bodyPr/>
                    <a:lstStyle/>
                    <a:p>
                      <a:endParaRPr lang="ru-RU" dirty="0"/>
                    </a:p>
                  </a:txBody>
                  <a:tcPr>
                    <a:solidFill>
                      <a:srgbClr val="E5CCB1"/>
                    </a:solidFill>
                  </a:tcPr>
                </a:tc>
                <a:tc>
                  <a:txBody>
                    <a:bodyPr/>
                    <a:lstStyle/>
                    <a:p>
                      <a:pPr algn="ctr"/>
                      <a:endParaRPr lang="ru-RU" dirty="0"/>
                    </a:p>
                  </a:txBody>
                  <a:tcPr>
                    <a:solidFill>
                      <a:srgbClr val="E5CCB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dirty="0" err="1">
                          <a:solidFill>
                            <a:schemeClr val="accent1">
                              <a:lumMod val="50000"/>
                            </a:schemeClr>
                          </a:solidFill>
                        </a:rPr>
                        <a:t>ауд</a:t>
                      </a:r>
                      <a:endParaRPr lang="ru-RU" dirty="0">
                        <a:solidFill>
                          <a:schemeClr val="accent1">
                            <a:lumMod val="50000"/>
                          </a:schemeClr>
                        </a:solidFill>
                      </a:endParaRPr>
                    </a:p>
                  </a:txBody>
                  <a:tcPr>
                    <a:solidFill>
                      <a:srgbClr val="E5CCB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ru-RU" dirty="0">
                        <a:solidFill>
                          <a:srgbClr val="749BFC"/>
                        </a:solidFill>
                      </a:endParaRPr>
                    </a:p>
                  </a:txBody>
                  <a:tcPr>
                    <a:solidFill>
                      <a:srgbClr val="E5CCB1"/>
                    </a:solidFill>
                  </a:tcPr>
                </a:tc>
                <a:tc>
                  <a:txBody>
                    <a:bodyPr/>
                    <a:lstStyle/>
                    <a:p>
                      <a:pPr algn="ctr"/>
                      <a:r>
                        <a:rPr lang="ru-RU" dirty="0">
                          <a:solidFill>
                            <a:srgbClr val="0070C0"/>
                          </a:solidFill>
                        </a:rPr>
                        <a:t>Доклад «Миграция»</a:t>
                      </a:r>
                    </a:p>
                  </a:txBody>
                  <a:tcPr>
                    <a:solidFill>
                      <a:srgbClr val="E5CCB1"/>
                    </a:solidFill>
                  </a:tcPr>
                </a:tc>
                <a:extLst>
                  <a:ext uri="{0D108BD9-81ED-4DB2-BD59-A6C34878D82A}">
                    <a16:rowId xmlns:a16="http://schemas.microsoft.com/office/drawing/2014/main" val="200665465"/>
                  </a:ext>
                </a:extLst>
              </a:tr>
              <a:tr h="414909">
                <a:tc>
                  <a:txBody>
                    <a:bodyPr/>
                    <a:lstStyle/>
                    <a:p>
                      <a:pPr marL="0" algn="l" defTabSz="914400" rtl="0" eaLnBrk="1" latinLnBrk="0" hangingPunct="1"/>
                      <a:r>
                        <a:rPr lang="ru-RU" sz="1800" kern="1200" dirty="0">
                          <a:solidFill>
                            <a:schemeClr val="dk1"/>
                          </a:solidFill>
                          <a:latin typeface="+mn-lt"/>
                          <a:ea typeface="+mn-ea"/>
                          <a:cs typeface="+mn-cs"/>
                        </a:rPr>
                        <a:t>1.</a:t>
                      </a:r>
                    </a:p>
                  </a:txBody>
                  <a:tcPr>
                    <a:solidFill>
                      <a:srgbClr val="BCF098"/>
                    </a:solidFill>
                  </a:tcPr>
                </a:tc>
                <a:tc>
                  <a:txBody>
                    <a:bodyPr/>
                    <a:lstStyle/>
                    <a:p>
                      <a:pPr marL="0" algn="l" defTabSz="914400" rtl="0" eaLnBrk="1" latinLnBrk="0" hangingPunct="1">
                        <a:lnSpc>
                          <a:spcPct val="107000"/>
                        </a:lnSpc>
                        <a:spcAft>
                          <a:spcPts val="800"/>
                        </a:spcAft>
                      </a:pPr>
                      <a:r>
                        <a:rPr lang="ru-RU" sz="1800" kern="1200" dirty="0" err="1">
                          <a:solidFill>
                            <a:schemeClr val="dk1"/>
                          </a:solidFill>
                          <a:latin typeface="+mn-lt"/>
                          <a:ea typeface="+mn-ea"/>
                          <a:cs typeface="+mn-cs"/>
                        </a:rPr>
                        <a:t>Кэ</a:t>
                      </a:r>
                      <a:r>
                        <a:rPr lang="ru-RU" sz="1800" kern="1200" dirty="0">
                          <a:solidFill>
                            <a:schemeClr val="dk1"/>
                          </a:solidFill>
                          <a:latin typeface="+mn-lt"/>
                          <a:ea typeface="+mn-ea"/>
                          <a:cs typeface="+mn-cs"/>
                        </a:rPr>
                        <a:t> </a:t>
                      </a:r>
                      <a:r>
                        <a:rPr lang="ru-RU" sz="1800" kern="1200" dirty="0" err="1">
                          <a:solidFill>
                            <a:schemeClr val="dk1"/>
                          </a:solidFill>
                          <a:latin typeface="+mn-lt"/>
                          <a:ea typeface="+mn-ea"/>
                          <a:cs typeface="+mn-cs"/>
                        </a:rPr>
                        <a:t>Цзэ</a:t>
                      </a:r>
                      <a:r>
                        <a:rPr lang="ru-RU" sz="1800" kern="1200" dirty="0">
                          <a:solidFill>
                            <a:schemeClr val="dk1"/>
                          </a:solidFill>
                          <a:latin typeface="+mn-lt"/>
                          <a:ea typeface="+mn-ea"/>
                          <a:cs typeface="+mn-cs"/>
                        </a:rPr>
                        <a:t> 206</a:t>
                      </a:r>
                    </a:p>
                  </a:txBody>
                  <a:tcPr marL="68580" marR="68580" marT="0" marB="0">
                    <a:solidFill>
                      <a:srgbClr val="BCF098"/>
                    </a:solidFill>
                  </a:tcPr>
                </a:tc>
                <a:tc>
                  <a:txBody>
                    <a:bodyPr/>
                    <a:lstStyle/>
                    <a:p>
                      <a:pPr marL="0" algn="l" defTabSz="914400" rtl="0" eaLnBrk="1" latinLnBrk="0" hangingPunct="1"/>
                      <a:r>
                        <a:rPr lang="ru-RU" sz="1800" kern="1200" dirty="0">
                          <a:solidFill>
                            <a:schemeClr val="dk1"/>
                          </a:solidFill>
                          <a:latin typeface="+mn-lt"/>
                          <a:ea typeface="+mn-ea"/>
                          <a:cs typeface="+mn-cs"/>
                        </a:rPr>
                        <a:t>+</a:t>
                      </a:r>
                    </a:p>
                  </a:txBody>
                  <a:tcPr>
                    <a:solidFill>
                      <a:srgbClr val="BCF098"/>
                    </a:solidFill>
                  </a:tcPr>
                </a:tc>
                <a:tc>
                  <a:txBody>
                    <a:bodyPr/>
                    <a:lstStyle/>
                    <a:p>
                      <a:pPr marL="0" algn="l" defTabSz="914400" rtl="0" eaLnBrk="1" latinLnBrk="0" hangingPunct="1"/>
                      <a:r>
                        <a:rPr lang="ru-RU" sz="1800" kern="1200" dirty="0">
                          <a:solidFill>
                            <a:schemeClr val="dk1"/>
                          </a:solidFill>
                          <a:latin typeface="+mn-lt"/>
                          <a:ea typeface="+mn-ea"/>
                          <a:cs typeface="+mn-cs"/>
                        </a:rPr>
                        <a:t>+</a:t>
                      </a:r>
                    </a:p>
                  </a:txBody>
                  <a:tcPr>
                    <a:solidFill>
                      <a:srgbClr val="BCF098"/>
                    </a:solidFill>
                  </a:tcPr>
                </a:tc>
                <a:tc>
                  <a:txBody>
                    <a:bodyPr/>
                    <a:lstStyle/>
                    <a:p>
                      <a:pPr marL="0" algn="l" defTabSz="914400" rtl="0" eaLnBrk="1" latinLnBrk="0" hangingPunct="1"/>
                      <a:endParaRPr lang="ru-RU" sz="1800" kern="1200" dirty="0">
                        <a:solidFill>
                          <a:schemeClr val="dk1"/>
                        </a:solidFill>
                        <a:latin typeface="+mn-lt"/>
                        <a:ea typeface="+mn-ea"/>
                        <a:cs typeface="+mn-cs"/>
                      </a:endParaRPr>
                    </a:p>
                  </a:txBody>
                  <a:tcPr>
                    <a:solidFill>
                      <a:srgbClr val="BCF098"/>
                    </a:solidFill>
                  </a:tcPr>
                </a:tc>
                <a:tc>
                  <a:txBody>
                    <a:bodyPr/>
                    <a:lstStyle/>
                    <a:p>
                      <a:pPr marL="0" algn="l" defTabSz="914400" rtl="0" eaLnBrk="1" latinLnBrk="0" hangingPunct="1"/>
                      <a:r>
                        <a:rPr lang="ru-RU" sz="1800" kern="1200" dirty="0">
                          <a:solidFill>
                            <a:schemeClr val="dk1"/>
                          </a:solidFill>
                          <a:latin typeface="+mn-lt"/>
                          <a:ea typeface="+mn-ea"/>
                          <a:cs typeface="+mn-cs"/>
                        </a:rPr>
                        <a:t>88</a:t>
                      </a:r>
                    </a:p>
                  </a:txBody>
                  <a:tcPr>
                    <a:solidFill>
                      <a:srgbClr val="BCF098"/>
                    </a:solidFill>
                  </a:tcPr>
                </a:tc>
                <a:extLst>
                  <a:ext uri="{0D108BD9-81ED-4DB2-BD59-A6C34878D82A}">
                    <a16:rowId xmlns:a16="http://schemas.microsoft.com/office/drawing/2014/main" val="1618360270"/>
                  </a:ext>
                </a:extLst>
              </a:tr>
              <a:tr h="414909">
                <a:tc>
                  <a:txBody>
                    <a:bodyPr/>
                    <a:lstStyle/>
                    <a:p>
                      <a:r>
                        <a:rPr lang="ru-RU" dirty="0"/>
                        <a:t>2.</a:t>
                      </a:r>
                    </a:p>
                  </a:txBody>
                  <a:tcPr>
                    <a:solidFill>
                      <a:srgbClr val="F0F6C1"/>
                    </a:solidFill>
                  </a:tcPr>
                </a:tc>
                <a:tc>
                  <a:txBody>
                    <a:bodyPr/>
                    <a:lstStyle/>
                    <a:p>
                      <a:pPr>
                        <a:lnSpc>
                          <a:spcPct val="107000"/>
                        </a:lnSpc>
                        <a:spcAft>
                          <a:spcPts val="800"/>
                        </a:spcAft>
                      </a:pPr>
                      <a:r>
                        <a:rPr lang="ru-RU" sz="1800" dirty="0">
                          <a:effectLst/>
                          <a:latin typeface="Calibri" panose="020F0502020204030204" pitchFamily="34" charset="0"/>
                          <a:ea typeface="Calibri" panose="020F0502020204030204" pitchFamily="34" charset="0"/>
                          <a:cs typeface="Times New Roman" panose="02020603050405020304" pitchFamily="18" charset="0"/>
                        </a:rPr>
                        <a:t>Бу </a:t>
                      </a:r>
                      <a:r>
                        <a:rPr lang="ru-RU" sz="1800" dirty="0" err="1">
                          <a:effectLst/>
                          <a:latin typeface="Calibri" panose="020F0502020204030204" pitchFamily="34" charset="0"/>
                          <a:ea typeface="Calibri" panose="020F0502020204030204" pitchFamily="34" charset="0"/>
                          <a:cs typeface="Times New Roman" panose="02020603050405020304" pitchFamily="18" charset="0"/>
                        </a:rPr>
                        <a:t>Фаньюе</a:t>
                      </a:r>
                      <a:r>
                        <a:rPr lang="ru-RU" sz="1800" dirty="0">
                          <a:effectLst/>
                          <a:latin typeface="Calibri" panose="020F0502020204030204" pitchFamily="34" charset="0"/>
                          <a:ea typeface="Calibri" panose="020F0502020204030204" pitchFamily="34" charset="0"/>
                          <a:cs typeface="Times New Roman" panose="02020603050405020304" pitchFamily="18" charset="0"/>
                        </a:rPr>
                        <a:t> 305</a:t>
                      </a:r>
                    </a:p>
                  </a:txBody>
                  <a:tcPr marL="68580" marR="68580" marT="0" marB="0">
                    <a:solidFill>
                      <a:srgbClr val="F0F6C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ru-RU" dirty="0"/>
                    </a:p>
                  </a:txBody>
                  <a:tcPr>
                    <a:solidFill>
                      <a:srgbClr val="F0F6C1"/>
                    </a:solidFill>
                  </a:tcPr>
                </a:tc>
                <a:tc>
                  <a:txBody>
                    <a:bodyPr/>
                    <a:lstStyle/>
                    <a:p>
                      <a:endParaRPr lang="ru-RU" dirty="0"/>
                    </a:p>
                  </a:txBody>
                  <a:tcPr>
                    <a:solidFill>
                      <a:srgbClr val="F0F6C1"/>
                    </a:solidFill>
                  </a:tcPr>
                </a:tc>
                <a:tc>
                  <a:txBody>
                    <a:bodyPr/>
                    <a:lstStyle/>
                    <a:p>
                      <a:endParaRPr lang="ru-RU" dirty="0"/>
                    </a:p>
                  </a:txBody>
                  <a:tcPr>
                    <a:solidFill>
                      <a:srgbClr val="F0F6C1"/>
                    </a:solidFill>
                  </a:tcPr>
                </a:tc>
                <a:tc>
                  <a:txBody>
                    <a:bodyPr/>
                    <a:lstStyle/>
                    <a:p>
                      <a:endParaRPr lang="ru-RU" dirty="0"/>
                    </a:p>
                  </a:txBody>
                  <a:tcPr>
                    <a:solidFill>
                      <a:srgbClr val="F0F6C1"/>
                    </a:solidFill>
                  </a:tcPr>
                </a:tc>
                <a:extLst>
                  <a:ext uri="{0D108BD9-81ED-4DB2-BD59-A6C34878D82A}">
                    <a16:rowId xmlns:a16="http://schemas.microsoft.com/office/drawing/2014/main" val="1229146136"/>
                  </a:ext>
                </a:extLst>
              </a:tr>
              <a:tr h="414909">
                <a:tc>
                  <a:txBody>
                    <a:bodyPr/>
                    <a:lstStyle/>
                    <a:p>
                      <a:r>
                        <a:rPr lang="ru-RU" dirty="0"/>
                        <a:t>3.</a:t>
                      </a:r>
                    </a:p>
                  </a:txBody>
                  <a:tcPr/>
                </a:tc>
                <a:tc>
                  <a:txBody>
                    <a:bodyPr/>
                    <a:lstStyle/>
                    <a:p>
                      <a:pPr>
                        <a:lnSpc>
                          <a:spcPct val="107000"/>
                        </a:lnSpc>
                        <a:spcAft>
                          <a:spcPts val="800"/>
                        </a:spcAft>
                      </a:pPr>
                      <a:r>
                        <a:rPr lang="ru-RU" sz="1800" dirty="0" err="1">
                          <a:effectLst/>
                          <a:latin typeface="Calibri" panose="020F0502020204030204" pitchFamily="34" charset="0"/>
                          <a:ea typeface="Calibri" panose="020F0502020204030204" pitchFamily="34" charset="0"/>
                          <a:cs typeface="Times New Roman" panose="02020603050405020304" pitchFamily="18" charset="0"/>
                        </a:rPr>
                        <a:t>Ляо</a:t>
                      </a:r>
                      <a:r>
                        <a:rPr lang="ru-RU" sz="1800" dirty="0">
                          <a:effectLst/>
                          <a:latin typeface="Calibri" panose="020F0502020204030204" pitchFamily="34" charset="0"/>
                          <a:ea typeface="Calibri" panose="020F0502020204030204" pitchFamily="34" charset="0"/>
                          <a:cs typeface="Times New Roman" panose="02020603050405020304" pitchFamily="18" charset="0"/>
                        </a:rPr>
                        <a:t> </a:t>
                      </a:r>
                      <a:r>
                        <a:rPr lang="ru-RU" sz="1800" dirty="0" err="1">
                          <a:effectLst/>
                          <a:latin typeface="Calibri" panose="020F0502020204030204" pitchFamily="34" charset="0"/>
                          <a:ea typeface="Calibri" panose="020F0502020204030204" pitchFamily="34" charset="0"/>
                          <a:cs typeface="Times New Roman" panose="02020603050405020304" pitchFamily="18" charset="0"/>
                        </a:rPr>
                        <a:t>Лимэй</a:t>
                      </a:r>
                      <a:r>
                        <a:rPr lang="ru-RU" sz="1800" dirty="0">
                          <a:effectLst/>
                          <a:latin typeface="Calibri" panose="020F0502020204030204" pitchFamily="34" charset="0"/>
                          <a:ea typeface="Calibri" panose="020F0502020204030204" pitchFamily="34" charset="0"/>
                          <a:cs typeface="Times New Roman" panose="02020603050405020304" pitchFamily="18" charset="0"/>
                        </a:rPr>
                        <a:t> 316</a:t>
                      </a:r>
                    </a:p>
                  </a:txBody>
                  <a:tcPr marL="68580" marR="68580" marT="0" marB="0"/>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013890930"/>
                  </a:ext>
                </a:extLst>
              </a:tr>
              <a:tr h="414909">
                <a:tc>
                  <a:txBody>
                    <a:bodyPr/>
                    <a:lstStyle/>
                    <a:p>
                      <a:r>
                        <a:rPr lang="ru-RU" dirty="0"/>
                        <a:t>4.</a:t>
                      </a:r>
                    </a:p>
                  </a:txBody>
                  <a:tcPr>
                    <a:solidFill>
                      <a:srgbClr val="F0F6C1"/>
                    </a:solidFill>
                  </a:tcPr>
                </a:tc>
                <a:tc>
                  <a:txBody>
                    <a:bodyPr/>
                    <a:lstStyle/>
                    <a:p>
                      <a:pPr>
                        <a:lnSpc>
                          <a:spcPct val="107000"/>
                        </a:lnSpc>
                        <a:spcAft>
                          <a:spcPts val="800"/>
                        </a:spcAft>
                      </a:pPr>
                      <a:r>
                        <a:rPr lang="ru-RU" sz="1800" dirty="0">
                          <a:effectLst/>
                          <a:latin typeface="Calibri" panose="020F0502020204030204" pitchFamily="34" charset="0"/>
                          <a:ea typeface="Calibri" panose="020F0502020204030204" pitchFamily="34" charset="0"/>
                          <a:cs typeface="Times New Roman" panose="02020603050405020304" pitchFamily="18" charset="0"/>
                        </a:rPr>
                        <a:t>Сюй Иян 317</a:t>
                      </a:r>
                    </a:p>
                  </a:txBody>
                  <a:tcPr marL="68580" marR="68580" marT="0" marB="0">
                    <a:solidFill>
                      <a:srgbClr val="F0F6C1"/>
                    </a:solidFill>
                  </a:tcPr>
                </a:tc>
                <a:tc>
                  <a:txBody>
                    <a:bodyPr/>
                    <a:lstStyle/>
                    <a:p>
                      <a:endParaRPr lang="ru-RU" dirty="0"/>
                    </a:p>
                  </a:txBody>
                  <a:tcPr>
                    <a:solidFill>
                      <a:srgbClr val="F0F6C1"/>
                    </a:solidFill>
                  </a:tcPr>
                </a:tc>
                <a:tc>
                  <a:txBody>
                    <a:bodyPr/>
                    <a:lstStyle/>
                    <a:p>
                      <a:endParaRPr lang="ru-RU" dirty="0"/>
                    </a:p>
                  </a:txBody>
                  <a:tcPr>
                    <a:solidFill>
                      <a:srgbClr val="F0F6C1"/>
                    </a:solidFill>
                  </a:tcPr>
                </a:tc>
                <a:tc>
                  <a:txBody>
                    <a:bodyPr/>
                    <a:lstStyle/>
                    <a:p>
                      <a:endParaRPr lang="ru-RU" dirty="0"/>
                    </a:p>
                  </a:txBody>
                  <a:tcPr>
                    <a:solidFill>
                      <a:srgbClr val="F0F6C1"/>
                    </a:solidFill>
                  </a:tcPr>
                </a:tc>
                <a:tc>
                  <a:txBody>
                    <a:bodyPr/>
                    <a:lstStyle/>
                    <a:p>
                      <a:endParaRPr lang="ru-RU" dirty="0"/>
                    </a:p>
                  </a:txBody>
                  <a:tcPr>
                    <a:solidFill>
                      <a:srgbClr val="F0F6C1"/>
                    </a:solidFill>
                  </a:tcPr>
                </a:tc>
                <a:extLst>
                  <a:ext uri="{0D108BD9-81ED-4DB2-BD59-A6C34878D82A}">
                    <a16:rowId xmlns:a16="http://schemas.microsoft.com/office/drawing/2014/main" val="2962172000"/>
                  </a:ext>
                </a:extLst>
              </a:tr>
              <a:tr h="414909">
                <a:tc>
                  <a:txBody>
                    <a:bodyPr/>
                    <a:lstStyle/>
                    <a:p>
                      <a:r>
                        <a:rPr lang="ru-RU" dirty="0"/>
                        <a:t>5.</a:t>
                      </a:r>
                    </a:p>
                  </a:txBody>
                  <a:tcPr/>
                </a:tc>
                <a:tc>
                  <a:txBody>
                    <a:bodyPr/>
                    <a:lstStyle/>
                    <a:p>
                      <a:pPr>
                        <a:lnSpc>
                          <a:spcPct val="107000"/>
                        </a:lnSpc>
                        <a:spcAft>
                          <a:spcPts val="800"/>
                        </a:spcAft>
                      </a:pPr>
                      <a:r>
                        <a:rPr lang="ru-RU" sz="1800" dirty="0">
                          <a:effectLst/>
                          <a:latin typeface="Calibri" panose="020F0502020204030204" pitchFamily="34" charset="0"/>
                          <a:ea typeface="Calibri" panose="020F0502020204030204" pitchFamily="34" charset="0"/>
                          <a:cs typeface="Times New Roman" panose="02020603050405020304" pitchFamily="18" charset="0"/>
                        </a:rPr>
                        <a:t>Ху </a:t>
                      </a:r>
                      <a:r>
                        <a:rPr lang="ru-RU" sz="1800" dirty="0" err="1">
                          <a:effectLst/>
                          <a:latin typeface="Calibri" panose="020F0502020204030204" pitchFamily="34" charset="0"/>
                          <a:ea typeface="Calibri" panose="020F0502020204030204" pitchFamily="34" charset="0"/>
                          <a:cs typeface="Times New Roman" panose="02020603050405020304" pitchFamily="18" charset="0"/>
                        </a:rPr>
                        <a:t>Идун</a:t>
                      </a:r>
                      <a:r>
                        <a:rPr lang="ru-RU" sz="1800" dirty="0">
                          <a:effectLst/>
                          <a:latin typeface="Calibri" panose="020F0502020204030204" pitchFamily="34" charset="0"/>
                          <a:ea typeface="Calibri" panose="020F0502020204030204" pitchFamily="34" charset="0"/>
                          <a:cs typeface="Times New Roman" panose="02020603050405020304" pitchFamily="18" charset="0"/>
                        </a:rPr>
                        <a:t> 315</a:t>
                      </a:r>
                    </a:p>
                  </a:txBody>
                  <a:tcPr marL="68580" marR="68580" marT="0" marB="0"/>
                </a:tc>
                <a:tc>
                  <a:txBody>
                    <a:bodyPr/>
                    <a:lstStyle/>
                    <a:p>
                      <a:r>
                        <a:rPr lang="ru-RU" dirty="0"/>
                        <a:t>+</a:t>
                      </a:r>
                    </a:p>
                  </a:txBody>
                  <a:tcPr/>
                </a:tc>
                <a:tc>
                  <a:txBody>
                    <a:bodyPr/>
                    <a:lstStyle/>
                    <a:p>
                      <a:r>
                        <a:rPr lang="ru-RU" dirty="0"/>
                        <a:t>+</a:t>
                      </a:r>
                    </a:p>
                  </a:txBody>
                  <a:tcPr/>
                </a:tc>
                <a:tc>
                  <a:txBody>
                    <a:bodyPr/>
                    <a:lstStyle/>
                    <a:p>
                      <a:endParaRPr lang="ru-RU"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88</a:t>
                      </a:r>
                    </a:p>
                  </a:txBody>
                  <a:tcPr/>
                </a:tc>
                <a:extLst>
                  <a:ext uri="{0D108BD9-81ED-4DB2-BD59-A6C34878D82A}">
                    <a16:rowId xmlns:a16="http://schemas.microsoft.com/office/drawing/2014/main" val="654065070"/>
                  </a:ext>
                </a:extLst>
              </a:tr>
              <a:tr h="318066">
                <a:tc>
                  <a:txBody>
                    <a:bodyPr/>
                    <a:lstStyle/>
                    <a:p>
                      <a:r>
                        <a:rPr lang="en-US" dirty="0"/>
                        <a:t>6</a:t>
                      </a:r>
                      <a:r>
                        <a:rPr lang="ru-RU" dirty="0"/>
                        <a:t>.</a:t>
                      </a:r>
                    </a:p>
                  </a:txBody>
                  <a:tcPr>
                    <a:solidFill>
                      <a:srgbClr val="F0F6C1"/>
                    </a:solidFill>
                  </a:tcPr>
                </a:tc>
                <a:tc>
                  <a:txBody>
                    <a:bodyPr/>
                    <a:lstStyle/>
                    <a:p>
                      <a:pPr>
                        <a:lnSpc>
                          <a:spcPct val="107000"/>
                        </a:lnSpc>
                        <a:spcAft>
                          <a:spcPts val="800"/>
                        </a:spcAft>
                      </a:pPr>
                      <a:r>
                        <a:rPr lang="ru-RU" sz="1800" dirty="0">
                          <a:effectLst/>
                          <a:latin typeface="Calibri" panose="020F0502020204030204" pitchFamily="34" charset="0"/>
                          <a:ea typeface="Calibri" panose="020F0502020204030204" pitchFamily="34" charset="0"/>
                          <a:cs typeface="Times New Roman" panose="02020603050405020304" pitchFamily="18" charset="0"/>
                        </a:rPr>
                        <a:t>Чжан </a:t>
                      </a:r>
                      <a:r>
                        <a:rPr lang="ru-RU" sz="1800" dirty="0" err="1">
                          <a:effectLst/>
                          <a:latin typeface="Calibri" panose="020F0502020204030204" pitchFamily="34" charset="0"/>
                          <a:ea typeface="Calibri" panose="020F0502020204030204" pitchFamily="34" charset="0"/>
                          <a:cs typeface="Times New Roman" panose="02020603050405020304" pitchFamily="18" charset="0"/>
                        </a:rPr>
                        <a:t>Ихань</a:t>
                      </a:r>
                      <a:r>
                        <a:rPr lang="ru-RU" sz="1800" dirty="0">
                          <a:effectLst/>
                          <a:latin typeface="Calibri" panose="020F0502020204030204" pitchFamily="34" charset="0"/>
                          <a:ea typeface="Calibri" panose="020F0502020204030204" pitchFamily="34" charset="0"/>
                          <a:cs typeface="Times New Roman" panose="02020603050405020304" pitchFamily="18" charset="0"/>
                        </a:rPr>
                        <a:t> 305</a:t>
                      </a:r>
                    </a:p>
                  </a:txBody>
                  <a:tcPr marL="68580" marR="68580" marT="0" marB="0">
                    <a:solidFill>
                      <a:srgbClr val="F0F6C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ru-RU" dirty="0"/>
                    </a:p>
                  </a:txBody>
                  <a:tcPr>
                    <a:solidFill>
                      <a:srgbClr val="F0F6C1"/>
                    </a:solidFill>
                  </a:tcPr>
                </a:tc>
                <a:tc>
                  <a:txBody>
                    <a:bodyPr/>
                    <a:lstStyle/>
                    <a:p>
                      <a:endParaRPr lang="ru-RU" dirty="0"/>
                    </a:p>
                  </a:txBody>
                  <a:tcPr>
                    <a:solidFill>
                      <a:srgbClr val="F0F6C1"/>
                    </a:solidFill>
                  </a:tcPr>
                </a:tc>
                <a:tc>
                  <a:txBody>
                    <a:bodyPr/>
                    <a:lstStyle/>
                    <a:p>
                      <a:endParaRPr lang="ru-RU" dirty="0"/>
                    </a:p>
                  </a:txBody>
                  <a:tcPr>
                    <a:solidFill>
                      <a:srgbClr val="F0F6C1"/>
                    </a:solidFill>
                  </a:tcPr>
                </a:tc>
                <a:tc>
                  <a:txBody>
                    <a:bodyPr/>
                    <a:lstStyle/>
                    <a:p>
                      <a:endParaRPr lang="ru-RU" dirty="0"/>
                    </a:p>
                  </a:txBody>
                  <a:tcPr>
                    <a:solidFill>
                      <a:srgbClr val="F0F6C1"/>
                    </a:solidFill>
                  </a:tcPr>
                </a:tc>
                <a:extLst>
                  <a:ext uri="{0D108BD9-81ED-4DB2-BD59-A6C34878D82A}">
                    <a16:rowId xmlns:a16="http://schemas.microsoft.com/office/drawing/2014/main" val="2028913392"/>
                  </a:ext>
                </a:extLst>
              </a:tr>
              <a:tr h="318066">
                <a:tc>
                  <a:txBody>
                    <a:bodyPr/>
                    <a:lstStyle/>
                    <a:p>
                      <a:pPr marL="0" algn="l" defTabSz="914400" rtl="0" eaLnBrk="1" latinLnBrk="0" hangingPunct="1"/>
                      <a:r>
                        <a:rPr lang="en-US" sz="1800" kern="1200" dirty="0">
                          <a:solidFill>
                            <a:schemeClr val="dk1"/>
                          </a:solidFill>
                          <a:latin typeface="+mn-lt"/>
                          <a:ea typeface="+mn-ea"/>
                          <a:cs typeface="+mn-cs"/>
                        </a:rPr>
                        <a:t>7.</a:t>
                      </a:r>
                      <a:endParaRPr lang="ru-RU" sz="1800" kern="1200" dirty="0">
                        <a:solidFill>
                          <a:schemeClr val="dk1"/>
                        </a:solidFill>
                        <a:latin typeface="+mn-lt"/>
                        <a:ea typeface="+mn-ea"/>
                        <a:cs typeface="+mn-cs"/>
                      </a:endParaRPr>
                    </a:p>
                  </a:txBody>
                  <a:tcPr>
                    <a:solidFill>
                      <a:srgbClr val="CFD5EA"/>
                    </a:solidFill>
                  </a:tcPr>
                </a:tc>
                <a:tc>
                  <a:txBody>
                    <a:bodyPr/>
                    <a:lstStyle/>
                    <a:p>
                      <a:pPr marL="0" algn="l" defTabSz="914400" rtl="0" eaLnBrk="1" latinLnBrk="0" hangingPunct="1">
                        <a:lnSpc>
                          <a:spcPct val="107000"/>
                        </a:lnSpc>
                        <a:spcAft>
                          <a:spcPts val="800"/>
                        </a:spcAft>
                      </a:pPr>
                      <a:r>
                        <a:rPr lang="ru-RU" sz="1800" kern="1200" dirty="0">
                          <a:solidFill>
                            <a:schemeClr val="dk1"/>
                          </a:solidFill>
                          <a:latin typeface="+mn-lt"/>
                          <a:ea typeface="+mn-ea"/>
                          <a:cs typeface="+mn-cs"/>
                        </a:rPr>
                        <a:t>Чжэн </a:t>
                      </a:r>
                      <a:r>
                        <a:rPr lang="ru-RU" sz="1800" kern="1200" dirty="0" err="1">
                          <a:solidFill>
                            <a:schemeClr val="dk1"/>
                          </a:solidFill>
                          <a:latin typeface="+mn-lt"/>
                          <a:ea typeface="+mn-ea"/>
                          <a:cs typeface="+mn-cs"/>
                        </a:rPr>
                        <a:t>Инжун</a:t>
                      </a:r>
                      <a:r>
                        <a:rPr lang="ru-RU" sz="1800" kern="1200" dirty="0">
                          <a:solidFill>
                            <a:schemeClr val="dk1"/>
                          </a:solidFill>
                          <a:latin typeface="+mn-lt"/>
                          <a:ea typeface="+mn-ea"/>
                          <a:cs typeface="+mn-cs"/>
                        </a:rPr>
                        <a:t> 315</a:t>
                      </a:r>
                    </a:p>
                  </a:txBody>
                  <a:tcPr marL="68580" marR="68580" marT="0" marB="0">
                    <a:solidFill>
                      <a:srgbClr val="CFD5EA"/>
                    </a:solidFill>
                  </a:tcPr>
                </a:tc>
                <a:tc>
                  <a:txBody>
                    <a:bodyPr/>
                    <a:lstStyle/>
                    <a:p>
                      <a:pPr marL="0" algn="l" defTabSz="914400" rtl="0" eaLnBrk="1" latinLnBrk="0" hangingPunct="1"/>
                      <a:endParaRPr lang="ru-RU" sz="1800" kern="1200" dirty="0">
                        <a:solidFill>
                          <a:schemeClr val="dk1"/>
                        </a:solidFill>
                        <a:latin typeface="+mn-lt"/>
                        <a:ea typeface="+mn-ea"/>
                        <a:cs typeface="+mn-cs"/>
                      </a:endParaRPr>
                    </a:p>
                  </a:txBody>
                  <a:tcPr>
                    <a:solidFill>
                      <a:srgbClr val="CFD5EA"/>
                    </a:solidFill>
                  </a:tcPr>
                </a:tc>
                <a:tc>
                  <a:txBody>
                    <a:bodyPr/>
                    <a:lstStyle/>
                    <a:p>
                      <a:pPr marL="0" algn="l" defTabSz="914400" rtl="0" eaLnBrk="1" latinLnBrk="0" hangingPunct="1"/>
                      <a:endParaRPr lang="ru-RU" sz="1800" kern="1200" dirty="0">
                        <a:solidFill>
                          <a:schemeClr val="dk1"/>
                        </a:solidFill>
                        <a:latin typeface="+mn-lt"/>
                        <a:ea typeface="+mn-ea"/>
                        <a:cs typeface="+mn-cs"/>
                      </a:endParaRPr>
                    </a:p>
                  </a:txBody>
                  <a:tcPr>
                    <a:solidFill>
                      <a:srgbClr val="CFD5EA"/>
                    </a:solidFill>
                  </a:tcPr>
                </a:tc>
                <a:tc>
                  <a:txBody>
                    <a:bodyPr/>
                    <a:lstStyle/>
                    <a:p>
                      <a:pPr marL="0" algn="l" defTabSz="914400" rtl="0" eaLnBrk="1" latinLnBrk="0" hangingPunct="1"/>
                      <a:endParaRPr lang="ru-RU" sz="1800" kern="1200" dirty="0">
                        <a:solidFill>
                          <a:schemeClr val="dk1"/>
                        </a:solidFill>
                        <a:latin typeface="+mn-lt"/>
                        <a:ea typeface="+mn-ea"/>
                        <a:cs typeface="+mn-cs"/>
                      </a:endParaRPr>
                    </a:p>
                  </a:txBody>
                  <a:tcPr>
                    <a:solidFill>
                      <a:srgbClr val="CFD5EA"/>
                    </a:solidFill>
                  </a:tcPr>
                </a:tc>
                <a:tc>
                  <a:txBody>
                    <a:bodyPr/>
                    <a:lstStyle/>
                    <a:p>
                      <a:pPr marL="0" algn="l" defTabSz="914400" rtl="0" eaLnBrk="1" latinLnBrk="0" hangingPunct="1"/>
                      <a:r>
                        <a:rPr lang="ru-RU" sz="1800" kern="1200" dirty="0">
                          <a:solidFill>
                            <a:schemeClr val="dk1"/>
                          </a:solidFill>
                          <a:latin typeface="+mn-lt"/>
                          <a:ea typeface="+mn-ea"/>
                          <a:cs typeface="+mn-cs"/>
                        </a:rPr>
                        <a:t>89</a:t>
                      </a:r>
                    </a:p>
                  </a:txBody>
                  <a:tcPr>
                    <a:solidFill>
                      <a:srgbClr val="CFD5EA"/>
                    </a:solidFill>
                  </a:tcPr>
                </a:tc>
                <a:extLst>
                  <a:ext uri="{0D108BD9-81ED-4DB2-BD59-A6C34878D82A}">
                    <a16:rowId xmlns:a16="http://schemas.microsoft.com/office/drawing/2014/main" val="2942503826"/>
                  </a:ext>
                </a:extLst>
              </a:tr>
              <a:tr h="303446">
                <a:tc>
                  <a:txBody>
                    <a:bodyPr/>
                    <a:lstStyle/>
                    <a:p>
                      <a:endParaRPr lang="ru-RU" dirty="0"/>
                    </a:p>
                  </a:txBody>
                  <a:tcPr>
                    <a:solidFill>
                      <a:srgbClr val="F0F6C1"/>
                    </a:solidFill>
                  </a:tcPr>
                </a:tc>
                <a:tc>
                  <a:txBody>
                    <a:bodyPr/>
                    <a:lstStyle/>
                    <a:p>
                      <a:pPr>
                        <a:lnSpc>
                          <a:spcPct val="107000"/>
                        </a:lnSpc>
                        <a:spcAft>
                          <a:spcPts val="800"/>
                        </a:spcAft>
                      </a:pPr>
                      <a:endParaRPr lang="ru-RU" sz="2000" i="0" kern="1200" dirty="0">
                        <a:solidFill>
                          <a:srgbClr val="96A6BC"/>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rgbClr val="F0F6C1"/>
                    </a:solidFill>
                  </a:tcPr>
                </a:tc>
                <a:tc>
                  <a:txBody>
                    <a:bodyPr/>
                    <a:lstStyle/>
                    <a:p>
                      <a:endParaRPr lang="ru-RU" dirty="0"/>
                    </a:p>
                  </a:txBody>
                  <a:tcPr>
                    <a:solidFill>
                      <a:srgbClr val="F0F6C1"/>
                    </a:solidFill>
                  </a:tcPr>
                </a:tc>
                <a:tc>
                  <a:txBody>
                    <a:bodyPr/>
                    <a:lstStyle/>
                    <a:p>
                      <a:endParaRPr lang="ru-RU" dirty="0"/>
                    </a:p>
                  </a:txBody>
                  <a:tcPr>
                    <a:solidFill>
                      <a:srgbClr val="F0F6C1"/>
                    </a:solidFill>
                  </a:tcPr>
                </a:tc>
                <a:tc>
                  <a:txBody>
                    <a:bodyPr/>
                    <a:lstStyle/>
                    <a:p>
                      <a:endParaRPr lang="ru-RU" dirty="0"/>
                    </a:p>
                  </a:txBody>
                  <a:tcPr>
                    <a:solidFill>
                      <a:srgbClr val="F0F6C1"/>
                    </a:solidFill>
                  </a:tcPr>
                </a:tc>
                <a:tc>
                  <a:txBody>
                    <a:bodyPr/>
                    <a:lstStyle/>
                    <a:p>
                      <a:endParaRPr lang="ru-RU" dirty="0"/>
                    </a:p>
                  </a:txBody>
                  <a:tcPr>
                    <a:solidFill>
                      <a:srgbClr val="F0F6C1"/>
                    </a:solidFill>
                  </a:tcPr>
                </a:tc>
                <a:extLst>
                  <a:ext uri="{0D108BD9-81ED-4DB2-BD59-A6C34878D82A}">
                    <a16:rowId xmlns:a16="http://schemas.microsoft.com/office/drawing/2014/main" val="1075591194"/>
                  </a:ext>
                </a:extLst>
              </a:tr>
            </a:tbl>
          </a:graphicData>
        </a:graphic>
      </p:graphicFrame>
      <p:sp>
        <p:nvSpPr>
          <p:cNvPr id="5" name="Заголовок 1">
            <a:extLst>
              <a:ext uri="{FF2B5EF4-FFF2-40B4-BE49-F238E27FC236}">
                <a16:creationId xmlns:a16="http://schemas.microsoft.com/office/drawing/2014/main" id="{22ECB9EC-5F6E-8717-D909-041CFD8CDBE7}"/>
              </a:ext>
            </a:extLst>
          </p:cNvPr>
          <p:cNvSpPr txBox="1">
            <a:spLocks/>
          </p:cNvSpPr>
          <p:nvPr/>
        </p:nvSpPr>
        <p:spPr>
          <a:xfrm>
            <a:off x="1287262" y="-247941"/>
            <a:ext cx="9144000" cy="1678724"/>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0" i="0" u="none" strike="noStrike" kern="1200" cap="none" spc="0" normalizeH="0" baseline="0" noProof="0" dirty="0">
                <a:ln>
                  <a:noFill/>
                </a:ln>
                <a:solidFill>
                  <a:prstClr val="black"/>
                </a:solidFill>
                <a:effectLst/>
                <a:uLnTx/>
                <a:uFillTx/>
                <a:latin typeface="Calibri Light" panose="020F0302020204030204"/>
                <a:ea typeface="+mj-ea"/>
                <a:cs typeface="+mj-cs"/>
              </a:rPr>
              <a:t>2 и 3 курс </a:t>
            </a:r>
            <a:br>
              <a:rPr kumimoji="0" lang="ru-RU" sz="6000" b="0"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ru-RU" sz="4900" b="0" i="0" u="none" strike="noStrike" kern="1200" cap="none" spc="0" normalizeH="0" baseline="0" noProof="0" dirty="0">
                <a:ln>
                  <a:noFill/>
                </a:ln>
                <a:solidFill>
                  <a:prstClr val="black"/>
                </a:solidFill>
                <a:effectLst/>
                <a:uLnTx/>
                <a:uFillTx/>
                <a:latin typeface="Calibri Light" panose="020F0302020204030204"/>
                <a:ea typeface="+mj-ea"/>
                <a:cs typeface="+mj-cs"/>
              </a:rPr>
              <a:t>специалисты-психологи</a:t>
            </a:r>
            <a:endParaRPr kumimoji="0" lang="ru-RU" sz="60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38551536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gradFill flip="none" rotWithShape="1">
          <a:gsLst>
            <a:gs pos="24000">
              <a:srgbClr val="F4B2D1"/>
            </a:gs>
            <a:gs pos="51000">
              <a:srgbClr val="FCCFCC"/>
            </a:gs>
            <a:gs pos="64000">
              <a:srgbClr val="FFFFF7"/>
            </a:gs>
            <a:gs pos="76000">
              <a:srgbClr val="FDD3CB"/>
            </a:gs>
            <a:gs pos="91000">
              <a:srgbClr val="E5CCB1"/>
            </a:gs>
          </a:gsLst>
          <a:lin ang="5400000" scaled="1"/>
          <a:tileRect/>
        </a:gradFill>
        <a:effectLst/>
      </p:bgPr>
    </p:bg>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B525C090-3E7E-9B7B-AEDF-D06A14A22065}"/>
              </a:ext>
            </a:extLst>
          </p:cNvPr>
          <p:cNvSpPr>
            <a:spLocks noGrp="1"/>
          </p:cNvSpPr>
          <p:nvPr>
            <p:ph type="subTitle" idx="1"/>
          </p:nvPr>
        </p:nvSpPr>
        <p:spPr>
          <a:xfrm>
            <a:off x="642938" y="1073554"/>
            <a:ext cx="11087100" cy="5670145"/>
          </a:xfrm>
          <a:gradFill flip="none" rotWithShape="1">
            <a:gsLst>
              <a:gs pos="11000">
                <a:srgbClr val="F4B2D1"/>
              </a:gs>
              <a:gs pos="39000">
                <a:srgbClr val="FBCACD"/>
              </a:gs>
              <a:gs pos="66000">
                <a:srgbClr val="FEE5DD"/>
              </a:gs>
              <a:gs pos="99000">
                <a:srgbClr val="E5CCB1"/>
              </a:gs>
            </a:gsLst>
            <a:lin ang="16200000" scaled="1"/>
            <a:tileRect/>
          </a:gradFill>
        </p:spPr>
        <p:txBody>
          <a:bodyPr>
            <a:noAutofit/>
          </a:bodyPr>
          <a:lstStyle/>
          <a:p>
            <a:r>
              <a:rPr lang="ru-RU" sz="4400" b="1" dirty="0">
                <a:solidFill>
                  <a:srgbClr val="00487E"/>
                </a:solidFill>
              </a:rPr>
              <a:t>25 ноября 2024 года</a:t>
            </a:r>
          </a:p>
          <a:p>
            <a:endParaRPr lang="ru-RU" sz="3200" b="1" dirty="0">
              <a:solidFill>
                <a:srgbClr val="00487E"/>
              </a:solidFill>
            </a:endParaRPr>
          </a:p>
          <a:p>
            <a:pPr marL="514350" indent="-514350" algn="l">
              <a:buAutoNum type="arabicPeriod"/>
            </a:pPr>
            <a:r>
              <a:rPr lang="ru-RU" sz="3200" dirty="0">
                <a:solidFill>
                  <a:srgbClr val="F4B2D1"/>
                </a:solidFill>
              </a:rPr>
              <a:t>Баско. Урок 3. Страницы 44—46 задания 2, 4.</a:t>
            </a:r>
          </a:p>
          <a:p>
            <a:pPr marL="514350" indent="-514350" algn="l">
              <a:buAutoNum type="arabicPeriod"/>
            </a:pPr>
            <a:endParaRPr lang="ru-RU" sz="3200" dirty="0">
              <a:solidFill>
                <a:schemeClr val="tx1"/>
              </a:solidFill>
            </a:endParaRPr>
          </a:p>
          <a:p>
            <a:pPr marL="514350" indent="-514350" algn="l">
              <a:buAutoNum type="arabicPeriod"/>
            </a:pPr>
            <a:r>
              <a:rPr lang="ru-RU" sz="3200" dirty="0"/>
              <a:t>Доклад по теме «Миграция населения в Китае». Тема должна быть более узкой, темы разных студентов должны различаться. Объём доклада — не менее 15 минут. В презентации должны быть даты, цифры, иллюстрации (в том числе диаграммы, таблицы). Доклад может быть посвящён как проблеме всей страны, так и проблемам отдельных городов и сёл, отраслям хозяйства и проч.</a:t>
            </a:r>
            <a:endParaRPr lang="ru-RU" sz="3200" b="1" dirty="0"/>
          </a:p>
          <a:p>
            <a:pPr marL="742950" indent="-360000" algn="l">
              <a:buFont typeface="Arial" panose="020B0604020202020204" pitchFamily="34" charset="0"/>
              <a:buAutoNum type="arabicPeriod"/>
            </a:pPr>
            <a:endParaRPr lang="ru-RU" sz="3200" b="1" dirty="0"/>
          </a:p>
          <a:p>
            <a:pPr marL="742950" indent="-360000" algn="l">
              <a:buFont typeface="Arial" panose="020B0604020202020204" pitchFamily="34" charset="0"/>
              <a:buAutoNum type="arabicPeriod"/>
            </a:pPr>
            <a:endParaRPr lang="ru-RU" sz="3200" b="1" dirty="0">
              <a:solidFill>
                <a:srgbClr val="00487E"/>
              </a:solidFill>
            </a:endParaRPr>
          </a:p>
          <a:p>
            <a:pPr marL="742950" indent="-360000" algn="l">
              <a:buFont typeface="Arial" panose="020B0604020202020204" pitchFamily="34" charset="0"/>
              <a:buAutoNum type="arabicPeriod"/>
            </a:pPr>
            <a:endParaRPr lang="ru-RU" sz="3200" b="1" dirty="0">
              <a:solidFill>
                <a:srgbClr val="00487E"/>
              </a:solidFill>
            </a:endParaRPr>
          </a:p>
        </p:txBody>
      </p:sp>
      <p:sp>
        <p:nvSpPr>
          <p:cNvPr id="5" name="Заголовок 1">
            <a:extLst>
              <a:ext uri="{FF2B5EF4-FFF2-40B4-BE49-F238E27FC236}">
                <a16:creationId xmlns:a16="http://schemas.microsoft.com/office/drawing/2014/main" id="{22ECB9EC-5F6E-8717-D909-041CFD8CDBE7}"/>
              </a:ext>
            </a:extLst>
          </p:cNvPr>
          <p:cNvSpPr txBox="1">
            <a:spLocks/>
          </p:cNvSpPr>
          <p:nvPr/>
        </p:nvSpPr>
        <p:spPr>
          <a:xfrm>
            <a:off x="1414216" y="0"/>
            <a:ext cx="9144000" cy="1073555"/>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Light" panose="020F0302020204030204"/>
                <a:ea typeface="+mj-ea"/>
                <a:cs typeface="+mj-cs"/>
              </a:rPr>
              <a:t>Домашнее задание на</a:t>
            </a:r>
            <a:endParaRPr kumimoji="0" lang="ru-RU" sz="60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13164714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0">
              <a:srgbClr val="FFFF00"/>
            </a:gs>
            <a:gs pos="46000">
              <a:schemeClr val="bg1"/>
            </a:gs>
            <a:gs pos="89000">
              <a:srgbClr val="FEFFDD"/>
            </a:gs>
            <a:gs pos="100000">
              <a:srgbClr val="FBCE91"/>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D8163C6-75B1-485E-854D-DE3E0F9FC104}"/>
              </a:ext>
            </a:extLst>
          </p:cNvPr>
          <p:cNvSpPr>
            <a:spLocks noGrp="1"/>
          </p:cNvSpPr>
          <p:nvPr>
            <p:ph type="title"/>
          </p:nvPr>
        </p:nvSpPr>
        <p:spPr>
          <a:xfrm>
            <a:off x="694055" y="0"/>
            <a:ext cx="10803890" cy="629434"/>
          </a:xfrm>
        </p:spPr>
        <p:txBody>
          <a:bodyPr>
            <a:noAutofit/>
          </a:bodyPr>
          <a:lstStyle/>
          <a:p>
            <a:pPr algn="ctr"/>
            <a:r>
              <a:rPr lang="ru-RU" sz="1800" b="1" dirty="0">
                <a:solidFill>
                  <a:srgbClr val="002060"/>
                </a:solidFill>
                <a:effectLst>
                  <a:outerShdw blurRad="38100" dist="38100" dir="2700000" algn="tl">
                    <a:srgbClr val="000000">
                      <a:alpha val="43137"/>
                    </a:srgbClr>
                  </a:outerShdw>
                </a:effectLst>
                <a:latin typeface="Bookman Old Style" panose="02050604050505020204" pitchFamily="18" charset="0"/>
              </a:rPr>
              <a:t>Обратите внимание!</a:t>
            </a:r>
          </a:p>
        </p:txBody>
      </p:sp>
      <p:sp>
        <p:nvSpPr>
          <p:cNvPr id="3" name="Текст 2">
            <a:extLst>
              <a:ext uri="{FF2B5EF4-FFF2-40B4-BE49-F238E27FC236}">
                <a16:creationId xmlns:a16="http://schemas.microsoft.com/office/drawing/2014/main" id="{69206E54-1C6D-4AC6-92E9-9CC9AEC38453}"/>
              </a:ext>
            </a:extLst>
          </p:cNvPr>
          <p:cNvSpPr>
            <a:spLocks noGrp="1"/>
          </p:cNvSpPr>
          <p:nvPr>
            <p:ph type="body" idx="1"/>
          </p:nvPr>
        </p:nvSpPr>
        <p:spPr>
          <a:xfrm>
            <a:off x="-62144" y="744718"/>
            <a:ext cx="11762913" cy="6019014"/>
          </a:xfrm>
        </p:spPr>
        <p:txBody>
          <a:bodyPr>
            <a:noAutofit/>
          </a:bodyPr>
          <a:lstStyle/>
          <a:p>
            <a:pPr lvl="1"/>
            <a:r>
              <a:rPr lang="ru-RU" sz="2400" b="1" i="1" dirty="0">
                <a:solidFill>
                  <a:schemeClr val="tx1"/>
                </a:solidFill>
                <a:effectLst>
                  <a:outerShdw blurRad="38100" dist="38100" dir="2700000" algn="tl">
                    <a:srgbClr val="000000">
                      <a:alpha val="43137"/>
                    </a:srgbClr>
                  </a:outerShdw>
                </a:effectLst>
              </a:rPr>
              <a:t>Похожие слова имеют разное значение.</a:t>
            </a:r>
          </a:p>
          <a:p>
            <a:endParaRPr lang="ru-RU" sz="900" b="1" i="1" dirty="0">
              <a:solidFill>
                <a:schemeClr val="tx1"/>
              </a:solidFill>
              <a:effectLst>
                <a:outerShdw blurRad="38100" dist="38100" dir="2700000" algn="tl">
                  <a:srgbClr val="000000">
                    <a:alpha val="43137"/>
                  </a:srgbClr>
                </a:outerShdw>
              </a:effectLst>
            </a:endParaRPr>
          </a:p>
          <a:p>
            <a:pPr lvl="1">
              <a:lnSpc>
                <a:spcPct val="100000"/>
              </a:lnSpc>
              <a:spcBef>
                <a:spcPts val="0"/>
              </a:spcBef>
            </a:pPr>
            <a:r>
              <a:rPr lang="ru-RU" sz="2400" b="1" i="1" dirty="0" err="1">
                <a:solidFill>
                  <a:schemeClr val="tx1"/>
                </a:solidFill>
              </a:rPr>
              <a:t>Мирово́й</a:t>
            </a:r>
            <a:r>
              <a:rPr lang="ru-RU" sz="2400" b="1" i="1" dirty="0">
                <a:solidFill>
                  <a:schemeClr val="tx1"/>
                </a:solidFill>
              </a:rPr>
              <a:t>, -</a:t>
            </a:r>
            <a:r>
              <a:rPr lang="ru-RU" sz="2400" b="1" i="1" dirty="0" err="1">
                <a:solidFill>
                  <a:schemeClr val="tx1"/>
                </a:solidFill>
              </a:rPr>
              <a:t>ая</a:t>
            </a:r>
            <a:r>
              <a:rPr lang="ru-RU" sz="2400" b="1" i="1" dirty="0">
                <a:solidFill>
                  <a:schemeClr val="tx1"/>
                </a:solidFill>
              </a:rPr>
              <a:t>, -</a:t>
            </a:r>
            <a:r>
              <a:rPr lang="ru-RU" sz="2400" b="1" i="1" dirty="0" err="1">
                <a:solidFill>
                  <a:schemeClr val="tx1"/>
                </a:solidFill>
              </a:rPr>
              <a:t>ое</a:t>
            </a:r>
            <a:br>
              <a:rPr lang="ru-RU" sz="2400" b="1" i="1" dirty="0">
                <a:solidFill>
                  <a:schemeClr val="tx1"/>
                </a:solidFill>
              </a:rPr>
            </a:br>
            <a:r>
              <a:rPr lang="ru-RU" sz="2400" dirty="0">
                <a:solidFill>
                  <a:schemeClr val="tx1"/>
                </a:solidFill>
              </a:rPr>
              <a:t>«Международный, распространяющийся на все народы мира — земного шара, нашей планеты» </a:t>
            </a:r>
            <a:r>
              <a:rPr lang="ru-RU" sz="2400" i="1" dirty="0">
                <a:solidFill>
                  <a:schemeClr val="tx1"/>
                </a:solidFill>
              </a:rPr>
              <a:t>(мировая политика, экономика, война; мировой рынок, кризис)</a:t>
            </a:r>
          </a:p>
          <a:p>
            <a:pPr lvl="1">
              <a:lnSpc>
                <a:spcPct val="100000"/>
              </a:lnSpc>
              <a:spcBef>
                <a:spcPts val="0"/>
              </a:spcBef>
            </a:pPr>
            <a:r>
              <a:rPr lang="ru-RU" sz="2400" b="1" i="1" dirty="0" err="1">
                <a:solidFill>
                  <a:schemeClr val="tx1"/>
                </a:solidFill>
              </a:rPr>
              <a:t>Ми́рный</a:t>
            </a:r>
            <a:r>
              <a:rPr lang="ru-RU" sz="2400" b="1" i="1" dirty="0">
                <a:solidFill>
                  <a:schemeClr val="tx1"/>
                </a:solidFill>
              </a:rPr>
              <a:t>, -</a:t>
            </a:r>
            <a:r>
              <a:rPr lang="ru-RU" sz="2400" b="1" i="1" dirty="0" err="1">
                <a:solidFill>
                  <a:schemeClr val="tx1"/>
                </a:solidFill>
              </a:rPr>
              <a:t>ая</a:t>
            </a:r>
            <a:r>
              <a:rPr lang="ru-RU" sz="2400" b="1" i="1" dirty="0">
                <a:solidFill>
                  <a:schemeClr val="tx1"/>
                </a:solidFill>
              </a:rPr>
              <a:t>, -</a:t>
            </a:r>
            <a:r>
              <a:rPr lang="ru-RU" sz="2400" b="1" i="1" dirty="0" err="1">
                <a:solidFill>
                  <a:schemeClr val="tx1"/>
                </a:solidFill>
              </a:rPr>
              <a:t>ое</a:t>
            </a:r>
            <a:br>
              <a:rPr lang="ru-RU" sz="2400" b="1" i="1" dirty="0">
                <a:solidFill>
                  <a:schemeClr val="tx1"/>
                </a:solidFill>
              </a:rPr>
            </a:br>
            <a:r>
              <a:rPr lang="ru-RU" sz="2400" dirty="0">
                <a:solidFill>
                  <a:schemeClr val="tx1"/>
                </a:solidFill>
              </a:rPr>
              <a:t>«Основанный на согласии, мире, дружбе, а не на вражде или конфликте» </a:t>
            </a:r>
            <a:r>
              <a:rPr lang="ru-RU" sz="2400" i="1" dirty="0">
                <a:solidFill>
                  <a:schemeClr val="tx1"/>
                </a:solidFill>
              </a:rPr>
              <a:t>(мирный народ, характер, труд, процесс; мирная жизнь, обстановка; мирное время)</a:t>
            </a:r>
          </a:p>
          <a:p>
            <a:pPr lvl="1">
              <a:lnSpc>
                <a:spcPct val="100000"/>
              </a:lnSpc>
              <a:spcBef>
                <a:spcPts val="0"/>
              </a:spcBef>
            </a:pPr>
            <a:endParaRPr lang="ru-RU" sz="2400" i="1" dirty="0">
              <a:solidFill>
                <a:schemeClr val="tx1"/>
              </a:solidFill>
            </a:endParaRPr>
          </a:p>
          <a:p>
            <a:pPr lvl="1">
              <a:lnSpc>
                <a:spcPct val="100000"/>
              </a:lnSpc>
              <a:spcBef>
                <a:spcPts val="0"/>
              </a:spcBef>
            </a:pPr>
            <a:r>
              <a:rPr lang="ru-RU" sz="2400" b="1" i="1" dirty="0" err="1">
                <a:solidFill>
                  <a:schemeClr val="tx1"/>
                </a:solidFill>
              </a:rPr>
              <a:t>Интеллектуа́льный</a:t>
            </a:r>
            <a:r>
              <a:rPr lang="ru-RU" sz="2400" b="1" i="1" dirty="0">
                <a:solidFill>
                  <a:schemeClr val="tx1"/>
                </a:solidFill>
              </a:rPr>
              <a:t>, -</a:t>
            </a:r>
            <a:r>
              <a:rPr lang="ru-RU" sz="2400" b="1" i="1" dirty="0" err="1">
                <a:solidFill>
                  <a:schemeClr val="tx1"/>
                </a:solidFill>
              </a:rPr>
              <a:t>ая</a:t>
            </a:r>
            <a:r>
              <a:rPr lang="ru-RU" sz="2400" b="1" i="1" dirty="0">
                <a:solidFill>
                  <a:schemeClr val="tx1"/>
                </a:solidFill>
              </a:rPr>
              <a:t>, -</a:t>
            </a:r>
            <a:r>
              <a:rPr lang="ru-RU" sz="2400" b="1" i="1" dirty="0" err="1">
                <a:solidFill>
                  <a:schemeClr val="tx1"/>
                </a:solidFill>
              </a:rPr>
              <a:t>ое</a:t>
            </a:r>
            <a:br>
              <a:rPr lang="ru-RU" sz="2400" b="1" i="1" dirty="0">
                <a:solidFill>
                  <a:schemeClr val="tx1"/>
                </a:solidFill>
              </a:rPr>
            </a:br>
            <a:r>
              <a:rPr lang="ru-RU" sz="2400" dirty="0">
                <a:solidFill>
                  <a:schemeClr val="tx1"/>
                </a:solidFill>
              </a:rPr>
              <a:t>«Умственный, с высокоразвитым интеллектом» </a:t>
            </a:r>
            <a:r>
              <a:rPr lang="ru-RU" sz="2400" i="1" dirty="0">
                <a:solidFill>
                  <a:schemeClr val="tx1"/>
                </a:solidFill>
              </a:rPr>
              <a:t>(интеллектуальный уровень, человек; интеллектуальная личность; интеллектуальные запросы)</a:t>
            </a:r>
          </a:p>
          <a:p>
            <a:pPr lvl="1">
              <a:lnSpc>
                <a:spcPct val="100000"/>
              </a:lnSpc>
              <a:spcBef>
                <a:spcPts val="0"/>
              </a:spcBef>
            </a:pPr>
            <a:r>
              <a:rPr lang="ru-RU" sz="2400" b="1" i="1" dirty="0" err="1">
                <a:solidFill>
                  <a:schemeClr val="tx1"/>
                </a:solidFill>
              </a:rPr>
              <a:t>Интеллиге́нтный</a:t>
            </a:r>
            <a:r>
              <a:rPr lang="ru-RU" sz="2400" b="1" i="1" dirty="0">
                <a:solidFill>
                  <a:schemeClr val="tx1"/>
                </a:solidFill>
              </a:rPr>
              <a:t>, -</a:t>
            </a:r>
            <a:r>
              <a:rPr lang="ru-RU" sz="2400" b="1" i="1" dirty="0" err="1">
                <a:solidFill>
                  <a:schemeClr val="tx1"/>
                </a:solidFill>
              </a:rPr>
              <a:t>ая</a:t>
            </a:r>
            <a:r>
              <a:rPr lang="ru-RU" sz="2400" b="1" i="1" dirty="0">
                <a:solidFill>
                  <a:schemeClr val="tx1"/>
                </a:solidFill>
              </a:rPr>
              <a:t>, -</a:t>
            </a:r>
            <a:r>
              <a:rPr lang="ru-RU" sz="2400" b="1" i="1" dirty="0" err="1">
                <a:solidFill>
                  <a:schemeClr val="tx1"/>
                </a:solidFill>
              </a:rPr>
              <a:t>ое</a:t>
            </a:r>
            <a:br>
              <a:rPr lang="ru-RU" sz="2400" b="1" i="1" dirty="0">
                <a:solidFill>
                  <a:schemeClr val="tx1"/>
                </a:solidFill>
              </a:rPr>
            </a:br>
            <a:r>
              <a:rPr lang="ru-RU" sz="2400" dirty="0">
                <a:solidFill>
                  <a:schemeClr val="tx1"/>
                </a:solidFill>
              </a:rPr>
              <a:t>«Образованный, культурный, духовно развитый; свойственный интеллигенции» </a:t>
            </a:r>
            <a:r>
              <a:rPr lang="ru-RU" sz="2400" i="1" dirty="0">
                <a:solidFill>
                  <a:schemeClr val="tx1"/>
                </a:solidFill>
              </a:rPr>
              <a:t>(интеллигентный человек, вид; интеллигентная девушка. семья; интеллигентное поведение)</a:t>
            </a:r>
            <a:endParaRPr lang="ru-RU" sz="1800" dirty="0">
              <a:solidFill>
                <a:schemeClr val="tx1"/>
              </a:solidFill>
            </a:endParaRPr>
          </a:p>
        </p:txBody>
      </p:sp>
    </p:spTree>
    <p:extLst>
      <p:ext uri="{BB962C8B-B14F-4D97-AF65-F5344CB8AC3E}">
        <p14:creationId xmlns:p14="http://schemas.microsoft.com/office/powerpoint/2010/main" val="145550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0">
              <a:srgbClr val="FFFF00"/>
            </a:gs>
            <a:gs pos="46000">
              <a:schemeClr val="bg1"/>
            </a:gs>
            <a:gs pos="89000">
              <a:srgbClr val="FEFFDD"/>
            </a:gs>
            <a:gs pos="100000">
              <a:srgbClr val="FBCE91"/>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D8163C6-75B1-485E-854D-DE3E0F9FC104}"/>
              </a:ext>
            </a:extLst>
          </p:cNvPr>
          <p:cNvSpPr>
            <a:spLocks noGrp="1"/>
          </p:cNvSpPr>
          <p:nvPr>
            <p:ph type="title"/>
          </p:nvPr>
        </p:nvSpPr>
        <p:spPr>
          <a:xfrm>
            <a:off x="694055" y="0"/>
            <a:ext cx="10803890" cy="629434"/>
          </a:xfrm>
        </p:spPr>
        <p:txBody>
          <a:bodyPr>
            <a:noAutofit/>
          </a:bodyPr>
          <a:lstStyle/>
          <a:p>
            <a:pPr algn="ctr"/>
            <a:r>
              <a:rPr lang="ru-RU" sz="1800" b="1" dirty="0">
                <a:solidFill>
                  <a:srgbClr val="002060"/>
                </a:solidFill>
                <a:effectLst>
                  <a:outerShdw blurRad="38100" dist="38100" dir="2700000" algn="tl">
                    <a:srgbClr val="000000">
                      <a:alpha val="43137"/>
                    </a:srgbClr>
                  </a:outerShdw>
                </a:effectLst>
                <a:latin typeface="Bookman Old Style" panose="02050604050505020204" pitchFamily="18" charset="0"/>
              </a:rPr>
              <a:t>Обратите внимание!</a:t>
            </a:r>
          </a:p>
        </p:txBody>
      </p:sp>
      <p:sp>
        <p:nvSpPr>
          <p:cNvPr id="3" name="Текст 2">
            <a:extLst>
              <a:ext uri="{FF2B5EF4-FFF2-40B4-BE49-F238E27FC236}">
                <a16:creationId xmlns:a16="http://schemas.microsoft.com/office/drawing/2014/main" id="{69206E54-1C6D-4AC6-92E9-9CC9AEC38453}"/>
              </a:ext>
            </a:extLst>
          </p:cNvPr>
          <p:cNvSpPr>
            <a:spLocks noGrp="1"/>
          </p:cNvSpPr>
          <p:nvPr>
            <p:ph type="body" idx="1"/>
          </p:nvPr>
        </p:nvSpPr>
        <p:spPr>
          <a:xfrm>
            <a:off x="-337351" y="0"/>
            <a:ext cx="5521911" cy="2858610"/>
          </a:xfrm>
        </p:spPr>
        <p:txBody>
          <a:bodyPr>
            <a:noAutofit/>
          </a:bodyPr>
          <a:lstStyle/>
          <a:p>
            <a:pPr lvl="1"/>
            <a:r>
              <a:rPr lang="ru-RU" sz="1050" b="1" i="1" dirty="0">
                <a:solidFill>
                  <a:schemeClr val="tx1"/>
                </a:solidFill>
                <a:effectLst>
                  <a:outerShdw blurRad="38100" dist="38100" dir="2700000" algn="tl">
                    <a:srgbClr val="000000">
                      <a:alpha val="43137"/>
                    </a:srgbClr>
                  </a:outerShdw>
                </a:effectLst>
              </a:rPr>
              <a:t>Похожие слова имеют разное значение.</a:t>
            </a:r>
          </a:p>
          <a:p>
            <a:endParaRPr lang="ru-RU" sz="1050" b="1" i="1" dirty="0">
              <a:solidFill>
                <a:schemeClr val="tx1"/>
              </a:solidFill>
              <a:effectLst>
                <a:outerShdw blurRad="38100" dist="38100" dir="2700000" algn="tl">
                  <a:srgbClr val="000000">
                    <a:alpha val="43137"/>
                  </a:srgbClr>
                </a:outerShdw>
              </a:effectLst>
            </a:endParaRPr>
          </a:p>
          <a:p>
            <a:pPr lvl="1">
              <a:lnSpc>
                <a:spcPct val="100000"/>
              </a:lnSpc>
              <a:spcBef>
                <a:spcPts val="0"/>
              </a:spcBef>
            </a:pPr>
            <a:r>
              <a:rPr lang="ru-RU" sz="1050" b="1" i="1" dirty="0" err="1">
                <a:solidFill>
                  <a:schemeClr val="tx1"/>
                </a:solidFill>
              </a:rPr>
              <a:t>Мирово́й</a:t>
            </a:r>
            <a:r>
              <a:rPr lang="ru-RU" sz="1050" b="1" i="1" dirty="0">
                <a:solidFill>
                  <a:schemeClr val="tx1"/>
                </a:solidFill>
              </a:rPr>
              <a:t>, -</a:t>
            </a:r>
            <a:r>
              <a:rPr lang="ru-RU" sz="1050" b="1" i="1" dirty="0" err="1">
                <a:solidFill>
                  <a:schemeClr val="tx1"/>
                </a:solidFill>
              </a:rPr>
              <a:t>ая</a:t>
            </a:r>
            <a:r>
              <a:rPr lang="ru-RU" sz="1050" b="1" i="1" dirty="0">
                <a:solidFill>
                  <a:schemeClr val="tx1"/>
                </a:solidFill>
              </a:rPr>
              <a:t>, -</a:t>
            </a:r>
            <a:r>
              <a:rPr lang="ru-RU" sz="1050" b="1" i="1" dirty="0" err="1">
                <a:solidFill>
                  <a:schemeClr val="tx1"/>
                </a:solidFill>
              </a:rPr>
              <a:t>ое</a:t>
            </a:r>
            <a:br>
              <a:rPr lang="ru-RU" sz="1050" b="1" i="1" dirty="0">
                <a:solidFill>
                  <a:schemeClr val="tx1"/>
                </a:solidFill>
              </a:rPr>
            </a:br>
            <a:r>
              <a:rPr lang="ru-RU" sz="1050" dirty="0">
                <a:solidFill>
                  <a:schemeClr val="tx1"/>
                </a:solidFill>
              </a:rPr>
              <a:t>«Международный, распространяющийся на все народы мира — земного шара, нашей планеты» </a:t>
            </a:r>
            <a:r>
              <a:rPr lang="ru-RU" sz="1050" i="1" dirty="0">
                <a:solidFill>
                  <a:schemeClr val="tx1"/>
                </a:solidFill>
              </a:rPr>
              <a:t>(мировая политика, экономика, война; мировой рынок, кризис)</a:t>
            </a:r>
          </a:p>
          <a:p>
            <a:pPr lvl="1">
              <a:lnSpc>
                <a:spcPct val="100000"/>
              </a:lnSpc>
              <a:spcBef>
                <a:spcPts val="0"/>
              </a:spcBef>
            </a:pPr>
            <a:r>
              <a:rPr lang="ru-RU" sz="1050" b="1" i="1" dirty="0" err="1">
                <a:solidFill>
                  <a:schemeClr val="tx1"/>
                </a:solidFill>
              </a:rPr>
              <a:t>Ми́рный</a:t>
            </a:r>
            <a:r>
              <a:rPr lang="ru-RU" sz="1050" b="1" i="1" dirty="0">
                <a:solidFill>
                  <a:schemeClr val="tx1"/>
                </a:solidFill>
              </a:rPr>
              <a:t>, -</a:t>
            </a:r>
            <a:r>
              <a:rPr lang="ru-RU" sz="1050" b="1" i="1" dirty="0" err="1">
                <a:solidFill>
                  <a:schemeClr val="tx1"/>
                </a:solidFill>
              </a:rPr>
              <a:t>ая</a:t>
            </a:r>
            <a:r>
              <a:rPr lang="ru-RU" sz="1050" b="1" i="1" dirty="0">
                <a:solidFill>
                  <a:schemeClr val="tx1"/>
                </a:solidFill>
              </a:rPr>
              <a:t>, -</a:t>
            </a:r>
            <a:r>
              <a:rPr lang="ru-RU" sz="1050" b="1" i="1" dirty="0" err="1">
                <a:solidFill>
                  <a:schemeClr val="tx1"/>
                </a:solidFill>
              </a:rPr>
              <a:t>ое</a:t>
            </a:r>
            <a:br>
              <a:rPr lang="ru-RU" sz="1050" b="1" i="1" dirty="0">
                <a:solidFill>
                  <a:schemeClr val="tx1"/>
                </a:solidFill>
              </a:rPr>
            </a:br>
            <a:r>
              <a:rPr lang="ru-RU" sz="1050" dirty="0">
                <a:solidFill>
                  <a:schemeClr val="tx1"/>
                </a:solidFill>
              </a:rPr>
              <a:t>«Основанный на согласии, мире, дружбе, а не на вражде или конфликте» </a:t>
            </a:r>
            <a:r>
              <a:rPr lang="ru-RU" sz="1050" i="1" dirty="0">
                <a:solidFill>
                  <a:schemeClr val="tx1"/>
                </a:solidFill>
              </a:rPr>
              <a:t>(мирный народ, характер, труд, процесс; мирная жизнь, обстановка; мирное время)</a:t>
            </a:r>
          </a:p>
          <a:p>
            <a:pPr lvl="1">
              <a:lnSpc>
                <a:spcPct val="100000"/>
              </a:lnSpc>
              <a:spcBef>
                <a:spcPts val="0"/>
              </a:spcBef>
            </a:pPr>
            <a:endParaRPr lang="ru-RU" sz="1050" i="1" dirty="0">
              <a:solidFill>
                <a:schemeClr val="tx1"/>
              </a:solidFill>
            </a:endParaRPr>
          </a:p>
          <a:p>
            <a:pPr lvl="1">
              <a:lnSpc>
                <a:spcPct val="100000"/>
              </a:lnSpc>
              <a:spcBef>
                <a:spcPts val="0"/>
              </a:spcBef>
            </a:pPr>
            <a:r>
              <a:rPr lang="ru-RU" sz="1050" b="1" i="1" dirty="0" err="1">
                <a:solidFill>
                  <a:schemeClr val="tx1"/>
                </a:solidFill>
              </a:rPr>
              <a:t>Интеллектуа́льный</a:t>
            </a:r>
            <a:r>
              <a:rPr lang="ru-RU" sz="1050" b="1" i="1" dirty="0">
                <a:solidFill>
                  <a:schemeClr val="tx1"/>
                </a:solidFill>
              </a:rPr>
              <a:t>, -</a:t>
            </a:r>
            <a:r>
              <a:rPr lang="ru-RU" sz="1050" b="1" i="1" dirty="0" err="1">
                <a:solidFill>
                  <a:schemeClr val="tx1"/>
                </a:solidFill>
              </a:rPr>
              <a:t>ая</a:t>
            </a:r>
            <a:r>
              <a:rPr lang="ru-RU" sz="1050" b="1" i="1" dirty="0">
                <a:solidFill>
                  <a:schemeClr val="tx1"/>
                </a:solidFill>
              </a:rPr>
              <a:t>, -</a:t>
            </a:r>
            <a:r>
              <a:rPr lang="ru-RU" sz="1050" b="1" i="1" dirty="0" err="1">
                <a:solidFill>
                  <a:schemeClr val="tx1"/>
                </a:solidFill>
              </a:rPr>
              <a:t>ое</a:t>
            </a:r>
            <a:br>
              <a:rPr lang="ru-RU" sz="1050" b="1" i="1" dirty="0">
                <a:solidFill>
                  <a:schemeClr val="tx1"/>
                </a:solidFill>
              </a:rPr>
            </a:br>
            <a:r>
              <a:rPr lang="ru-RU" sz="1050" dirty="0">
                <a:solidFill>
                  <a:schemeClr val="tx1"/>
                </a:solidFill>
              </a:rPr>
              <a:t>«Умственный, с высокоразвитым интеллектом» </a:t>
            </a:r>
            <a:r>
              <a:rPr lang="ru-RU" sz="1050" i="1" dirty="0">
                <a:solidFill>
                  <a:schemeClr val="tx1"/>
                </a:solidFill>
              </a:rPr>
              <a:t>(интеллектуальный уровень, человек; интеллектуальная личность; интеллектуальные запросы)</a:t>
            </a:r>
          </a:p>
          <a:p>
            <a:pPr lvl="1">
              <a:lnSpc>
                <a:spcPct val="100000"/>
              </a:lnSpc>
              <a:spcBef>
                <a:spcPts val="0"/>
              </a:spcBef>
            </a:pPr>
            <a:r>
              <a:rPr lang="ru-RU" sz="1050" b="1" i="1" dirty="0" err="1">
                <a:solidFill>
                  <a:schemeClr val="tx1"/>
                </a:solidFill>
              </a:rPr>
              <a:t>Интеллиге́нтный</a:t>
            </a:r>
            <a:r>
              <a:rPr lang="ru-RU" sz="1050" b="1" i="1" dirty="0">
                <a:solidFill>
                  <a:schemeClr val="tx1"/>
                </a:solidFill>
              </a:rPr>
              <a:t>, -</a:t>
            </a:r>
            <a:r>
              <a:rPr lang="ru-RU" sz="1050" b="1" i="1" dirty="0" err="1">
                <a:solidFill>
                  <a:schemeClr val="tx1"/>
                </a:solidFill>
              </a:rPr>
              <a:t>ая</a:t>
            </a:r>
            <a:r>
              <a:rPr lang="ru-RU" sz="1050" b="1" i="1" dirty="0">
                <a:solidFill>
                  <a:schemeClr val="tx1"/>
                </a:solidFill>
              </a:rPr>
              <a:t>, -</a:t>
            </a:r>
            <a:r>
              <a:rPr lang="ru-RU" sz="1050" b="1" i="1" dirty="0" err="1">
                <a:solidFill>
                  <a:schemeClr val="tx1"/>
                </a:solidFill>
              </a:rPr>
              <a:t>ое</a:t>
            </a:r>
            <a:br>
              <a:rPr lang="ru-RU" sz="1050" b="1" i="1" dirty="0">
                <a:solidFill>
                  <a:schemeClr val="tx1"/>
                </a:solidFill>
              </a:rPr>
            </a:br>
            <a:r>
              <a:rPr lang="ru-RU" sz="1050" dirty="0">
                <a:solidFill>
                  <a:schemeClr val="tx1"/>
                </a:solidFill>
              </a:rPr>
              <a:t>«Образованный, культурный, духовно развитый; свойственный интеллигенции» </a:t>
            </a:r>
            <a:r>
              <a:rPr lang="ru-RU" sz="1050" i="1" dirty="0">
                <a:solidFill>
                  <a:schemeClr val="tx1"/>
                </a:solidFill>
              </a:rPr>
              <a:t>(интеллигентный человек, вид; интеллигентная девушка. семья; интеллигентное поведение)</a:t>
            </a:r>
            <a:endParaRPr lang="ru-RU" sz="1050" dirty="0">
              <a:solidFill>
                <a:schemeClr val="tx1"/>
              </a:solidFill>
            </a:endParaRPr>
          </a:p>
        </p:txBody>
      </p:sp>
      <p:sp>
        <p:nvSpPr>
          <p:cNvPr id="5" name="TextBox 4">
            <a:extLst>
              <a:ext uri="{FF2B5EF4-FFF2-40B4-BE49-F238E27FC236}">
                <a16:creationId xmlns:a16="http://schemas.microsoft.com/office/drawing/2014/main" id="{DB612DC7-92A8-4304-9073-BF20B634D039}"/>
              </a:ext>
            </a:extLst>
          </p:cNvPr>
          <p:cNvSpPr txBox="1"/>
          <p:nvPr/>
        </p:nvSpPr>
        <p:spPr>
          <a:xfrm>
            <a:off x="3310631" y="3069152"/>
            <a:ext cx="8447103" cy="954107"/>
          </a:xfrm>
          <a:prstGeom prst="rect">
            <a:avLst/>
          </a:prstGeom>
          <a:noFill/>
        </p:spPr>
        <p:txBody>
          <a:bodyPr wrap="square">
            <a:spAutoFit/>
          </a:bodyPr>
          <a:lstStyle/>
          <a:p>
            <a:pPr marL="0" marR="0" lvl="0" indent="0" algn="l" defTabSz="914400" rtl="0" eaLnBrk="1" fontAlgn="auto" latinLnBrk="0" hangingPunct="1">
              <a:lnSpc>
                <a:spcPct val="100000"/>
              </a:lnSpc>
              <a:spcBef>
                <a:spcPts val="1200"/>
              </a:spcBef>
              <a:spcAft>
                <a:spcPts val="120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1. Сильное наводнение нарушило... жизнь жителей прибрежных районов.</a:t>
            </a:r>
          </a:p>
          <a:p>
            <a:pPr marL="0" marR="0" lvl="0" indent="0" algn="l" defTabSz="914400" rtl="0" eaLnBrk="1" fontAlgn="auto" latinLnBrk="0" hangingPunct="1">
              <a:lnSpc>
                <a:spcPct val="100000"/>
              </a:lnSpc>
              <a:spcBef>
                <a:spcPts val="1200"/>
              </a:spcBef>
              <a:spcAft>
                <a:spcPts val="120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2. ... экономический кризис оказал негативное влияние на все страны. </a:t>
            </a:r>
          </a:p>
        </p:txBody>
      </p:sp>
      <p:sp>
        <p:nvSpPr>
          <p:cNvPr id="6" name="TextBox 5">
            <a:extLst>
              <a:ext uri="{FF2B5EF4-FFF2-40B4-BE49-F238E27FC236}">
                <a16:creationId xmlns:a16="http://schemas.microsoft.com/office/drawing/2014/main" id="{DF75DC8C-2D87-4B5C-99E6-5A3F25E9260F}"/>
              </a:ext>
            </a:extLst>
          </p:cNvPr>
          <p:cNvSpPr txBox="1"/>
          <p:nvPr/>
        </p:nvSpPr>
        <p:spPr>
          <a:xfrm>
            <a:off x="5494538" y="1587832"/>
            <a:ext cx="6263196"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Дополните предложение подходящим по смыслу словом в правильной форме.</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1800" b="1" i="0" u="none" strike="noStrike" kern="1200" cap="none" spc="0" normalizeH="0" baseline="0" noProof="0" dirty="0">
                <a:ln>
                  <a:noFill/>
                </a:ln>
                <a:solidFill>
                  <a:srgbClr val="AE185F"/>
                </a:solidFill>
                <a:effectLst/>
                <a:uLnTx/>
                <a:uFillTx/>
                <a:latin typeface="Calibri" panose="020F0502020204030204"/>
                <a:ea typeface="+mn-ea"/>
                <a:cs typeface="+mn-cs"/>
              </a:rPr>
              <a:t>мирный, мировой</a:t>
            </a:r>
          </a:p>
        </p:txBody>
      </p:sp>
      <p:sp>
        <p:nvSpPr>
          <p:cNvPr id="7" name="TextBox 6">
            <a:extLst>
              <a:ext uri="{FF2B5EF4-FFF2-40B4-BE49-F238E27FC236}">
                <a16:creationId xmlns:a16="http://schemas.microsoft.com/office/drawing/2014/main" id="{E4584E9C-9117-49D0-A08D-FABFDC734BF1}"/>
              </a:ext>
            </a:extLst>
          </p:cNvPr>
          <p:cNvSpPr txBox="1"/>
          <p:nvPr/>
        </p:nvSpPr>
        <p:spPr>
          <a:xfrm>
            <a:off x="480133" y="4278673"/>
            <a:ext cx="11277601" cy="193899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1800" b="1" i="0" u="none" strike="noStrike" kern="1200" cap="none" spc="0" normalizeH="0" baseline="0" noProof="0" dirty="0">
                <a:ln>
                  <a:noFill/>
                </a:ln>
                <a:solidFill>
                  <a:srgbClr val="AE185F"/>
                </a:solidFill>
                <a:effectLst/>
                <a:uLnTx/>
                <a:uFillTx/>
                <a:latin typeface="Calibri" panose="020F0502020204030204"/>
                <a:ea typeface="+mn-ea"/>
                <a:cs typeface="+mn-cs"/>
              </a:rPr>
              <a:t>интеллектуальный, интеллигентный</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1200"/>
              </a:spcBef>
              <a:spcAft>
                <a:spcPts val="120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3. ... уровень современных выпускников средних школ очень высок, а культурный уровень многих из них низок.</a:t>
            </a:r>
          </a:p>
          <a:p>
            <a:pPr marL="0" marR="0" lvl="0" indent="0" algn="l" defTabSz="914400" rtl="0" eaLnBrk="1" fontAlgn="auto" latinLnBrk="0" hangingPunct="1">
              <a:lnSpc>
                <a:spcPct val="100000"/>
              </a:lnSpc>
              <a:spcBef>
                <a:spcPts val="1200"/>
              </a:spcBef>
              <a:spcAft>
                <a:spcPts val="120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4. Академик Д. С. Лихачёв для всех россиян навсегда останется образцом ... человека, символом интеллигентности.</a:t>
            </a:r>
          </a:p>
        </p:txBody>
      </p:sp>
    </p:spTree>
    <p:extLst>
      <p:ext uri="{BB962C8B-B14F-4D97-AF65-F5344CB8AC3E}">
        <p14:creationId xmlns:p14="http://schemas.microsoft.com/office/powerpoint/2010/main" val="18554113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gradFill>
          <a:gsLst>
            <a:gs pos="0">
              <a:srgbClr val="FFFF00"/>
            </a:gs>
            <a:gs pos="46000">
              <a:schemeClr val="bg1"/>
            </a:gs>
            <a:gs pos="89000">
              <a:srgbClr val="FEFFDD"/>
            </a:gs>
            <a:gs pos="100000">
              <a:srgbClr val="FBCE91"/>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D8163C6-75B1-485E-854D-DE3E0F9FC104}"/>
              </a:ext>
            </a:extLst>
          </p:cNvPr>
          <p:cNvSpPr>
            <a:spLocks noGrp="1"/>
          </p:cNvSpPr>
          <p:nvPr>
            <p:ph type="title"/>
          </p:nvPr>
        </p:nvSpPr>
        <p:spPr>
          <a:xfrm>
            <a:off x="694055" y="0"/>
            <a:ext cx="10803890" cy="629434"/>
          </a:xfrm>
        </p:spPr>
        <p:txBody>
          <a:bodyPr>
            <a:noAutofit/>
          </a:bodyPr>
          <a:lstStyle/>
          <a:p>
            <a:pPr algn="ctr"/>
            <a:r>
              <a:rPr lang="ru-RU" sz="1800" b="1" dirty="0">
                <a:solidFill>
                  <a:srgbClr val="002060"/>
                </a:solidFill>
                <a:effectLst>
                  <a:outerShdw blurRad="38100" dist="38100" dir="2700000" algn="tl">
                    <a:srgbClr val="000000">
                      <a:alpha val="43137"/>
                    </a:srgbClr>
                  </a:outerShdw>
                </a:effectLst>
                <a:latin typeface="Bookman Old Style" panose="02050604050505020204" pitchFamily="18" charset="0"/>
              </a:rPr>
              <a:t>Обратите внимание!</a:t>
            </a:r>
          </a:p>
        </p:txBody>
      </p:sp>
      <p:sp>
        <p:nvSpPr>
          <p:cNvPr id="3" name="Текст 2">
            <a:extLst>
              <a:ext uri="{FF2B5EF4-FFF2-40B4-BE49-F238E27FC236}">
                <a16:creationId xmlns:a16="http://schemas.microsoft.com/office/drawing/2014/main" id="{69206E54-1C6D-4AC6-92E9-9CC9AEC38453}"/>
              </a:ext>
            </a:extLst>
          </p:cNvPr>
          <p:cNvSpPr>
            <a:spLocks noGrp="1"/>
          </p:cNvSpPr>
          <p:nvPr>
            <p:ph type="body" idx="1"/>
          </p:nvPr>
        </p:nvSpPr>
        <p:spPr>
          <a:xfrm>
            <a:off x="-337351" y="0"/>
            <a:ext cx="5521911" cy="2858610"/>
          </a:xfrm>
        </p:spPr>
        <p:txBody>
          <a:bodyPr>
            <a:noAutofit/>
          </a:bodyPr>
          <a:lstStyle/>
          <a:p>
            <a:pPr lvl="1"/>
            <a:r>
              <a:rPr lang="ru-RU" sz="1050" b="1" i="1" dirty="0">
                <a:solidFill>
                  <a:schemeClr val="tx1"/>
                </a:solidFill>
                <a:effectLst>
                  <a:outerShdw blurRad="38100" dist="38100" dir="2700000" algn="tl">
                    <a:srgbClr val="000000">
                      <a:alpha val="43137"/>
                    </a:srgbClr>
                  </a:outerShdw>
                </a:effectLst>
              </a:rPr>
              <a:t>Похожие слова имеют разное значение.</a:t>
            </a:r>
          </a:p>
          <a:p>
            <a:endParaRPr lang="ru-RU" sz="1050" b="1" i="1" dirty="0">
              <a:solidFill>
                <a:schemeClr val="tx1"/>
              </a:solidFill>
              <a:effectLst>
                <a:outerShdw blurRad="38100" dist="38100" dir="2700000" algn="tl">
                  <a:srgbClr val="000000">
                    <a:alpha val="43137"/>
                  </a:srgbClr>
                </a:outerShdw>
              </a:effectLst>
            </a:endParaRPr>
          </a:p>
          <a:p>
            <a:pPr lvl="1">
              <a:lnSpc>
                <a:spcPct val="100000"/>
              </a:lnSpc>
              <a:spcBef>
                <a:spcPts val="0"/>
              </a:spcBef>
            </a:pPr>
            <a:r>
              <a:rPr lang="ru-RU" sz="1050" b="1" i="1" dirty="0" err="1">
                <a:solidFill>
                  <a:schemeClr val="tx1"/>
                </a:solidFill>
              </a:rPr>
              <a:t>Мирово́й</a:t>
            </a:r>
            <a:r>
              <a:rPr lang="ru-RU" sz="1050" b="1" i="1" dirty="0">
                <a:solidFill>
                  <a:schemeClr val="tx1"/>
                </a:solidFill>
              </a:rPr>
              <a:t>, -</a:t>
            </a:r>
            <a:r>
              <a:rPr lang="ru-RU" sz="1050" b="1" i="1" dirty="0" err="1">
                <a:solidFill>
                  <a:schemeClr val="tx1"/>
                </a:solidFill>
              </a:rPr>
              <a:t>ая</a:t>
            </a:r>
            <a:r>
              <a:rPr lang="ru-RU" sz="1050" b="1" i="1" dirty="0">
                <a:solidFill>
                  <a:schemeClr val="tx1"/>
                </a:solidFill>
              </a:rPr>
              <a:t>, -</a:t>
            </a:r>
            <a:r>
              <a:rPr lang="ru-RU" sz="1050" b="1" i="1" dirty="0" err="1">
                <a:solidFill>
                  <a:schemeClr val="tx1"/>
                </a:solidFill>
              </a:rPr>
              <a:t>ое</a:t>
            </a:r>
            <a:br>
              <a:rPr lang="ru-RU" sz="1050" b="1" i="1" dirty="0">
                <a:solidFill>
                  <a:schemeClr val="tx1"/>
                </a:solidFill>
              </a:rPr>
            </a:br>
            <a:r>
              <a:rPr lang="ru-RU" sz="1050" dirty="0">
                <a:solidFill>
                  <a:schemeClr val="tx1"/>
                </a:solidFill>
              </a:rPr>
              <a:t>«Международный, распространяющийся на все народы мира — земного шара, нашей планеты» </a:t>
            </a:r>
            <a:r>
              <a:rPr lang="ru-RU" sz="1050" i="1" dirty="0">
                <a:solidFill>
                  <a:schemeClr val="tx1"/>
                </a:solidFill>
              </a:rPr>
              <a:t>(мировая политика, экономика, война; мировой рынок, кризис)</a:t>
            </a:r>
          </a:p>
          <a:p>
            <a:pPr lvl="1">
              <a:lnSpc>
                <a:spcPct val="100000"/>
              </a:lnSpc>
              <a:spcBef>
                <a:spcPts val="0"/>
              </a:spcBef>
            </a:pPr>
            <a:r>
              <a:rPr lang="ru-RU" sz="1050" b="1" i="1" dirty="0" err="1">
                <a:solidFill>
                  <a:schemeClr val="tx1"/>
                </a:solidFill>
              </a:rPr>
              <a:t>Ми́рный</a:t>
            </a:r>
            <a:r>
              <a:rPr lang="ru-RU" sz="1050" b="1" i="1" dirty="0">
                <a:solidFill>
                  <a:schemeClr val="tx1"/>
                </a:solidFill>
              </a:rPr>
              <a:t>, -</a:t>
            </a:r>
            <a:r>
              <a:rPr lang="ru-RU" sz="1050" b="1" i="1" dirty="0" err="1">
                <a:solidFill>
                  <a:schemeClr val="tx1"/>
                </a:solidFill>
              </a:rPr>
              <a:t>ая</a:t>
            </a:r>
            <a:r>
              <a:rPr lang="ru-RU" sz="1050" b="1" i="1" dirty="0">
                <a:solidFill>
                  <a:schemeClr val="tx1"/>
                </a:solidFill>
              </a:rPr>
              <a:t>, -</a:t>
            </a:r>
            <a:r>
              <a:rPr lang="ru-RU" sz="1050" b="1" i="1" dirty="0" err="1">
                <a:solidFill>
                  <a:schemeClr val="tx1"/>
                </a:solidFill>
              </a:rPr>
              <a:t>ое</a:t>
            </a:r>
            <a:br>
              <a:rPr lang="ru-RU" sz="1050" b="1" i="1" dirty="0">
                <a:solidFill>
                  <a:schemeClr val="tx1"/>
                </a:solidFill>
              </a:rPr>
            </a:br>
            <a:r>
              <a:rPr lang="ru-RU" sz="1050" dirty="0">
                <a:solidFill>
                  <a:schemeClr val="tx1"/>
                </a:solidFill>
              </a:rPr>
              <a:t>«Основанный на согласии, мире, дружбе, а не на вражде или конфликте» </a:t>
            </a:r>
            <a:r>
              <a:rPr lang="ru-RU" sz="1050" i="1" dirty="0">
                <a:solidFill>
                  <a:schemeClr val="tx1"/>
                </a:solidFill>
              </a:rPr>
              <a:t>(мирный народ, характер, труд, процесс; мирная жизнь, обстановка; мирное время)</a:t>
            </a:r>
          </a:p>
          <a:p>
            <a:pPr lvl="1">
              <a:lnSpc>
                <a:spcPct val="100000"/>
              </a:lnSpc>
              <a:spcBef>
                <a:spcPts val="0"/>
              </a:spcBef>
            </a:pPr>
            <a:endParaRPr lang="ru-RU" sz="1050" i="1" dirty="0">
              <a:solidFill>
                <a:schemeClr val="tx1"/>
              </a:solidFill>
            </a:endParaRPr>
          </a:p>
          <a:p>
            <a:pPr lvl="1">
              <a:lnSpc>
                <a:spcPct val="100000"/>
              </a:lnSpc>
              <a:spcBef>
                <a:spcPts val="0"/>
              </a:spcBef>
            </a:pPr>
            <a:r>
              <a:rPr lang="ru-RU" sz="1050" b="1" i="1" dirty="0" err="1">
                <a:solidFill>
                  <a:schemeClr val="tx1"/>
                </a:solidFill>
              </a:rPr>
              <a:t>Интеллектуа́льный</a:t>
            </a:r>
            <a:r>
              <a:rPr lang="ru-RU" sz="1050" b="1" i="1" dirty="0">
                <a:solidFill>
                  <a:schemeClr val="tx1"/>
                </a:solidFill>
              </a:rPr>
              <a:t>, -</a:t>
            </a:r>
            <a:r>
              <a:rPr lang="ru-RU" sz="1050" b="1" i="1" dirty="0" err="1">
                <a:solidFill>
                  <a:schemeClr val="tx1"/>
                </a:solidFill>
              </a:rPr>
              <a:t>ая</a:t>
            </a:r>
            <a:r>
              <a:rPr lang="ru-RU" sz="1050" b="1" i="1" dirty="0">
                <a:solidFill>
                  <a:schemeClr val="tx1"/>
                </a:solidFill>
              </a:rPr>
              <a:t>, -</a:t>
            </a:r>
            <a:r>
              <a:rPr lang="ru-RU" sz="1050" b="1" i="1" dirty="0" err="1">
                <a:solidFill>
                  <a:schemeClr val="tx1"/>
                </a:solidFill>
              </a:rPr>
              <a:t>ое</a:t>
            </a:r>
            <a:br>
              <a:rPr lang="ru-RU" sz="1050" b="1" i="1" dirty="0">
                <a:solidFill>
                  <a:schemeClr val="tx1"/>
                </a:solidFill>
              </a:rPr>
            </a:br>
            <a:r>
              <a:rPr lang="ru-RU" sz="1050" dirty="0">
                <a:solidFill>
                  <a:schemeClr val="tx1"/>
                </a:solidFill>
              </a:rPr>
              <a:t>«Умственный, с высокоразвитым интеллектом» </a:t>
            </a:r>
            <a:r>
              <a:rPr lang="ru-RU" sz="1050" i="1" dirty="0">
                <a:solidFill>
                  <a:schemeClr val="tx1"/>
                </a:solidFill>
              </a:rPr>
              <a:t>(интеллектуальный уровень, человек; интеллектуальная личность; интеллектуальные запросы)</a:t>
            </a:r>
          </a:p>
          <a:p>
            <a:pPr lvl="1">
              <a:lnSpc>
                <a:spcPct val="100000"/>
              </a:lnSpc>
              <a:spcBef>
                <a:spcPts val="0"/>
              </a:spcBef>
            </a:pPr>
            <a:r>
              <a:rPr lang="ru-RU" sz="1050" b="1" i="1" dirty="0" err="1">
                <a:solidFill>
                  <a:schemeClr val="tx1"/>
                </a:solidFill>
              </a:rPr>
              <a:t>Интеллиге́нтный</a:t>
            </a:r>
            <a:r>
              <a:rPr lang="ru-RU" sz="1050" b="1" i="1" dirty="0">
                <a:solidFill>
                  <a:schemeClr val="tx1"/>
                </a:solidFill>
              </a:rPr>
              <a:t>, -</a:t>
            </a:r>
            <a:r>
              <a:rPr lang="ru-RU" sz="1050" b="1" i="1" dirty="0" err="1">
                <a:solidFill>
                  <a:schemeClr val="tx1"/>
                </a:solidFill>
              </a:rPr>
              <a:t>ая</a:t>
            </a:r>
            <a:r>
              <a:rPr lang="ru-RU" sz="1050" b="1" i="1" dirty="0">
                <a:solidFill>
                  <a:schemeClr val="tx1"/>
                </a:solidFill>
              </a:rPr>
              <a:t>, -</a:t>
            </a:r>
            <a:r>
              <a:rPr lang="ru-RU" sz="1050" b="1" i="1" dirty="0" err="1">
                <a:solidFill>
                  <a:schemeClr val="tx1"/>
                </a:solidFill>
              </a:rPr>
              <a:t>ое</a:t>
            </a:r>
            <a:br>
              <a:rPr lang="ru-RU" sz="1050" b="1" i="1" dirty="0">
                <a:solidFill>
                  <a:schemeClr val="tx1"/>
                </a:solidFill>
              </a:rPr>
            </a:br>
            <a:r>
              <a:rPr lang="ru-RU" sz="1050" dirty="0">
                <a:solidFill>
                  <a:schemeClr val="tx1"/>
                </a:solidFill>
              </a:rPr>
              <a:t>«Образованный, культурный, духовно развитый; свойственный интеллигенции» </a:t>
            </a:r>
            <a:r>
              <a:rPr lang="ru-RU" sz="1050" i="1" dirty="0">
                <a:solidFill>
                  <a:schemeClr val="tx1"/>
                </a:solidFill>
              </a:rPr>
              <a:t>(интеллигентный человек, вид; интеллигентная девушка. семья; интеллигентное поведение)</a:t>
            </a:r>
            <a:endParaRPr lang="ru-RU" sz="1050" dirty="0">
              <a:solidFill>
                <a:schemeClr val="tx1"/>
              </a:solidFill>
            </a:endParaRPr>
          </a:p>
        </p:txBody>
      </p:sp>
      <p:sp>
        <p:nvSpPr>
          <p:cNvPr id="5" name="TextBox 4">
            <a:extLst>
              <a:ext uri="{FF2B5EF4-FFF2-40B4-BE49-F238E27FC236}">
                <a16:creationId xmlns:a16="http://schemas.microsoft.com/office/drawing/2014/main" id="{DB612DC7-92A8-4304-9073-BF20B634D039}"/>
              </a:ext>
            </a:extLst>
          </p:cNvPr>
          <p:cNvSpPr txBox="1"/>
          <p:nvPr/>
        </p:nvSpPr>
        <p:spPr>
          <a:xfrm>
            <a:off x="3310631" y="3069152"/>
            <a:ext cx="8447103" cy="954107"/>
          </a:xfrm>
          <a:prstGeom prst="rect">
            <a:avLst/>
          </a:prstGeom>
          <a:noFill/>
        </p:spPr>
        <p:txBody>
          <a:bodyPr wrap="square">
            <a:spAutoFit/>
          </a:bodyPr>
          <a:lstStyle/>
          <a:p>
            <a:pPr marL="0" marR="0" lvl="0" indent="0" algn="l" defTabSz="914400" rtl="0" eaLnBrk="1" fontAlgn="auto" latinLnBrk="0" hangingPunct="1">
              <a:lnSpc>
                <a:spcPct val="100000"/>
              </a:lnSpc>
              <a:spcBef>
                <a:spcPts val="1200"/>
              </a:spcBef>
              <a:spcAft>
                <a:spcPts val="120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1. Сильное наводнение нарушило... жизнь жителей прибрежных районов.</a:t>
            </a:r>
          </a:p>
          <a:p>
            <a:pPr marL="0" marR="0" lvl="0" indent="0" algn="l" defTabSz="914400" rtl="0" eaLnBrk="1" fontAlgn="auto" latinLnBrk="0" hangingPunct="1">
              <a:lnSpc>
                <a:spcPct val="100000"/>
              </a:lnSpc>
              <a:spcBef>
                <a:spcPts val="1200"/>
              </a:spcBef>
              <a:spcAft>
                <a:spcPts val="120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2. ... экономический кризис оказал негативное влияние на все страны. </a:t>
            </a:r>
          </a:p>
        </p:txBody>
      </p:sp>
      <p:sp>
        <p:nvSpPr>
          <p:cNvPr id="6" name="TextBox 5">
            <a:extLst>
              <a:ext uri="{FF2B5EF4-FFF2-40B4-BE49-F238E27FC236}">
                <a16:creationId xmlns:a16="http://schemas.microsoft.com/office/drawing/2014/main" id="{DF75DC8C-2D87-4B5C-99E6-5A3F25E9260F}"/>
              </a:ext>
            </a:extLst>
          </p:cNvPr>
          <p:cNvSpPr txBox="1"/>
          <p:nvPr/>
        </p:nvSpPr>
        <p:spPr>
          <a:xfrm>
            <a:off x="5494538" y="1587832"/>
            <a:ext cx="6263196"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Дополните предложение подходящим по смыслу словом в правильной форме.</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1800" b="1" i="0" u="none" strike="noStrike" kern="1200" cap="none" spc="0" normalizeH="0" baseline="0" noProof="0" dirty="0">
                <a:ln>
                  <a:noFill/>
                </a:ln>
                <a:solidFill>
                  <a:srgbClr val="AE185F"/>
                </a:solidFill>
                <a:effectLst/>
                <a:uLnTx/>
                <a:uFillTx/>
                <a:latin typeface="Calibri" panose="020F0502020204030204"/>
                <a:ea typeface="+mn-ea"/>
                <a:cs typeface="+mn-cs"/>
              </a:rPr>
              <a:t>мирный, мировой</a:t>
            </a:r>
          </a:p>
        </p:txBody>
      </p:sp>
      <p:sp>
        <p:nvSpPr>
          <p:cNvPr id="7" name="TextBox 6">
            <a:extLst>
              <a:ext uri="{FF2B5EF4-FFF2-40B4-BE49-F238E27FC236}">
                <a16:creationId xmlns:a16="http://schemas.microsoft.com/office/drawing/2014/main" id="{E4584E9C-9117-49D0-A08D-FABFDC734BF1}"/>
              </a:ext>
            </a:extLst>
          </p:cNvPr>
          <p:cNvSpPr txBox="1"/>
          <p:nvPr/>
        </p:nvSpPr>
        <p:spPr>
          <a:xfrm>
            <a:off x="480133" y="4278673"/>
            <a:ext cx="11277601" cy="193899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1800" b="1" i="0" u="none" strike="noStrike" kern="1200" cap="none" spc="0" normalizeH="0" baseline="0" noProof="0" dirty="0">
                <a:ln>
                  <a:noFill/>
                </a:ln>
                <a:solidFill>
                  <a:srgbClr val="AE185F"/>
                </a:solidFill>
                <a:effectLst/>
                <a:uLnTx/>
                <a:uFillTx/>
                <a:latin typeface="Calibri" panose="020F0502020204030204"/>
                <a:ea typeface="+mn-ea"/>
                <a:cs typeface="+mn-cs"/>
              </a:rPr>
              <a:t>интеллектуальный, интеллигентный</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1200"/>
              </a:spcBef>
              <a:spcAft>
                <a:spcPts val="120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3. ... уровень современных выпускников средних школ очень высок, а культурный уровень многих из них низок.</a:t>
            </a:r>
          </a:p>
          <a:p>
            <a:pPr marL="0" marR="0" lvl="0" indent="0" algn="l" defTabSz="914400" rtl="0" eaLnBrk="1" fontAlgn="auto" latinLnBrk="0" hangingPunct="1">
              <a:lnSpc>
                <a:spcPct val="100000"/>
              </a:lnSpc>
              <a:spcBef>
                <a:spcPts val="1200"/>
              </a:spcBef>
              <a:spcAft>
                <a:spcPts val="120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4. Академик Д. С. Лихачёв для всех россиян навсегда останется образцом ... человека, символом интеллигентности.</a:t>
            </a:r>
          </a:p>
        </p:txBody>
      </p:sp>
      <p:sp>
        <p:nvSpPr>
          <p:cNvPr id="8" name="TextBox 7">
            <a:extLst>
              <a:ext uri="{FF2B5EF4-FFF2-40B4-BE49-F238E27FC236}">
                <a16:creationId xmlns:a16="http://schemas.microsoft.com/office/drawing/2014/main" id="{BC1EA66C-7C95-44A1-88F6-DCB1F47533D8}"/>
              </a:ext>
            </a:extLst>
          </p:cNvPr>
          <p:cNvSpPr txBox="1"/>
          <p:nvPr/>
        </p:nvSpPr>
        <p:spPr>
          <a:xfrm>
            <a:off x="6309064" y="2811217"/>
            <a:ext cx="103276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1" u="none" strike="noStrike" kern="1200" cap="none" spc="0" normalizeH="0" baseline="0" noProof="0" dirty="0">
                <a:ln>
                  <a:noFill/>
                </a:ln>
                <a:solidFill>
                  <a:srgbClr val="00B050"/>
                </a:solidFill>
                <a:effectLst/>
                <a:uLnTx/>
                <a:uFillTx/>
                <a:latin typeface="Calibri" panose="020F0502020204030204"/>
                <a:ea typeface="+mn-ea"/>
                <a:cs typeface="+mn-cs"/>
              </a:rPr>
              <a:t>мирную</a:t>
            </a:r>
          </a:p>
        </p:txBody>
      </p:sp>
    </p:spTree>
    <p:extLst>
      <p:ext uri="{BB962C8B-B14F-4D97-AF65-F5344CB8AC3E}">
        <p14:creationId xmlns:p14="http://schemas.microsoft.com/office/powerpoint/2010/main" val="4751698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gradFill>
          <a:gsLst>
            <a:gs pos="0">
              <a:srgbClr val="FFFF00"/>
            </a:gs>
            <a:gs pos="46000">
              <a:schemeClr val="bg1"/>
            </a:gs>
            <a:gs pos="89000">
              <a:srgbClr val="FEFFDD"/>
            </a:gs>
            <a:gs pos="100000">
              <a:srgbClr val="FBCE91"/>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D8163C6-75B1-485E-854D-DE3E0F9FC104}"/>
              </a:ext>
            </a:extLst>
          </p:cNvPr>
          <p:cNvSpPr>
            <a:spLocks noGrp="1"/>
          </p:cNvSpPr>
          <p:nvPr>
            <p:ph type="title"/>
          </p:nvPr>
        </p:nvSpPr>
        <p:spPr>
          <a:xfrm>
            <a:off x="694055" y="0"/>
            <a:ext cx="10803890" cy="629434"/>
          </a:xfrm>
        </p:spPr>
        <p:txBody>
          <a:bodyPr>
            <a:noAutofit/>
          </a:bodyPr>
          <a:lstStyle/>
          <a:p>
            <a:pPr algn="ctr"/>
            <a:r>
              <a:rPr lang="ru-RU" sz="1800" b="1" dirty="0">
                <a:solidFill>
                  <a:srgbClr val="002060"/>
                </a:solidFill>
                <a:effectLst>
                  <a:outerShdw blurRad="38100" dist="38100" dir="2700000" algn="tl">
                    <a:srgbClr val="000000">
                      <a:alpha val="43137"/>
                    </a:srgbClr>
                  </a:outerShdw>
                </a:effectLst>
                <a:latin typeface="Bookman Old Style" panose="02050604050505020204" pitchFamily="18" charset="0"/>
              </a:rPr>
              <a:t>Обратите внимание!</a:t>
            </a:r>
          </a:p>
        </p:txBody>
      </p:sp>
      <p:sp>
        <p:nvSpPr>
          <p:cNvPr id="3" name="Текст 2">
            <a:extLst>
              <a:ext uri="{FF2B5EF4-FFF2-40B4-BE49-F238E27FC236}">
                <a16:creationId xmlns:a16="http://schemas.microsoft.com/office/drawing/2014/main" id="{69206E54-1C6D-4AC6-92E9-9CC9AEC38453}"/>
              </a:ext>
            </a:extLst>
          </p:cNvPr>
          <p:cNvSpPr>
            <a:spLocks noGrp="1"/>
          </p:cNvSpPr>
          <p:nvPr>
            <p:ph type="body" idx="1"/>
          </p:nvPr>
        </p:nvSpPr>
        <p:spPr>
          <a:xfrm>
            <a:off x="-337351" y="0"/>
            <a:ext cx="5521911" cy="2858610"/>
          </a:xfrm>
        </p:spPr>
        <p:txBody>
          <a:bodyPr>
            <a:noAutofit/>
          </a:bodyPr>
          <a:lstStyle/>
          <a:p>
            <a:pPr lvl="1"/>
            <a:r>
              <a:rPr lang="ru-RU" sz="1050" b="1" i="1" dirty="0">
                <a:solidFill>
                  <a:schemeClr val="tx1"/>
                </a:solidFill>
                <a:effectLst>
                  <a:outerShdw blurRad="38100" dist="38100" dir="2700000" algn="tl">
                    <a:srgbClr val="000000">
                      <a:alpha val="43137"/>
                    </a:srgbClr>
                  </a:outerShdw>
                </a:effectLst>
              </a:rPr>
              <a:t>Похожие слова имеют разное значение.</a:t>
            </a:r>
          </a:p>
          <a:p>
            <a:endParaRPr lang="ru-RU" sz="1050" b="1" i="1" dirty="0">
              <a:solidFill>
                <a:schemeClr val="tx1"/>
              </a:solidFill>
              <a:effectLst>
                <a:outerShdw blurRad="38100" dist="38100" dir="2700000" algn="tl">
                  <a:srgbClr val="000000">
                    <a:alpha val="43137"/>
                  </a:srgbClr>
                </a:outerShdw>
              </a:effectLst>
            </a:endParaRPr>
          </a:p>
          <a:p>
            <a:pPr lvl="1">
              <a:lnSpc>
                <a:spcPct val="100000"/>
              </a:lnSpc>
              <a:spcBef>
                <a:spcPts val="0"/>
              </a:spcBef>
            </a:pPr>
            <a:r>
              <a:rPr lang="ru-RU" sz="1050" b="1" i="1" dirty="0" err="1">
                <a:solidFill>
                  <a:schemeClr val="tx1"/>
                </a:solidFill>
              </a:rPr>
              <a:t>Мирово́й</a:t>
            </a:r>
            <a:r>
              <a:rPr lang="ru-RU" sz="1050" b="1" i="1" dirty="0">
                <a:solidFill>
                  <a:schemeClr val="tx1"/>
                </a:solidFill>
              </a:rPr>
              <a:t>, -</a:t>
            </a:r>
            <a:r>
              <a:rPr lang="ru-RU" sz="1050" b="1" i="1" dirty="0" err="1">
                <a:solidFill>
                  <a:schemeClr val="tx1"/>
                </a:solidFill>
              </a:rPr>
              <a:t>ая</a:t>
            </a:r>
            <a:r>
              <a:rPr lang="ru-RU" sz="1050" b="1" i="1" dirty="0">
                <a:solidFill>
                  <a:schemeClr val="tx1"/>
                </a:solidFill>
              </a:rPr>
              <a:t>, -</a:t>
            </a:r>
            <a:r>
              <a:rPr lang="ru-RU" sz="1050" b="1" i="1" dirty="0" err="1">
                <a:solidFill>
                  <a:schemeClr val="tx1"/>
                </a:solidFill>
              </a:rPr>
              <a:t>ое</a:t>
            </a:r>
            <a:br>
              <a:rPr lang="ru-RU" sz="1050" b="1" i="1" dirty="0">
                <a:solidFill>
                  <a:schemeClr val="tx1"/>
                </a:solidFill>
              </a:rPr>
            </a:br>
            <a:r>
              <a:rPr lang="ru-RU" sz="1050" dirty="0">
                <a:solidFill>
                  <a:schemeClr val="tx1"/>
                </a:solidFill>
              </a:rPr>
              <a:t>«Международный, распространяющийся на все народы мира — земного шара, нашей планеты» </a:t>
            </a:r>
            <a:r>
              <a:rPr lang="ru-RU" sz="1050" i="1" dirty="0">
                <a:solidFill>
                  <a:schemeClr val="tx1"/>
                </a:solidFill>
              </a:rPr>
              <a:t>(мировая политика, экономика, война; мировой рынок, кризис)</a:t>
            </a:r>
          </a:p>
          <a:p>
            <a:pPr lvl="1">
              <a:lnSpc>
                <a:spcPct val="100000"/>
              </a:lnSpc>
              <a:spcBef>
                <a:spcPts val="0"/>
              </a:spcBef>
            </a:pPr>
            <a:r>
              <a:rPr lang="ru-RU" sz="1050" b="1" i="1" dirty="0" err="1">
                <a:solidFill>
                  <a:schemeClr val="tx1"/>
                </a:solidFill>
              </a:rPr>
              <a:t>Ми́рный</a:t>
            </a:r>
            <a:r>
              <a:rPr lang="ru-RU" sz="1050" b="1" i="1" dirty="0">
                <a:solidFill>
                  <a:schemeClr val="tx1"/>
                </a:solidFill>
              </a:rPr>
              <a:t>, -</a:t>
            </a:r>
            <a:r>
              <a:rPr lang="ru-RU" sz="1050" b="1" i="1" dirty="0" err="1">
                <a:solidFill>
                  <a:schemeClr val="tx1"/>
                </a:solidFill>
              </a:rPr>
              <a:t>ая</a:t>
            </a:r>
            <a:r>
              <a:rPr lang="ru-RU" sz="1050" b="1" i="1" dirty="0">
                <a:solidFill>
                  <a:schemeClr val="tx1"/>
                </a:solidFill>
              </a:rPr>
              <a:t>, -</a:t>
            </a:r>
            <a:r>
              <a:rPr lang="ru-RU" sz="1050" b="1" i="1" dirty="0" err="1">
                <a:solidFill>
                  <a:schemeClr val="tx1"/>
                </a:solidFill>
              </a:rPr>
              <a:t>ое</a:t>
            </a:r>
            <a:br>
              <a:rPr lang="ru-RU" sz="1050" b="1" i="1" dirty="0">
                <a:solidFill>
                  <a:schemeClr val="tx1"/>
                </a:solidFill>
              </a:rPr>
            </a:br>
            <a:r>
              <a:rPr lang="ru-RU" sz="1050" dirty="0">
                <a:solidFill>
                  <a:schemeClr val="tx1"/>
                </a:solidFill>
              </a:rPr>
              <a:t>«Основанный на согласии, мире, дружбе, а не на вражде или конфликте» </a:t>
            </a:r>
            <a:r>
              <a:rPr lang="ru-RU" sz="1050" i="1" dirty="0">
                <a:solidFill>
                  <a:schemeClr val="tx1"/>
                </a:solidFill>
              </a:rPr>
              <a:t>(мирный народ, характер, труд, процесс; мирная жизнь, обстановка; мирное время)</a:t>
            </a:r>
          </a:p>
          <a:p>
            <a:pPr lvl="1">
              <a:lnSpc>
                <a:spcPct val="100000"/>
              </a:lnSpc>
              <a:spcBef>
                <a:spcPts val="0"/>
              </a:spcBef>
            </a:pPr>
            <a:endParaRPr lang="ru-RU" sz="1050" i="1" dirty="0">
              <a:solidFill>
                <a:schemeClr val="tx1"/>
              </a:solidFill>
            </a:endParaRPr>
          </a:p>
          <a:p>
            <a:pPr lvl="1">
              <a:lnSpc>
                <a:spcPct val="100000"/>
              </a:lnSpc>
              <a:spcBef>
                <a:spcPts val="0"/>
              </a:spcBef>
            </a:pPr>
            <a:r>
              <a:rPr lang="ru-RU" sz="1050" b="1" i="1" dirty="0" err="1">
                <a:solidFill>
                  <a:schemeClr val="tx1"/>
                </a:solidFill>
              </a:rPr>
              <a:t>Интеллектуа́льный</a:t>
            </a:r>
            <a:r>
              <a:rPr lang="ru-RU" sz="1050" b="1" i="1" dirty="0">
                <a:solidFill>
                  <a:schemeClr val="tx1"/>
                </a:solidFill>
              </a:rPr>
              <a:t>, -</a:t>
            </a:r>
            <a:r>
              <a:rPr lang="ru-RU" sz="1050" b="1" i="1" dirty="0" err="1">
                <a:solidFill>
                  <a:schemeClr val="tx1"/>
                </a:solidFill>
              </a:rPr>
              <a:t>ая</a:t>
            </a:r>
            <a:r>
              <a:rPr lang="ru-RU" sz="1050" b="1" i="1" dirty="0">
                <a:solidFill>
                  <a:schemeClr val="tx1"/>
                </a:solidFill>
              </a:rPr>
              <a:t>, -</a:t>
            </a:r>
            <a:r>
              <a:rPr lang="ru-RU" sz="1050" b="1" i="1" dirty="0" err="1">
                <a:solidFill>
                  <a:schemeClr val="tx1"/>
                </a:solidFill>
              </a:rPr>
              <a:t>ое</a:t>
            </a:r>
            <a:br>
              <a:rPr lang="ru-RU" sz="1050" b="1" i="1" dirty="0">
                <a:solidFill>
                  <a:schemeClr val="tx1"/>
                </a:solidFill>
              </a:rPr>
            </a:br>
            <a:r>
              <a:rPr lang="ru-RU" sz="1050" dirty="0">
                <a:solidFill>
                  <a:schemeClr val="tx1"/>
                </a:solidFill>
              </a:rPr>
              <a:t>«Умственный, с высокоразвитым интеллектом» </a:t>
            </a:r>
            <a:r>
              <a:rPr lang="ru-RU" sz="1050" i="1" dirty="0">
                <a:solidFill>
                  <a:schemeClr val="tx1"/>
                </a:solidFill>
              </a:rPr>
              <a:t>(интеллектуальный уровень, человек; интеллектуальная личность; интеллектуальные запросы)</a:t>
            </a:r>
          </a:p>
          <a:p>
            <a:pPr lvl="1">
              <a:lnSpc>
                <a:spcPct val="100000"/>
              </a:lnSpc>
              <a:spcBef>
                <a:spcPts val="0"/>
              </a:spcBef>
            </a:pPr>
            <a:r>
              <a:rPr lang="ru-RU" sz="1050" b="1" i="1" dirty="0" err="1">
                <a:solidFill>
                  <a:schemeClr val="tx1"/>
                </a:solidFill>
              </a:rPr>
              <a:t>Интеллиге́нтный</a:t>
            </a:r>
            <a:r>
              <a:rPr lang="ru-RU" sz="1050" b="1" i="1" dirty="0">
                <a:solidFill>
                  <a:schemeClr val="tx1"/>
                </a:solidFill>
              </a:rPr>
              <a:t>, -</a:t>
            </a:r>
            <a:r>
              <a:rPr lang="ru-RU" sz="1050" b="1" i="1" dirty="0" err="1">
                <a:solidFill>
                  <a:schemeClr val="tx1"/>
                </a:solidFill>
              </a:rPr>
              <a:t>ая</a:t>
            </a:r>
            <a:r>
              <a:rPr lang="ru-RU" sz="1050" b="1" i="1" dirty="0">
                <a:solidFill>
                  <a:schemeClr val="tx1"/>
                </a:solidFill>
              </a:rPr>
              <a:t>, -</a:t>
            </a:r>
            <a:r>
              <a:rPr lang="ru-RU" sz="1050" b="1" i="1" dirty="0" err="1">
                <a:solidFill>
                  <a:schemeClr val="tx1"/>
                </a:solidFill>
              </a:rPr>
              <a:t>ое</a:t>
            </a:r>
            <a:br>
              <a:rPr lang="ru-RU" sz="1050" b="1" i="1" dirty="0">
                <a:solidFill>
                  <a:schemeClr val="tx1"/>
                </a:solidFill>
              </a:rPr>
            </a:br>
            <a:r>
              <a:rPr lang="ru-RU" sz="1050" dirty="0">
                <a:solidFill>
                  <a:schemeClr val="tx1"/>
                </a:solidFill>
              </a:rPr>
              <a:t>«Образованный, культурный, духовно развитый; свойственный интеллигенции» </a:t>
            </a:r>
            <a:r>
              <a:rPr lang="ru-RU" sz="1050" i="1" dirty="0">
                <a:solidFill>
                  <a:schemeClr val="tx1"/>
                </a:solidFill>
              </a:rPr>
              <a:t>(интеллигентный человек, вид; интеллигентная девушка. семья; интеллигентное поведение)</a:t>
            </a:r>
            <a:endParaRPr lang="ru-RU" sz="1050" dirty="0">
              <a:solidFill>
                <a:schemeClr val="tx1"/>
              </a:solidFill>
            </a:endParaRPr>
          </a:p>
        </p:txBody>
      </p:sp>
      <p:sp>
        <p:nvSpPr>
          <p:cNvPr id="5" name="TextBox 4">
            <a:extLst>
              <a:ext uri="{FF2B5EF4-FFF2-40B4-BE49-F238E27FC236}">
                <a16:creationId xmlns:a16="http://schemas.microsoft.com/office/drawing/2014/main" id="{DB612DC7-92A8-4304-9073-BF20B634D039}"/>
              </a:ext>
            </a:extLst>
          </p:cNvPr>
          <p:cNvSpPr txBox="1"/>
          <p:nvPr/>
        </p:nvSpPr>
        <p:spPr>
          <a:xfrm>
            <a:off x="3310631" y="3069152"/>
            <a:ext cx="8447103" cy="954107"/>
          </a:xfrm>
          <a:prstGeom prst="rect">
            <a:avLst/>
          </a:prstGeom>
          <a:noFill/>
        </p:spPr>
        <p:txBody>
          <a:bodyPr wrap="square">
            <a:spAutoFit/>
          </a:bodyPr>
          <a:lstStyle/>
          <a:p>
            <a:pPr marL="0" marR="0" lvl="0" indent="0" algn="l" defTabSz="914400" rtl="0" eaLnBrk="1" fontAlgn="auto" latinLnBrk="0" hangingPunct="1">
              <a:lnSpc>
                <a:spcPct val="100000"/>
              </a:lnSpc>
              <a:spcBef>
                <a:spcPts val="1200"/>
              </a:spcBef>
              <a:spcAft>
                <a:spcPts val="120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1. Сильное наводнение нарушило... жизнь жителей прибрежных районов.</a:t>
            </a:r>
          </a:p>
          <a:p>
            <a:pPr marL="0" marR="0" lvl="0" indent="0" algn="l" defTabSz="914400" rtl="0" eaLnBrk="1" fontAlgn="auto" latinLnBrk="0" hangingPunct="1">
              <a:lnSpc>
                <a:spcPct val="100000"/>
              </a:lnSpc>
              <a:spcBef>
                <a:spcPts val="1200"/>
              </a:spcBef>
              <a:spcAft>
                <a:spcPts val="120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2. ... экономический кризис оказал негативное влияние на все страны. </a:t>
            </a:r>
          </a:p>
        </p:txBody>
      </p:sp>
      <p:sp>
        <p:nvSpPr>
          <p:cNvPr id="6" name="TextBox 5">
            <a:extLst>
              <a:ext uri="{FF2B5EF4-FFF2-40B4-BE49-F238E27FC236}">
                <a16:creationId xmlns:a16="http://schemas.microsoft.com/office/drawing/2014/main" id="{DF75DC8C-2D87-4B5C-99E6-5A3F25E9260F}"/>
              </a:ext>
            </a:extLst>
          </p:cNvPr>
          <p:cNvSpPr txBox="1"/>
          <p:nvPr/>
        </p:nvSpPr>
        <p:spPr>
          <a:xfrm>
            <a:off x="5494538" y="1587832"/>
            <a:ext cx="6263196"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Дополните предложение подходящим по смыслу словом в правильной форме.</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1800" b="1" i="0" u="none" strike="noStrike" kern="1200" cap="none" spc="0" normalizeH="0" baseline="0" noProof="0" dirty="0">
                <a:ln>
                  <a:noFill/>
                </a:ln>
                <a:solidFill>
                  <a:srgbClr val="AE185F"/>
                </a:solidFill>
                <a:effectLst/>
                <a:uLnTx/>
                <a:uFillTx/>
                <a:latin typeface="Calibri" panose="020F0502020204030204"/>
                <a:ea typeface="+mn-ea"/>
                <a:cs typeface="+mn-cs"/>
              </a:rPr>
              <a:t>мирный, мировой</a:t>
            </a:r>
          </a:p>
        </p:txBody>
      </p:sp>
      <p:sp>
        <p:nvSpPr>
          <p:cNvPr id="7" name="TextBox 6">
            <a:extLst>
              <a:ext uri="{FF2B5EF4-FFF2-40B4-BE49-F238E27FC236}">
                <a16:creationId xmlns:a16="http://schemas.microsoft.com/office/drawing/2014/main" id="{E4584E9C-9117-49D0-A08D-FABFDC734BF1}"/>
              </a:ext>
            </a:extLst>
          </p:cNvPr>
          <p:cNvSpPr txBox="1"/>
          <p:nvPr/>
        </p:nvSpPr>
        <p:spPr>
          <a:xfrm>
            <a:off x="480133" y="4278673"/>
            <a:ext cx="11277601" cy="193899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1800" b="1" i="0" u="none" strike="noStrike" kern="1200" cap="none" spc="0" normalizeH="0" baseline="0" noProof="0" dirty="0">
                <a:ln>
                  <a:noFill/>
                </a:ln>
                <a:solidFill>
                  <a:srgbClr val="AE185F"/>
                </a:solidFill>
                <a:effectLst/>
                <a:uLnTx/>
                <a:uFillTx/>
                <a:latin typeface="Calibri" panose="020F0502020204030204"/>
                <a:ea typeface="+mn-ea"/>
                <a:cs typeface="+mn-cs"/>
              </a:rPr>
              <a:t>интеллектуальный, интеллигентный</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1200"/>
              </a:spcBef>
              <a:spcAft>
                <a:spcPts val="120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3. ... уровень современных выпускников средних школ очень высок, а культурный уровень многих из них низок.</a:t>
            </a:r>
          </a:p>
          <a:p>
            <a:pPr marL="0" marR="0" lvl="0" indent="0" algn="l" defTabSz="914400" rtl="0" eaLnBrk="1" fontAlgn="auto" latinLnBrk="0" hangingPunct="1">
              <a:lnSpc>
                <a:spcPct val="100000"/>
              </a:lnSpc>
              <a:spcBef>
                <a:spcPts val="1200"/>
              </a:spcBef>
              <a:spcAft>
                <a:spcPts val="120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4. Академик Д. С. Лихачёв для всех россиян навсегда останется образцом ... человека, символом интеллигентности.</a:t>
            </a:r>
          </a:p>
        </p:txBody>
      </p:sp>
      <p:sp>
        <p:nvSpPr>
          <p:cNvPr id="8" name="TextBox 7">
            <a:extLst>
              <a:ext uri="{FF2B5EF4-FFF2-40B4-BE49-F238E27FC236}">
                <a16:creationId xmlns:a16="http://schemas.microsoft.com/office/drawing/2014/main" id="{BC1EA66C-7C95-44A1-88F6-DCB1F47533D8}"/>
              </a:ext>
            </a:extLst>
          </p:cNvPr>
          <p:cNvSpPr txBox="1"/>
          <p:nvPr/>
        </p:nvSpPr>
        <p:spPr>
          <a:xfrm>
            <a:off x="6309064" y="2811217"/>
            <a:ext cx="103276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1" u="none" strike="noStrike" kern="1200" cap="none" spc="0" normalizeH="0" baseline="0" noProof="0" dirty="0">
                <a:ln>
                  <a:noFill/>
                </a:ln>
                <a:solidFill>
                  <a:srgbClr val="00B050"/>
                </a:solidFill>
                <a:effectLst/>
                <a:uLnTx/>
                <a:uFillTx/>
                <a:latin typeface="Calibri" panose="020F0502020204030204"/>
                <a:ea typeface="+mn-ea"/>
                <a:cs typeface="+mn-cs"/>
              </a:rPr>
              <a:t>мирную</a:t>
            </a:r>
          </a:p>
        </p:txBody>
      </p:sp>
      <p:sp>
        <p:nvSpPr>
          <p:cNvPr id="10" name="TextBox 9">
            <a:extLst>
              <a:ext uri="{FF2B5EF4-FFF2-40B4-BE49-F238E27FC236}">
                <a16:creationId xmlns:a16="http://schemas.microsoft.com/office/drawing/2014/main" id="{D0BD6A4E-C0CD-49BF-8A1A-97185D4B5D15}"/>
              </a:ext>
            </a:extLst>
          </p:cNvPr>
          <p:cNvSpPr txBox="1"/>
          <p:nvPr/>
        </p:nvSpPr>
        <p:spPr>
          <a:xfrm>
            <a:off x="3407545" y="3414807"/>
            <a:ext cx="149292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1" u="none" strike="noStrike" kern="1200" cap="none" spc="0" normalizeH="0" baseline="0" noProof="0" dirty="0">
                <a:ln>
                  <a:noFill/>
                </a:ln>
                <a:solidFill>
                  <a:srgbClr val="00B050"/>
                </a:solidFill>
                <a:effectLst/>
                <a:uLnTx/>
                <a:uFillTx/>
                <a:latin typeface="Calibri" panose="020F0502020204030204"/>
                <a:ea typeface="+mn-ea"/>
                <a:cs typeface="+mn-cs"/>
              </a:rPr>
              <a:t>Мировой</a:t>
            </a:r>
          </a:p>
        </p:txBody>
      </p:sp>
    </p:spTree>
    <p:extLst>
      <p:ext uri="{BB962C8B-B14F-4D97-AF65-F5344CB8AC3E}">
        <p14:creationId xmlns:p14="http://schemas.microsoft.com/office/powerpoint/2010/main" val="24406788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gradFill>
          <a:gsLst>
            <a:gs pos="0">
              <a:srgbClr val="FFFF00"/>
            </a:gs>
            <a:gs pos="46000">
              <a:schemeClr val="bg1"/>
            </a:gs>
            <a:gs pos="89000">
              <a:srgbClr val="FEFFDD"/>
            </a:gs>
            <a:gs pos="100000">
              <a:srgbClr val="FBCE91"/>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D8163C6-75B1-485E-854D-DE3E0F9FC104}"/>
              </a:ext>
            </a:extLst>
          </p:cNvPr>
          <p:cNvSpPr>
            <a:spLocks noGrp="1"/>
          </p:cNvSpPr>
          <p:nvPr>
            <p:ph type="title"/>
          </p:nvPr>
        </p:nvSpPr>
        <p:spPr>
          <a:xfrm>
            <a:off x="694055" y="0"/>
            <a:ext cx="10803890" cy="629434"/>
          </a:xfrm>
        </p:spPr>
        <p:txBody>
          <a:bodyPr>
            <a:noAutofit/>
          </a:bodyPr>
          <a:lstStyle/>
          <a:p>
            <a:pPr algn="ctr"/>
            <a:r>
              <a:rPr lang="ru-RU" sz="1800" b="1" dirty="0">
                <a:solidFill>
                  <a:srgbClr val="002060"/>
                </a:solidFill>
                <a:effectLst>
                  <a:outerShdw blurRad="38100" dist="38100" dir="2700000" algn="tl">
                    <a:srgbClr val="000000">
                      <a:alpha val="43137"/>
                    </a:srgbClr>
                  </a:outerShdw>
                </a:effectLst>
                <a:latin typeface="Bookman Old Style" panose="02050604050505020204" pitchFamily="18" charset="0"/>
              </a:rPr>
              <a:t>Обратите внимание!</a:t>
            </a:r>
          </a:p>
        </p:txBody>
      </p:sp>
      <p:sp>
        <p:nvSpPr>
          <p:cNvPr id="3" name="Текст 2">
            <a:extLst>
              <a:ext uri="{FF2B5EF4-FFF2-40B4-BE49-F238E27FC236}">
                <a16:creationId xmlns:a16="http://schemas.microsoft.com/office/drawing/2014/main" id="{69206E54-1C6D-4AC6-92E9-9CC9AEC38453}"/>
              </a:ext>
            </a:extLst>
          </p:cNvPr>
          <p:cNvSpPr>
            <a:spLocks noGrp="1"/>
          </p:cNvSpPr>
          <p:nvPr>
            <p:ph type="body" idx="1"/>
          </p:nvPr>
        </p:nvSpPr>
        <p:spPr>
          <a:xfrm>
            <a:off x="-337351" y="0"/>
            <a:ext cx="5521911" cy="2858610"/>
          </a:xfrm>
        </p:spPr>
        <p:txBody>
          <a:bodyPr>
            <a:noAutofit/>
          </a:bodyPr>
          <a:lstStyle/>
          <a:p>
            <a:pPr lvl="1"/>
            <a:r>
              <a:rPr lang="ru-RU" sz="1050" b="1" i="1" dirty="0">
                <a:solidFill>
                  <a:schemeClr val="tx1"/>
                </a:solidFill>
                <a:effectLst>
                  <a:outerShdw blurRad="38100" dist="38100" dir="2700000" algn="tl">
                    <a:srgbClr val="000000">
                      <a:alpha val="43137"/>
                    </a:srgbClr>
                  </a:outerShdw>
                </a:effectLst>
              </a:rPr>
              <a:t>Похожие слова имеют разное значение.</a:t>
            </a:r>
          </a:p>
          <a:p>
            <a:endParaRPr lang="ru-RU" sz="1050" b="1" i="1" dirty="0">
              <a:solidFill>
                <a:schemeClr val="tx1"/>
              </a:solidFill>
              <a:effectLst>
                <a:outerShdw blurRad="38100" dist="38100" dir="2700000" algn="tl">
                  <a:srgbClr val="000000">
                    <a:alpha val="43137"/>
                  </a:srgbClr>
                </a:outerShdw>
              </a:effectLst>
            </a:endParaRPr>
          </a:p>
          <a:p>
            <a:pPr lvl="1">
              <a:lnSpc>
                <a:spcPct val="100000"/>
              </a:lnSpc>
              <a:spcBef>
                <a:spcPts val="0"/>
              </a:spcBef>
            </a:pPr>
            <a:r>
              <a:rPr lang="ru-RU" sz="1050" b="1" i="1" dirty="0" err="1">
                <a:solidFill>
                  <a:schemeClr val="tx1"/>
                </a:solidFill>
              </a:rPr>
              <a:t>Мирово́й</a:t>
            </a:r>
            <a:r>
              <a:rPr lang="ru-RU" sz="1050" b="1" i="1" dirty="0">
                <a:solidFill>
                  <a:schemeClr val="tx1"/>
                </a:solidFill>
              </a:rPr>
              <a:t>, -</a:t>
            </a:r>
            <a:r>
              <a:rPr lang="ru-RU" sz="1050" b="1" i="1" dirty="0" err="1">
                <a:solidFill>
                  <a:schemeClr val="tx1"/>
                </a:solidFill>
              </a:rPr>
              <a:t>ая</a:t>
            </a:r>
            <a:r>
              <a:rPr lang="ru-RU" sz="1050" b="1" i="1" dirty="0">
                <a:solidFill>
                  <a:schemeClr val="tx1"/>
                </a:solidFill>
              </a:rPr>
              <a:t>, -</a:t>
            </a:r>
            <a:r>
              <a:rPr lang="ru-RU" sz="1050" b="1" i="1" dirty="0" err="1">
                <a:solidFill>
                  <a:schemeClr val="tx1"/>
                </a:solidFill>
              </a:rPr>
              <a:t>ое</a:t>
            </a:r>
            <a:br>
              <a:rPr lang="ru-RU" sz="1050" b="1" i="1" dirty="0">
                <a:solidFill>
                  <a:schemeClr val="tx1"/>
                </a:solidFill>
              </a:rPr>
            </a:br>
            <a:r>
              <a:rPr lang="ru-RU" sz="1050" dirty="0">
                <a:solidFill>
                  <a:schemeClr val="tx1"/>
                </a:solidFill>
              </a:rPr>
              <a:t>«Международный, распространяющийся на все народы мира — земного шара, нашей планеты» </a:t>
            </a:r>
            <a:r>
              <a:rPr lang="ru-RU" sz="1050" i="1" dirty="0">
                <a:solidFill>
                  <a:schemeClr val="tx1"/>
                </a:solidFill>
              </a:rPr>
              <a:t>(мировая политика, экономика, война; мировой рынок, кризис)</a:t>
            </a:r>
          </a:p>
          <a:p>
            <a:pPr lvl="1">
              <a:lnSpc>
                <a:spcPct val="100000"/>
              </a:lnSpc>
              <a:spcBef>
                <a:spcPts val="0"/>
              </a:spcBef>
            </a:pPr>
            <a:r>
              <a:rPr lang="ru-RU" sz="1050" b="1" i="1" dirty="0" err="1">
                <a:solidFill>
                  <a:schemeClr val="tx1"/>
                </a:solidFill>
              </a:rPr>
              <a:t>Ми́рный</a:t>
            </a:r>
            <a:r>
              <a:rPr lang="ru-RU" sz="1050" b="1" i="1" dirty="0">
                <a:solidFill>
                  <a:schemeClr val="tx1"/>
                </a:solidFill>
              </a:rPr>
              <a:t>, -</a:t>
            </a:r>
            <a:r>
              <a:rPr lang="ru-RU" sz="1050" b="1" i="1" dirty="0" err="1">
                <a:solidFill>
                  <a:schemeClr val="tx1"/>
                </a:solidFill>
              </a:rPr>
              <a:t>ая</a:t>
            </a:r>
            <a:r>
              <a:rPr lang="ru-RU" sz="1050" b="1" i="1" dirty="0">
                <a:solidFill>
                  <a:schemeClr val="tx1"/>
                </a:solidFill>
              </a:rPr>
              <a:t>, -</a:t>
            </a:r>
            <a:r>
              <a:rPr lang="ru-RU" sz="1050" b="1" i="1" dirty="0" err="1">
                <a:solidFill>
                  <a:schemeClr val="tx1"/>
                </a:solidFill>
              </a:rPr>
              <a:t>ое</a:t>
            </a:r>
            <a:br>
              <a:rPr lang="ru-RU" sz="1050" b="1" i="1" dirty="0">
                <a:solidFill>
                  <a:schemeClr val="tx1"/>
                </a:solidFill>
              </a:rPr>
            </a:br>
            <a:r>
              <a:rPr lang="ru-RU" sz="1050" dirty="0">
                <a:solidFill>
                  <a:schemeClr val="tx1"/>
                </a:solidFill>
              </a:rPr>
              <a:t>«Основанный на согласии, мире, дружбе, а не на вражде или конфликте» </a:t>
            </a:r>
            <a:r>
              <a:rPr lang="ru-RU" sz="1050" i="1" dirty="0">
                <a:solidFill>
                  <a:schemeClr val="tx1"/>
                </a:solidFill>
              </a:rPr>
              <a:t>(мирный народ, характер, труд, процесс; мирная жизнь, обстановка; мирное время)</a:t>
            </a:r>
          </a:p>
          <a:p>
            <a:pPr lvl="1">
              <a:lnSpc>
                <a:spcPct val="100000"/>
              </a:lnSpc>
              <a:spcBef>
                <a:spcPts val="0"/>
              </a:spcBef>
            </a:pPr>
            <a:endParaRPr lang="ru-RU" sz="1050" i="1" dirty="0">
              <a:solidFill>
                <a:schemeClr val="tx1"/>
              </a:solidFill>
            </a:endParaRPr>
          </a:p>
          <a:p>
            <a:pPr lvl="1">
              <a:lnSpc>
                <a:spcPct val="100000"/>
              </a:lnSpc>
              <a:spcBef>
                <a:spcPts val="0"/>
              </a:spcBef>
            </a:pPr>
            <a:r>
              <a:rPr lang="ru-RU" sz="1050" b="1" i="1" dirty="0" err="1">
                <a:solidFill>
                  <a:schemeClr val="tx1"/>
                </a:solidFill>
              </a:rPr>
              <a:t>Интеллектуа́льный</a:t>
            </a:r>
            <a:r>
              <a:rPr lang="ru-RU" sz="1050" b="1" i="1" dirty="0">
                <a:solidFill>
                  <a:schemeClr val="tx1"/>
                </a:solidFill>
              </a:rPr>
              <a:t>, -</a:t>
            </a:r>
            <a:r>
              <a:rPr lang="ru-RU" sz="1050" b="1" i="1" dirty="0" err="1">
                <a:solidFill>
                  <a:schemeClr val="tx1"/>
                </a:solidFill>
              </a:rPr>
              <a:t>ая</a:t>
            </a:r>
            <a:r>
              <a:rPr lang="ru-RU" sz="1050" b="1" i="1" dirty="0">
                <a:solidFill>
                  <a:schemeClr val="tx1"/>
                </a:solidFill>
              </a:rPr>
              <a:t>, -</a:t>
            </a:r>
            <a:r>
              <a:rPr lang="ru-RU" sz="1050" b="1" i="1" dirty="0" err="1">
                <a:solidFill>
                  <a:schemeClr val="tx1"/>
                </a:solidFill>
              </a:rPr>
              <a:t>ое</a:t>
            </a:r>
            <a:br>
              <a:rPr lang="ru-RU" sz="1050" b="1" i="1" dirty="0">
                <a:solidFill>
                  <a:schemeClr val="tx1"/>
                </a:solidFill>
              </a:rPr>
            </a:br>
            <a:r>
              <a:rPr lang="ru-RU" sz="1050" dirty="0">
                <a:solidFill>
                  <a:schemeClr val="tx1"/>
                </a:solidFill>
              </a:rPr>
              <a:t>«Умственный, с высокоразвитым интеллектом» </a:t>
            </a:r>
            <a:r>
              <a:rPr lang="ru-RU" sz="1050" i="1" dirty="0">
                <a:solidFill>
                  <a:schemeClr val="tx1"/>
                </a:solidFill>
              </a:rPr>
              <a:t>(интеллектуальный уровень, человек; интеллектуальная личность; интеллектуальные запросы)</a:t>
            </a:r>
          </a:p>
          <a:p>
            <a:pPr lvl="1">
              <a:lnSpc>
                <a:spcPct val="100000"/>
              </a:lnSpc>
              <a:spcBef>
                <a:spcPts val="0"/>
              </a:spcBef>
            </a:pPr>
            <a:r>
              <a:rPr lang="ru-RU" sz="1050" b="1" i="1" dirty="0" err="1">
                <a:solidFill>
                  <a:schemeClr val="tx1"/>
                </a:solidFill>
              </a:rPr>
              <a:t>Интеллиге́нтный</a:t>
            </a:r>
            <a:r>
              <a:rPr lang="ru-RU" sz="1050" b="1" i="1" dirty="0">
                <a:solidFill>
                  <a:schemeClr val="tx1"/>
                </a:solidFill>
              </a:rPr>
              <a:t>, -</a:t>
            </a:r>
            <a:r>
              <a:rPr lang="ru-RU" sz="1050" b="1" i="1" dirty="0" err="1">
                <a:solidFill>
                  <a:schemeClr val="tx1"/>
                </a:solidFill>
              </a:rPr>
              <a:t>ая</a:t>
            </a:r>
            <a:r>
              <a:rPr lang="ru-RU" sz="1050" b="1" i="1" dirty="0">
                <a:solidFill>
                  <a:schemeClr val="tx1"/>
                </a:solidFill>
              </a:rPr>
              <a:t>, -</a:t>
            </a:r>
            <a:r>
              <a:rPr lang="ru-RU" sz="1050" b="1" i="1" dirty="0" err="1">
                <a:solidFill>
                  <a:schemeClr val="tx1"/>
                </a:solidFill>
              </a:rPr>
              <a:t>ое</a:t>
            </a:r>
            <a:br>
              <a:rPr lang="ru-RU" sz="1050" b="1" i="1" dirty="0">
                <a:solidFill>
                  <a:schemeClr val="tx1"/>
                </a:solidFill>
              </a:rPr>
            </a:br>
            <a:r>
              <a:rPr lang="ru-RU" sz="1050" dirty="0">
                <a:solidFill>
                  <a:schemeClr val="tx1"/>
                </a:solidFill>
              </a:rPr>
              <a:t>«Образованный, культурный, духовно развитый; свойственный интеллигенции» </a:t>
            </a:r>
            <a:r>
              <a:rPr lang="ru-RU" sz="1050" i="1" dirty="0">
                <a:solidFill>
                  <a:schemeClr val="tx1"/>
                </a:solidFill>
              </a:rPr>
              <a:t>(интеллигентный человек, вид; интеллигентная девушка. семья; интеллигентное поведение)</a:t>
            </a:r>
            <a:endParaRPr lang="ru-RU" sz="1050" dirty="0">
              <a:solidFill>
                <a:schemeClr val="tx1"/>
              </a:solidFill>
            </a:endParaRPr>
          </a:p>
        </p:txBody>
      </p:sp>
      <p:sp>
        <p:nvSpPr>
          <p:cNvPr id="5" name="TextBox 4">
            <a:extLst>
              <a:ext uri="{FF2B5EF4-FFF2-40B4-BE49-F238E27FC236}">
                <a16:creationId xmlns:a16="http://schemas.microsoft.com/office/drawing/2014/main" id="{DB612DC7-92A8-4304-9073-BF20B634D039}"/>
              </a:ext>
            </a:extLst>
          </p:cNvPr>
          <p:cNvSpPr txBox="1"/>
          <p:nvPr/>
        </p:nvSpPr>
        <p:spPr>
          <a:xfrm>
            <a:off x="3310631" y="3069152"/>
            <a:ext cx="8447103" cy="954107"/>
          </a:xfrm>
          <a:prstGeom prst="rect">
            <a:avLst/>
          </a:prstGeom>
          <a:noFill/>
        </p:spPr>
        <p:txBody>
          <a:bodyPr wrap="square">
            <a:spAutoFit/>
          </a:bodyPr>
          <a:lstStyle/>
          <a:p>
            <a:pPr marL="0" marR="0" lvl="0" indent="0" algn="l" defTabSz="914400" rtl="0" eaLnBrk="1" fontAlgn="auto" latinLnBrk="0" hangingPunct="1">
              <a:lnSpc>
                <a:spcPct val="100000"/>
              </a:lnSpc>
              <a:spcBef>
                <a:spcPts val="1200"/>
              </a:spcBef>
              <a:spcAft>
                <a:spcPts val="120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1. Сильное наводнение нарушило... жизнь жителей прибрежных районов.</a:t>
            </a:r>
          </a:p>
          <a:p>
            <a:pPr marL="0" marR="0" lvl="0" indent="0" algn="l" defTabSz="914400" rtl="0" eaLnBrk="1" fontAlgn="auto" latinLnBrk="0" hangingPunct="1">
              <a:lnSpc>
                <a:spcPct val="100000"/>
              </a:lnSpc>
              <a:spcBef>
                <a:spcPts val="1200"/>
              </a:spcBef>
              <a:spcAft>
                <a:spcPts val="120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2. ... экономический кризис оказал негативное влияние на все страны. </a:t>
            </a:r>
          </a:p>
        </p:txBody>
      </p:sp>
      <p:sp>
        <p:nvSpPr>
          <p:cNvPr id="6" name="TextBox 5">
            <a:extLst>
              <a:ext uri="{FF2B5EF4-FFF2-40B4-BE49-F238E27FC236}">
                <a16:creationId xmlns:a16="http://schemas.microsoft.com/office/drawing/2014/main" id="{DF75DC8C-2D87-4B5C-99E6-5A3F25E9260F}"/>
              </a:ext>
            </a:extLst>
          </p:cNvPr>
          <p:cNvSpPr txBox="1"/>
          <p:nvPr/>
        </p:nvSpPr>
        <p:spPr>
          <a:xfrm>
            <a:off x="5494538" y="1587832"/>
            <a:ext cx="6263196"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Дополните предложение подходящим по смыслу словом в правильной форме.</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1800" b="1" i="0" u="none" strike="noStrike" kern="1200" cap="none" spc="0" normalizeH="0" baseline="0" noProof="0" dirty="0">
                <a:ln>
                  <a:noFill/>
                </a:ln>
                <a:solidFill>
                  <a:srgbClr val="AE185F"/>
                </a:solidFill>
                <a:effectLst/>
                <a:uLnTx/>
                <a:uFillTx/>
                <a:latin typeface="Calibri" panose="020F0502020204030204"/>
                <a:ea typeface="+mn-ea"/>
                <a:cs typeface="+mn-cs"/>
              </a:rPr>
              <a:t>мирный, мировой</a:t>
            </a:r>
          </a:p>
        </p:txBody>
      </p:sp>
      <p:sp>
        <p:nvSpPr>
          <p:cNvPr id="7" name="TextBox 6">
            <a:extLst>
              <a:ext uri="{FF2B5EF4-FFF2-40B4-BE49-F238E27FC236}">
                <a16:creationId xmlns:a16="http://schemas.microsoft.com/office/drawing/2014/main" id="{E4584E9C-9117-49D0-A08D-FABFDC734BF1}"/>
              </a:ext>
            </a:extLst>
          </p:cNvPr>
          <p:cNvSpPr txBox="1"/>
          <p:nvPr/>
        </p:nvSpPr>
        <p:spPr>
          <a:xfrm>
            <a:off x="480133" y="4278673"/>
            <a:ext cx="11277601" cy="193899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1800" b="1" i="0" u="none" strike="noStrike" kern="1200" cap="none" spc="0" normalizeH="0" baseline="0" noProof="0" dirty="0">
                <a:ln>
                  <a:noFill/>
                </a:ln>
                <a:solidFill>
                  <a:srgbClr val="AE185F"/>
                </a:solidFill>
                <a:effectLst/>
                <a:uLnTx/>
                <a:uFillTx/>
                <a:latin typeface="Calibri" panose="020F0502020204030204"/>
                <a:ea typeface="+mn-ea"/>
                <a:cs typeface="+mn-cs"/>
              </a:rPr>
              <a:t>интеллектуальный, интеллигентный</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1200"/>
              </a:spcBef>
              <a:spcAft>
                <a:spcPts val="120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3. ... уровень современных выпускников средних школ очень высок, а культурный уровень многих из них низок.</a:t>
            </a:r>
          </a:p>
          <a:p>
            <a:pPr marL="0" marR="0" lvl="0" indent="0" algn="l" defTabSz="914400" rtl="0" eaLnBrk="1" fontAlgn="auto" latinLnBrk="0" hangingPunct="1">
              <a:lnSpc>
                <a:spcPct val="100000"/>
              </a:lnSpc>
              <a:spcBef>
                <a:spcPts val="1200"/>
              </a:spcBef>
              <a:spcAft>
                <a:spcPts val="120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4. Академик Д. С. Лихачёв для всех россиян навсегда останется образцом ... человека, символом интеллигентности.</a:t>
            </a:r>
          </a:p>
        </p:txBody>
      </p:sp>
      <p:sp>
        <p:nvSpPr>
          <p:cNvPr id="8" name="TextBox 7">
            <a:extLst>
              <a:ext uri="{FF2B5EF4-FFF2-40B4-BE49-F238E27FC236}">
                <a16:creationId xmlns:a16="http://schemas.microsoft.com/office/drawing/2014/main" id="{BC1EA66C-7C95-44A1-88F6-DCB1F47533D8}"/>
              </a:ext>
            </a:extLst>
          </p:cNvPr>
          <p:cNvSpPr txBox="1"/>
          <p:nvPr/>
        </p:nvSpPr>
        <p:spPr>
          <a:xfrm>
            <a:off x="6309064" y="2811217"/>
            <a:ext cx="103276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1" u="none" strike="noStrike" kern="1200" cap="none" spc="0" normalizeH="0" baseline="0" noProof="0" dirty="0">
                <a:ln>
                  <a:noFill/>
                </a:ln>
                <a:solidFill>
                  <a:srgbClr val="00B050"/>
                </a:solidFill>
                <a:effectLst/>
                <a:uLnTx/>
                <a:uFillTx/>
                <a:latin typeface="Calibri" panose="020F0502020204030204"/>
                <a:ea typeface="+mn-ea"/>
                <a:cs typeface="+mn-cs"/>
              </a:rPr>
              <a:t>мирную</a:t>
            </a:r>
          </a:p>
        </p:txBody>
      </p:sp>
      <p:sp>
        <p:nvSpPr>
          <p:cNvPr id="10" name="TextBox 9">
            <a:extLst>
              <a:ext uri="{FF2B5EF4-FFF2-40B4-BE49-F238E27FC236}">
                <a16:creationId xmlns:a16="http://schemas.microsoft.com/office/drawing/2014/main" id="{D0BD6A4E-C0CD-49BF-8A1A-97185D4B5D15}"/>
              </a:ext>
            </a:extLst>
          </p:cNvPr>
          <p:cNvSpPr txBox="1"/>
          <p:nvPr/>
        </p:nvSpPr>
        <p:spPr>
          <a:xfrm>
            <a:off x="3407545" y="3414807"/>
            <a:ext cx="149292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1" u="none" strike="noStrike" kern="1200" cap="none" spc="0" normalizeH="0" baseline="0" noProof="0" dirty="0">
                <a:ln>
                  <a:noFill/>
                </a:ln>
                <a:solidFill>
                  <a:srgbClr val="00B050"/>
                </a:solidFill>
                <a:effectLst/>
                <a:uLnTx/>
                <a:uFillTx/>
                <a:latin typeface="Calibri" panose="020F0502020204030204"/>
                <a:ea typeface="+mn-ea"/>
                <a:cs typeface="+mn-cs"/>
              </a:rPr>
              <a:t>Мировой</a:t>
            </a:r>
          </a:p>
        </p:txBody>
      </p:sp>
      <p:sp>
        <p:nvSpPr>
          <p:cNvPr id="9" name="TextBox 8">
            <a:extLst>
              <a:ext uri="{FF2B5EF4-FFF2-40B4-BE49-F238E27FC236}">
                <a16:creationId xmlns:a16="http://schemas.microsoft.com/office/drawing/2014/main" id="{CC72E7D6-D293-42CB-9A89-2DE7DA221E37}"/>
              </a:ext>
            </a:extLst>
          </p:cNvPr>
          <p:cNvSpPr txBox="1"/>
          <p:nvPr/>
        </p:nvSpPr>
        <p:spPr>
          <a:xfrm>
            <a:off x="584446" y="4659252"/>
            <a:ext cx="333948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1" u="none" strike="noStrike" kern="1200" cap="none" spc="0" normalizeH="0" baseline="0" noProof="0" dirty="0">
                <a:ln>
                  <a:noFill/>
                </a:ln>
                <a:solidFill>
                  <a:srgbClr val="00B050"/>
                </a:solidFill>
                <a:effectLst/>
                <a:uLnTx/>
                <a:uFillTx/>
                <a:latin typeface="Calibri" panose="020F0502020204030204"/>
                <a:ea typeface="+mn-ea"/>
                <a:cs typeface="+mn-cs"/>
              </a:rPr>
              <a:t>Интеллектуальный</a:t>
            </a:r>
          </a:p>
        </p:txBody>
      </p:sp>
    </p:spTree>
    <p:extLst>
      <p:ext uri="{BB962C8B-B14F-4D97-AF65-F5344CB8AC3E}">
        <p14:creationId xmlns:p14="http://schemas.microsoft.com/office/powerpoint/2010/main" val="28529432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gradFill>
          <a:gsLst>
            <a:gs pos="0">
              <a:srgbClr val="FFFF00"/>
            </a:gs>
            <a:gs pos="46000">
              <a:schemeClr val="bg1"/>
            </a:gs>
            <a:gs pos="89000">
              <a:srgbClr val="FEFFDD"/>
            </a:gs>
            <a:gs pos="100000">
              <a:srgbClr val="FBCE91"/>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D8163C6-75B1-485E-854D-DE3E0F9FC104}"/>
              </a:ext>
            </a:extLst>
          </p:cNvPr>
          <p:cNvSpPr>
            <a:spLocks noGrp="1"/>
          </p:cNvSpPr>
          <p:nvPr>
            <p:ph type="title"/>
          </p:nvPr>
        </p:nvSpPr>
        <p:spPr>
          <a:xfrm>
            <a:off x="694055" y="0"/>
            <a:ext cx="10803890" cy="629434"/>
          </a:xfrm>
        </p:spPr>
        <p:txBody>
          <a:bodyPr>
            <a:noAutofit/>
          </a:bodyPr>
          <a:lstStyle/>
          <a:p>
            <a:pPr algn="ctr"/>
            <a:r>
              <a:rPr lang="ru-RU" sz="1800" b="1" dirty="0">
                <a:solidFill>
                  <a:srgbClr val="002060"/>
                </a:solidFill>
                <a:effectLst>
                  <a:outerShdw blurRad="38100" dist="38100" dir="2700000" algn="tl">
                    <a:srgbClr val="000000">
                      <a:alpha val="43137"/>
                    </a:srgbClr>
                  </a:outerShdw>
                </a:effectLst>
                <a:latin typeface="Bookman Old Style" panose="02050604050505020204" pitchFamily="18" charset="0"/>
              </a:rPr>
              <a:t>Обратите внимание!</a:t>
            </a:r>
          </a:p>
        </p:txBody>
      </p:sp>
      <p:sp>
        <p:nvSpPr>
          <p:cNvPr id="3" name="Текст 2">
            <a:extLst>
              <a:ext uri="{FF2B5EF4-FFF2-40B4-BE49-F238E27FC236}">
                <a16:creationId xmlns:a16="http://schemas.microsoft.com/office/drawing/2014/main" id="{69206E54-1C6D-4AC6-92E9-9CC9AEC38453}"/>
              </a:ext>
            </a:extLst>
          </p:cNvPr>
          <p:cNvSpPr>
            <a:spLocks noGrp="1"/>
          </p:cNvSpPr>
          <p:nvPr>
            <p:ph type="body" idx="1"/>
          </p:nvPr>
        </p:nvSpPr>
        <p:spPr>
          <a:xfrm>
            <a:off x="-337351" y="0"/>
            <a:ext cx="5521911" cy="2858610"/>
          </a:xfrm>
        </p:spPr>
        <p:txBody>
          <a:bodyPr>
            <a:noAutofit/>
          </a:bodyPr>
          <a:lstStyle/>
          <a:p>
            <a:pPr lvl="1"/>
            <a:r>
              <a:rPr lang="ru-RU" sz="1050" b="1" i="1" dirty="0">
                <a:solidFill>
                  <a:schemeClr val="tx1"/>
                </a:solidFill>
                <a:effectLst>
                  <a:outerShdw blurRad="38100" dist="38100" dir="2700000" algn="tl">
                    <a:srgbClr val="000000">
                      <a:alpha val="43137"/>
                    </a:srgbClr>
                  </a:outerShdw>
                </a:effectLst>
              </a:rPr>
              <a:t>Похожие слова имеют разное значение.</a:t>
            </a:r>
          </a:p>
          <a:p>
            <a:endParaRPr lang="ru-RU" sz="1050" b="1" i="1" dirty="0">
              <a:solidFill>
                <a:schemeClr val="tx1"/>
              </a:solidFill>
              <a:effectLst>
                <a:outerShdw blurRad="38100" dist="38100" dir="2700000" algn="tl">
                  <a:srgbClr val="000000">
                    <a:alpha val="43137"/>
                  </a:srgbClr>
                </a:outerShdw>
              </a:effectLst>
            </a:endParaRPr>
          </a:p>
          <a:p>
            <a:pPr lvl="1">
              <a:lnSpc>
                <a:spcPct val="100000"/>
              </a:lnSpc>
              <a:spcBef>
                <a:spcPts val="0"/>
              </a:spcBef>
            </a:pPr>
            <a:r>
              <a:rPr lang="ru-RU" sz="1050" b="1" i="1" dirty="0" err="1">
                <a:solidFill>
                  <a:schemeClr val="tx1"/>
                </a:solidFill>
              </a:rPr>
              <a:t>Мирово́й</a:t>
            </a:r>
            <a:r>
              <a:rPr lang="ru-RU" sz="1050" b="1" i="1" dirty="0">
                <a:solidFill>
                  <a:schemeClr val="tx1"/>
                </a:solidFill>
              </a:rPr>
              <a:t>, -</a:t>
            </a:r>
            <a:r>
              <a:rPr lang="ru-RU" sz="1050" b="1" i="1" dirty="0" err="1">
                <a:solidFill>
                  <a:schemeClr val="tx1"/>
                </a:solidFill>
              </a:rPr>
              <a:t>ая</a:t>
            </a:r>
            <a:r>
              <a:rPr lang="ru-RU" sz="1050" b="1" i="1" dirty="0">
                <a:solidFill>
                  <a:schemeClr val="tx1"/>
                </a:solidFill>
              </a:rPr>
              <a:t>, -</a:t>
            </a:r>
            <a:r>
              <a:rPr lang="ru-RU" sz="1050" b="1" i="1" dirty="0" err="1">
                <a:solidFill>
                  <a:schemeClr val="tx1"/>
                </a:solidFill>
              </a:rPr>
              <a:t>ое</a:t>
            </a:r>
            <a:br>
              <a:rPr lang="ru-RU" sz="1050" b="1" i="1" dirty="0">
                <a:solidFill>
                  <a:schemeClr val="tx1"/>
                </a:solidFill>
              </a:rPr>
            </a:br>
            <a:r>
              <a:rPr lang="ru-RU" sz="1050" dirty="0">
                <a:solidFill>
                  <a:schemeClr val="tx1"/>
                </a:solidFill>
              </a:rPr>
              <a:t>«Международный, распространяющийся на все народы мира — земного шара, нашей планеты» </a:t>
            </a:r>
            <a:r>
              <a:rPr lang="ru-RU" sz="1050" i="1" dirty="0">
                <a:solidFill>
                  <a:schemeClr val="tx1"/>
                </a:solidFill>
              </a:rPr>
              <a:t>(мировая политика, экономика, война; мировой рынок, кризис)</a:t>
            </a:r>
          </a:p>
          <a:p>
            <a:pPr lvl="1">
              <a:lnSpc>
                <a:spcPct val="100000"/>
              </a:lnSpc>
              <a:spcBef>
                <a:spcPts val="0"/>
              </a:spcBef>
            </a:pPr>
            <a:r>
              <a:rPr lang="ru-RU" sz="1050" b="1" i="1" dirty="0" err="1">
                <a:solidFill>
                  <a:schemeClr val="tx1"/>
                </a:solidFill>
              </a:rPr>
              <a:t>Ми́рный</a:t>
            </a:r>
            <a:r>
              <a:rPr lang="ru-RU" sz="1050" b="1" i="1" dirty="0">
                <a:solidFill>
                  <a:schemeClr val="tx1"/>
                </a:solidFill>
              </a:rPr>
              <a:t>, -</a:t>
            </a:r>
            <a:r>
              <a:rPr lang="ru-RU" sz="1050" b="1" i="1" dirty="0" err="1">
                <a:solidFill>
                  <a:schemeClr val="tx1"/>
                </a:solidFill>
              </a:rPr>
              <a:t>ая</a:t>
            </a:r>
            <a:r>
              <a:rPr lang="ru-RU" sz="1050" b="1" i="1" dirty="0">
                <a:solidFill>
                  <a:schemeClr val="tx1"/>
                </a:solidFill>
              </a:rPr>
              <a:t>, -</a:t>
            </a:r>
            <a:r>
              <a:rPr lang="ru-RU" sz="1050" b="1" i="1" dirty="0" err="1">
                <a:solidFill>
                  <a:schemeClr val="tx1"/>
                </a:solidFill>
              </a:rPr>
              <a:t>ое</a:t>
            </a:r>
            <a:br>
              <a:rPr lang="ru-RU" sz="1050" b="1" i="1" dirty="0">
                <a:solidFill>
                  <a:schemeClr val="tx1"/>
                </a:solidFill>
              </a:rPr>
            </a:br>
            <a:r>
              <a:rPr lang="ru-RU" sz="1050" dirty="0">
                <a:solidFill>
                  <a:schemeClr val="tx1"/>
                </a:solidFill>
              </a:rPr>
              <a:t>«Основанный на согласии, мире, дружбе, а не на вражде или конфликте» </a:t>
            </a:r>
            <a:r>
              <a:rPr lang="ru-RU" sz="1050" i="1" dirty="0">
                <a:solidFill>
                  <a:schemeClr val="tx1"/>
                </a:solidFill>
              </a:rPr>
              <a:t>(мирный народ, характер, труд, процесс; мирная жизнь, обстановка; мирное время)</a:t>
            </a:r>
          </a:p>
          <a:p>
            <a:pPr lvl="1">
              <a:lnSpc>
                <a:spcPct val="100000"/>
              </a:lnSpc>
              <a:spcBef>
                <a:spcPts val="0"/>
              </a:spcBef>
            </a:pPr>
            <a:endParaRPr lang="ru-RU" sz="1050" i="1" dirty="0">
              <a:solidFill>
                <a:schemeClr val="tx1"/>
              </a:solidFill>
            </a:endParaRPr>
          </a:p>
          <a:p>
            <a:pPr lvl="1">
              <a:lnSpc>
                <a:spcPct val="100000"/>
              </a:lnSpc>
              <a:spcBef>
                <a:spcPts val="0"/>
              </a:spcBef>
            </a:pPr>
            <a:r>
              <a:rPr lang="ru-RU" sz="1050" b="1" i="1" dirty="0" err="1">
                <a:solidFill>
                  <a:schemeClr val="tx1"/>
                </a:solidFill>
              </a:rPr>
              <a:t>Интеллектуа́льный</a:t>
            </a:r>
            <a:r>
              <a:rPr lang="ru-RU" sz="1050" b="1" i="1" dirty="0">
                <a:solidFill>
                  <a:schemeClr val="tx1"/>
                </a:solidFill>
              </a:rPr>
              <a:t>, -</a:t>
            </a:r>
            <a:r>
              <a:rPr lang="ru-RU" sz="1050" b="1" i="1" dirty="0" err="1">
                <a:solidFill>
                  <a:schemeClr val="tx1"/>
                </a:solidFill>
              </a:rPr>
              <a:t>ая</a:t>
            </a:r>
            <a:r>
              <a:rPr lang="ru-RU" sz="1050" b="1" i="1" dirty="0">
                <a:solidFill>
                  <a:schemeClr val="tx1"/>
                </a:solidFill>
              </a:rPr>
              <a:t>, -</a:t>
            </a:r>
            <a:r>
              <a:rPr lang="ru-RU" sz="1050" b="1" i="1" dirty="0" err="1">
                <a:solidFill>
                  <a:schemeClr val="tx1"/>
                </a:solidFill>
              </a:rPr>
              <a:t>ое</a:t>
            </a:r>
            <a:br>
              <a:rPr lang="ru-RU" sz="1050" b="1" i="1" dirty="0">
                <a:solidFill>
                  <a:schemeClr val="tx1"/>
                </a:solidFill>
              </a:rPr>
            </a:br>
            <a:r>
              <a:rPr lang="ru-RU" sz="1050" dirty="0">
                <a:solidFill>
                  <a:schemeClr val="tx1"/>
                </a:solidFill>
              </a:rPr>
              <a:t>«Умственный, с высокоразвитым интеллектом» </a:t>
            </a:r>
            <a:r>
              <a:rPr lang="ru-RU" sz="1050" i="1" dirty="0">
                <a:solidFill>
                  <a:schemeClr val="tx1"/>
                </a:solidFill>
              </a:rPr>
              <a:t>(интеллектуальный уровень, человек; интеллектуальная личность; интеллектуальные запросы)</a:t>
            </a:r>
          </a:p>
          <a:p>
            <a:pPr lvl="1">
              <a:lnSpc>
                <a:spcPct val="100000"/>
              </a:lnSpc>
              <a:spcBef>
                <a:spcPts val="0"/>
              </a:spcBef>
            </a:pPr>
            <a:r>
              <a:rPr lang="ru-RU" sz="1050" b="1" i="1" dirty="0" err="1">
                <a:solidFill>
                  <a:schemeClr val="tx1"/>
                </a:solidFill>
              </a:rPr>
              <a:t>Интеллиге́нтный</a:t>
            </a:r>
            <a:r>
              <a:rPr lang="ru-RU" sz="1050" b="1" i="1" dirty="0">
                <a:solidFill>
                  <a:schemeClr val="tx1"/>
                </a:solidFill>
              </a:rPr>
              <a:t>, -</a:t>
            </a:r>
            <a:r>
              <a:rPr lang="ru-RU" sz="1050" b="1" i="1" dirty="0" err="1">
                <a:solidFill>
                  <a:schemeClr val="tx1"/>
                </a:solidFill>
              </a:rPr>
              <a:t>ая</a:t>
            </a:r>
            <a:r>
              <a:rPr lang="ru-RU" sz="1050" b="1" i="1" dirty="0">
                <a:solidFill>
                  <a:schemeClr val="tx1"/>
                </a:solidFill>
              </a:rPr>
              <a:t>, -</a:t>
            </a:r>
            <a:r>
              <a:rPr lang="ru-RU" sz="1050" b="1" i="1" dirty="0" err="1">
                <a:solidFill>
                  <a:schemeClr val="tx1"/>
                </a:solidFill>
              </a:rPr>
              <a:t>ое</a:t>
            </a:r>
            <a:br>
              <a:rPr lang="ru-RU" sz="1050" b="1" i="1" dirty="0">
                <a:solidFill>
                  <a:schemeClr val="tx1"/>
                </a:solidFill>
              </a:rPr>
            </a:br>
            <a:r>
              <a:rPr lang="ru-RU" sz="1050" dirty="0">
                <a:solidFill>
                  <a:schemeClr val="tx1"/>
                </a:solidFill>
              </a:rPr>
              <a:t>«Образованный, культурный, духовно развитый; свойственный интеллигенции» </a:t>
            </a:r>
            <a:r>
              <a:rPr lang="ru-RU" sz="1050" i="1" dirty="0">
                <a:solidFill>
                  <a:schemeClr val="tx1"/>
                </a:solidFill>
              </a:rPr>
              <a:t>(интеллигентный человек, вид; интеллигентная девушка. семья; интеллигентное поведение)</a:t>
            </a:r>
            <a:endParaRPr lang="ru-RU" sz="1050" dirty="0">
              <a:solidFill>
                <a:schemeClr val="tx1"/>
              </a:solidFill>
            </a:endParaRPr>
          </a:p>
        </p:txBody>
      </p:sp>
      <p:sp>
        <p:nvSpPr>
          <p:cNvPr id="5" name="TextBox 4">
            <a:extLst>
              <a:ext uri="{FF2B5EF4-FFF2-40B4-BE49-F238E27FC236}">
                <a16:creationId xmlns:a16="http://schemas.microsoft.com/office/drawing/2014/main" id="{DB612DC7-92A8-4304-9073-BF20B634D039}"/>
              </a:ext>
            </a:extLst>
          </p:cNvPr>
          <p:cNvSpPr txBox="1"/>
          <p:nvPr/>
        </p:nvSpPr>
        <p:spPr>
          <a:xfrm>
            <a:off x="3310631" y="3069152"/>
            <a:ext cx="8447103" cy="954107"/>
          </a:xfrm>
          <a:prstGeom prst="rect">
            <a:avLst/>
          </a:prstGeom>
          <a:noFill/>
        </p:spPr>
        <p:txBody>
          <a:bodyPr wrap="square">
            <a:spAutoFit/>
          </a:bodyPr>
          <a:lstStyle/>
          <a:p>
            <a:pPr marL="0" marR="0" lvl="0" indent="0" algn="l" defTabSz="914400" rtl="0" eaLnBrk="1" fontAlgn="auto" latinLnBrk="0" hangingPunct="1">
              <a:lnSpc>
                <a:spcPct val="100000"/>
              </a:lnSpc>
              <a:spcBef>
                <a:spcPts val="1200"/>
              </a:spcBef>
              <a:spcAft>
                <a:spcPts val="120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1. Сильное наводнение нарушило... жизнь жителей прибрежных районов.</a:t>
            </a:r>
          </a:p>
          <a:p>
            <a:pPr marL="0" marR="0" lvl="0" indent="0" algn="l" defTabSz="914400" rtl="0" eaLnBrk="1" fontAlgn="auto" latinLnBrk="0" hangingPunct="1">
              <a:lnSpc>
                <a:spcPct val="100000"/>
              </a:lnSpc>
              <a:spcBef>
                <a:spcPts val="1200"/>
              </a:spcBef>
              <a:spcAft>
                <a:spcPts val="120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2. ... экономический кризис оказал негативное влияние на все страны. </a:t>
            </a:r>
          </a:p>
        </p:txBody>
      </p:sp>
      <p:sp>
        <p:nvSpPr>
          <p:cNvPr id="6" name="TextBox 5">
            <a:extLst>
              <a:ext uri="{FF2B5EF4-FFF2-40B4-BE49-F238E27FC236}">
                <a16:creationId xmlns:a16="http://schemas.microsoft.com/office/drawing/2014/main" id="{DF75DC8C-2D87-4B5C-99E6-5A3F25E9260F}"/>
              </a:ext>
            </a:extLst>
          </p:cNvPr>
          <p:cNvSpPr txBox="1"/>
          <p:nvPr/>
        </p:nvSpPr>
        <p:spPr>
          <a:xfrm>
            <a:off x="5494538" y="1587832"/>
            <a:ext cx="6263196"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Дополните предложение подходящим по смыслу словом в правильной форме.</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1800" b="1" i="0" u="none" strike="noStrike" kern="1200" cap="none" spc="0" normalizeH="0" baseline="0" noProof="0" dirty="0">
                <a:ln>
                  <a:noFill/>
                </a:ln>
                <a:solidFill>
                  <a:srgbClr val="AE185F"/>
                </a:solidFill>
                <a:effectLst/>
                <a:uLnTx/>
                <a:uFillTx/>
                <a:latin typeface="Calibri" panose="020F0502020204030204"/>
                <a:ea typeface="+mn-ea"/>
                <a:cs typeface="+mn-cs"/>
              </a:rPr>
              <a:t>мирный, мировой</a:t>
            </a:r>
          </a:p>
        </p:txBody>
      </p:sp>
      <p:sp>
        <p:nvSpPr>
          <p:cNvPr id="7" name="TextBox 6">
            <a:extLst>
              <a:ext uri="{FF2B5EF4-FFF2-40B4-BE49-F238E27FC236}">
                <a16:creationId xmlns:a16="http://schemas.microsoft.com/office/drawing/2014/main" id="{E4584E9C-9117-49D0-A08D-FABFDC734BF1}"/>
              </a:ext>
            </a:extLst>
          </p:cNvPr>
          <p:cNvSpPr txBox="1"/>
          <p:nvPr/>
        </p:nvSpPr>
        <p:spPr>
          <a:xfrm>
            <a:off x="480133" y="4278673"/>
            <a:ext cx="11277601" cy="193899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1800" b="1" i="0" u="none" strike="noStrike" kern="1200" cap="none" spc="0" normalizeH="0" baseline="0" noProof="0" dirty="0">
                <a:ln>
                  <a:noFill/>
                </a:ln>
                <a:solidFill>
                  <a:srgbClr val="AE185F"/>
                </a:solidFill>
                <a:effectLst/>
                <a:uLnTx/>
                <a:uFillTx/>
                <a:latin typeface="Calibri" panose="020F0502020204030204"/>
                <a:ea typeface="+mn-ea"/>
                <a:cs typeface="+mn-cs"/>
              </a:rPr>
              <a:t>интеллектуальный, интеллигентный</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1200"/>
              </a:spcBef>
              <a:spcAft>
                <a:spcPts val="120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3. ... уровень современных выпускников средних школ очень высок, а культурный уровень многих из них низок.</a:t>
            </a:r>
          </a:p>
          <a:p>
            <a:pPr marL="0" marR="0" lvl="0" indent="0" algn="l" defTabSz="914400" rtl="0" eaLnBrk="1" fontAlgn="auto" latinLnBrk="0" hangingPunct="1">
              <a:lnSpc>
                <a:spcPct val="100000"/>
              </a:lnSpc>
              <a:spcBef>
                <a:spcPts val="1200"/>
              </a:spcBef>
              <a:spcAft>
                <a:spcPts val="120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4. Академик Д. С. Лихачёв для всех россиян навсегда останется образцом ... человека, символом интеллигентности.</a:t>
            </a:r>
          </a:p>
        </p:txBody>
      </p:sp>
      <p:sp>
        <p:nvSpPr>
          <p:cNvPr id="8" name="TextBox 7">
            <a:extLst>
              <a:ext uri="{FF2B5EF4-FFF2-40B4-BE49-F238E27FC236}">
                <a16:creationId xmlns:a16="http://schemas.microsoft.com/office/drawing/2014/main" id="{BC1EA66C-7C95-44A1-88F6-DCB1F47533D8}"/>
              </a:ext>
            </a:extLst>
          </p:cNvPr>
          <p:cNvSpPr txBox="1"/>
          <p:nvPr/>
        </p:nvSpPr>
        <p:spPr>
          <a:xfrm>
            <a:off x="6309064" y="2811217"/>
            <a:ext cx="103276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1" u="none" strike="noStrike" kern="1200" cap="none" spc="0" normalizeH="0" baseline="0" noProof="0" dirty="0">
                <a:ln>
                  <a:noFill/>
                </a:ln>
                <a:solidFill>
                  <a:srgbClr val="00B050"/>
                </a:solidFill>
                <a:effectLst/>
                <a:uLnTx/>
                <a:uFillTx/>
                <a:latin typeface="Calibri" panose="020F0502020204030204"/>
                <a:ea typeface="+mn-ea"/>
                <a:cs typeface="+mn-cs"/>
              </a:rPr>
              <a:t>мирную</a:t>
            </a:r>
          </a:p>
        </p:txBody>
      </p:sp>
      <p:sp>
        <p:nvSpPr>
          <p:cNvPr id="10" name="TextBox 9">
            <a:extLst>
              <a:ext uri="{FF2B5EF4-FFF2-40B4-BE49-F238E27FC236}">
                <a16:creationId xmlns:a16="http://schemas.microsoft.com/office/drawing/2014/main" id="{D0BD6A4E-C0CD-49BF-8A1A-97185D4B5D15}"/>
              </a:ext>
            </a:extLst>
          </p:cNvPr>
          <p:cNvSpPr txBox="1"/>
          <p:nvPr/>
        </p:nvSpPr>
        <p:spPr>
          <a:xfrm>
            <a:off x="3407545" y="3414807"/>
            <a:ext cx="149292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1" u="none" strike="noStrike" kern="1200" cap="none" spc="0" normalizeH="0" baseline="0" noProof="0" dirty="0">
                <a:ln>
                  <a:noFill/>
                </a:ln>
                <a:solidFill>
                  <a:srgbClr val="00B050"/>
                </a:solidFill>
                <a:effectLst/>
                <a:uLnTx/>
                <a:uFillTx/>
                <a:latin typeface="Calibri" panose="020F0502020204030204"/>
                <a:ea typeface="+mn-ea"/>
                <a:cs typeface="+mn-cs"/>
              </a:rPr>
              <a:t>Мировой</a:t>
            </a:r>
          </a:p>
        </p:txBody>
      </p:sp>
      <p:sp>
        <p:nvSpPr>
          <p:cNvPr id="9" name="TextBox 8">
            <a:extLst>
              <a:ext uri="{FF2B5EF4-FFF2-40B4-BE49-F238E27FC236}">
                <a16:creationId xmlns:a16="http://schemas.microsoft.com/office/drawing/2014/main" id="{CC72E7D6-D293-42CB-9A89-2DE7DA221E37}"/>
              </a:ext>
            </a:extLst>
          </p:cNvPr>
          <p:cNvSpPr txBox="1"/>
          <p:nvPr/>
        </p:nvSpPr>
        <p:spPr>
          <a:xfrm>
            <a:off x="584446" y="4659252"/>
            <a:ext cx="333948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1" u="none" strike="noStrike" kern="1200" cap="none" spc="0" normalizeH="0" baseline="0" noProof="0" dirty="0">
                <a:ln>
                  <a:noFill/>
                </a:ln>
                <a:solidFill>
                  <a:srgbClr val="00B050"/>
                </a:solidFill>
                <a:effectLst/>
                <a:uLnTx/>
                <a:uFillTx/>
                <a:latin typeface="Calibri" panose="020F0502020204030204"/>
                <a:ea typeface="+mn-ea"/>
                <a:cs typeface="+mn-cs"/>
              </a:rPr>
              <a:t>Интеллектуальный</a:t>
            </a:r>
          </a:p>
        </p:txBody>
      </p:sp>
      <p:sp>
        <p:nvSpPr>
          <p:cNvPr id="11" name="TextBox 10">
            <a:extLst>
              <a:ext uri="{FF2B5EF4-FFF2-40B4-BE49-F238E27FC236}">
                <a16:creationId xmlns:a16="http://schemas.microsoft.com/office/drawing/2014/main" id="{882C69DD-AB20-43BE-994F-14A8FDA076EC}"/>
              </a:ext>
            </a:extLst>
          </p:cNvPr>
          <p:cNvSpPr txBox="1"/>
          <p:nvPr/>
        </p:nvSpPr>
        <p:spPr>
          <a:xfrm>
            <a:off x="6755907" y="5335434"/>
            <a:ext cx="333948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1" u="none" strike="noStrike" kern="1200" cap="none" spc="0" normalizeH="0" baseline="0" noProof="0" dirty="0">
                <a:ln>
                  <a:noFill/>
                </a:ln>
                <a:solidFill>
                  <a:srgbClr val="00B050"/>
                </a:solidFill>
                <a:effectLst/>
                <a:uLnTx/>
                <a:uFillTx/>
                <a:latin typeface="Calibri" panose="020F0502020204030204"/>
                <a:ea typeface="+mn-ea"/>
                <a:cs typeface="+mn-cs"/>
              </a:rPr>
              <a:t>интеллигентного</a:t>
            </a:r>
          </a:p>
        </p:txBody>
      </p:sp>
    </p:spTree>
    <p:extLst>
      <p:ext uri="{BB962C8B-B14F-4D97-AF65-F5344CB8AC3E}">
        <p14:creationId xmlns:p14="http://schemas.microsoft.com/office/powerpoint/2010/main" val="28790915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gradFill>
          <a:gsLst>
            <a:gs pos="0">
              <a:srgbClr val="FFFF00"/>
            </a:gs>
            <a:gs pos="46000">
              <a:schemeClr val="bg1"/>
            </a:gs>
            <a:gs pos="89000">
              <a:srgbClr val="FEFFDD"/>
            </a:gs>
            <a:gs pos="100000">
              <a:srgbClr val="FBCE91"/>
            </a:gs>
          </a:gsLst>
          <a:lin ang="5400000" scaled="1"/>
        </a:gradFill>
        <a:effectLst/>
      </p:bgPr>
    </p:bg>
    <p:spTree>
      <p:nvGrpSpPr>
        <p:cNvPr id="1" name=""/>
        <p:cNvGrpSpPr/>
        <p:nvPr/>
      </p:nvGrpSpPr>
      <p:grpSpPr>
        <a:xfrm>
          <a:off x="0" y="0"/>
          <a:ext cx="0" cy="0"/>
          <a:chOff x="0" y="0"/>
          <a:chExt cx="0" cy="0"/>
        </a:xfrm>
      </p:grpSpPr>
      <p:sp>
        <p:nvSpPr>
          <p:cNvPr id="12" name="Текст 11">
            <a:extLst>
              <a:ext uri="{FF2B5EF4-FFF2-40B4-BE49-F238E27FC236}">
                <a16:creationId xmlns:a16="http://schemas.microsoft.com/office/drawing/2014/main" id="{0C11B1C5-0FA2-4407-8C27-128FDEEB35DC}"/>
              </a:ext>
            </a:extLst>
          </p:cNvPr>
          <p:cNvSpPr>
            <a:spLocks noGrp="1"/>
          </p:cNvSpPr>
          <p:nvPr>
            <p:ph type="body" idx="1"/>
          </p:nvPr>
        </p:nvSpPr>
        <p:spPr>
          <a:xfrm>
            <a:off x="150920" y="115410"/>
            <a:ext cx="11833934" cy="6631619"/>
          </a:xfrm>
        </p:spPr>
        <p:txBody>
          <a:bodyPr>
            <a:normAutofit fontScale="85000" lnSpcReduction="20000"/>
          </a:bodyPr>
          <a:lstStyle/>
          <a:p>
            <a:r>
              <a:rPr lang="ru-RU" sz="2000" b="1" dirty="0">
                <a:solidFill>
                  <a:schemeClr val="tx1"/>
                </a:solidFill>
              </a:rPr>
              <a:t>Процесс</a:t>
            </a:r>
            <a:r>
              <a:rPr lang="ru-RU" sz="2000" dirty="0">
                <a:solidFill>
                  <a:schemeClr val="tx1"/>
                </a:solidFill>
              </a:rPr>
              <a:t> </a:t>
            </a:r>
            <a:r>
              <a:rPr lang="ru-RU" sz="2000" i="1" dirty="0">
                <a:solidFill>
                  <a:schemeClr val="tx1"/>
                </a:solidFill>
              </a:rPr>
              <a:t>чего</a:t>
            </a:r>
            <a:r>
              <a:rPr lang="ru-RU" sz="2000" dirty="0">
                <a:solidFill>
                  <a:schemeClr val="tx1"/>
                </a:solidFill>
              </a:rPr>
              <a:t>? (эмиграция, развитие, рост, переговоры, поиск решения);</a:t>
            </a:r>
          </a:p>
          <a:p>
            <a:endParaRPr lang="ru-RU" sz="2000" dirty="0">
              <a:solidFill>
                <a:schemeClr val="tx1"/>
              </a:solidFill>
            </a:endParaRPr>
          </a:p>
          <a:p>
            <a:r>
              <a:rPr lang="ru-RU" sz="2000" b="1" dirty="0">
                <a:solidFill>
                  <a:schemeClr val="tx1"/>
                </a:solidFill>
              </a:rPr>
              <a:t>финансирование</a:t>
            </a:r>
            <a:r>
              <a:rPr lang="ru-RU" sz="2000" dirty="0">
                <a:solidFill>
                  <a:schemeClr val="tx1"/>
                </a:solidFill>
              </a:rPr>
              <a:t> </a:t>
            </a:r>
            <a:r>
              <a:rPr lang="ru-RU" sz="2000" i="1" dirty="0">
                <a:solidFill>
                  <a:schemeClr val="tx1"/>
                </a:solidFill>
              </a:rPr>
              <a:t>чего</a:t>
            </a:r>
            <a:r>
              <a:rPr lang="ru-RU" sz="2000" dirty="0">
                <a:solidFill>
                  <a:schemeClr val="tx1"/>
                </a:solidFill>
              </a:rPr>
              <a:t>?</a:t>
            </a:r>
            <a:r>
              <a:rPr lang="ru-RU" sz="2000" i="1" dirty="0">
                <a:solidFill>
                  <a:schemeClr val="tx1"/>
                </a:solidFill>
              </a:rPr>
              <a:t> </a:t>
            </a:r>
            <a:r>
              <a:rPr lang="ru-RU" sz="2000" dirty="0">
                <a:solidFill>
                  <a:schemeClr val="tx1"/>
                </a:solidFill>
              </a:rPr>
              <a:t>(программа, проект, строительство, предприятие, завод, транспортная система, город, регион);</a:t>
            </a:r>
          </a:p>
          <a:p>
            <a:endParaRPr lang="ru-RU" sz="2000" dirty="0">
              <a:solidFill>
                <a:schemeClr val="tx1"/>
              </a:solidFill>
            </a:endParaRPr>
          </a:p>
          <a:p>
            <a:r>
              <a:rPr lang="ru-RU" sz="2000" b="1" dirty="0">
                <a:solidFill>
                  <a:schemeClr val="tx1"/>
                </a:solidFill>
              </a:rPr>
              <a:t>зарплата</a:t>
            </a:r>
            <a:r>
              <a:rPr lang="ru-RU" sz="2000" dirty="0">
                <a:solidFill>
                  <a:schemeClr val="tx1"/>
                </a:solidFill>
              </a:rPr>
              <a:t> </a:t>
            </a:r>
            <a:r>
              <a:rPr lang="ru-RU" sz="2000" i="1" dirty="0">
                <a:solidFill>
                  <a:schemeClr val="tx1"/>
                </a:solidFill>
              </a:rPr>
              <a:t>кого</a:t>
            </a:r>
            <a:r>
              <a:rPr lang="ru-RU" sz="2000" dirty="0">
                <a:solidFill>
                  <a:schemeClr val="tx1"/>
                </a:solidFill>
              </a:rPr>
              <a:t>? (учёные, инженеры, научные работники, учителя, врачи, рабочие);</a:t>
            </a:r>
          </a:p>
          <a:p>
            <a:endParaRPr lang="ru-RU" sz="2000" dirty="0">
              <a:solidFill>
                <a:schemeClr val="tx1"/>
              </a:solidFill>
            </a:endParaRPr>
          </a:p>
          <a:p>
            <a:r>
              <a:rPr lang="ru-RU" sz="2000" b="1" dirty="0">
                <a:solidFill>
                  <a:schemeClr val="tx1"/>
                </a:solidFill>
              </a:rPr>
              <a:t>уехать</a:t>
            </a:r>
            <a:r>
              <a:rPr lang="ru-RU" sz="2000" dirty="0">
                <a:solidFill>
                  <a:schemeClr val="tx1"/>
                </a:solidFill>
              </a:rPr>
              <a:t> </a:t>
            </a:r>
            <a:r>
              <a:rPr lang="ru-RU" sz="2000" i="1" dirty="0">
                <a:solidFill>
                  <a:schemeClr val="tx1"/>
                </a:solidFill>
              </a:rPr>
              <a:t>куда</a:t>
            </a:r>
            <a:r>
              <a:rPr lang="ru-RU" sz="2000" dirty="0">
                <a:solidFill>
                  <a:schemeClr val="tx1"/>
                </a:solidFill>
              </a:rPr>
              <a:t>? (другая страна. Америка. Западная Европа. Германия, Южная Корея. Австралия, Бразилия, Мексика);</a:t>
            </a:r>
          </a:p>
          <a:p>
            <a:endParaRPr lang="ru-RU" sz="2000" dirty="0">
              <a:solidFill>
                <a:schemeClr val="tx1"/>
              </a:solidFill>
            </a:endParaRPr>
          </a:p>
          <a:p>
            <a:r>
              <a:rPr lang="ru-RU" sz="2000" b="1" dirty="0">
                <a:solidFill>
                  <a:schemeClr val="tx1"/>
                </a:solidFill>
              </a:rPr>
              <a:t>путь</a:t>
            </a:r>
            <a:r>
              <a:rPr lang="ru-RU" sz="2000" dirty="0">
                <a:solidFill>
                  <a:schemeClr val="tx1"/>
                </a:solidFill>
              </a:rPr>
              <a:t> </a:t>
            </a:r>
            <a:r>
              <a:rPr lang="ru-RU" sz="2000" i="1" dirty="0">
                <a:solidFill>
                  <a:schemeClr val="tx1"/>
                </a:solidFill>
              </a:rPr>
              <a:t>к чему</a:t>
            </a:r>
            <a:r>
              <a:rPr lang="ru-RU" sz="2000" dirty="0">
                <a:solidFill>
                  <a:schemeClr val="tx1"/>
                </a:solidFill>
              </a:rPr>
              <a:t>? (успех, прогресс, отставание, победа, процветание, благополучие);</a:t>
            </a:r>
          </a:p>
          <a:p>
            <a:endParaRPr lang="ru-RU" sz="2000" dirty="0">
              <a:solidFill>
                <a:schemeClr val="tx1"/>
              </a:solidFill>
            </a:endParaRPr>
          </a:p>
          <a:p>
            <a:r>
              <a:rPr lang="ru-RU" sz="2000" b="1" dirty="0">
                <a:solidFill>
                  <a:schemeClr val="tx1"/>
                </a:solidFill>
              </a:rPr>
              <a:t>вкладывать</a:t>
            </a:r>
            <a:r>
              <a:rPr lang="ru-RU" sz="2000" dirty="0">
                <a:solidFill>
                  <a:schemeClr val="tx1"/>
                </a:solidFill>
              </a:rPr>
              <a:t>/</a:t>
            </a:r>
            <a:r>
              <a:rPr lang="ru-RU" sz="2000" b="1" dirty="0">
                <a:solidFill>
                  <a:schemeClr val="tx1"/>
                </a:solidFill>
              </a:rPr>
              <a:t>вложить</a:t>
            </a:r>
            <a:r>
              <a:rPr lang="ru-RU" sz="2000" dirty="0">
                <a:solidFill>
                  <a:schemeClr val="tx1"/>
                </a:solidFill>
              </a:rPr>
              <a:t> во что-либо </a:t>
            </a:r>
            <a:r>
              <a:rPr lang="ru-RU" sz="2000" i="1" dirty="0">
                <a:solidFill>
                  <a:schemeClr val="tx1"/>
                </a:solidFill>
              </a:rPr>
              <a:t>что</a:t>
            </a:r>
            <a:r>
              <a:rPr lang="ru-RU" sz="2000" dirty="0">
                <a:solidFill>
                  <a:schemeClr val="tx1"/>
                </a:solidFill>
              </a:rPr>
              <a:t>? (капиталы, деньги, финансы, ресурсы, материальные средства, силы);</a:t>
            </a:r>
          </a:p>
          <a:p>
            <a:endParaRPr lang="ru-RU" sz="2000" dirty="0">
              <a:solidFill>
                <a:schemeClr val="tx1"/>
              </a:solidFill>
            </a:endParaRPr>
          </a:p>
          <a:p>
            <a:r>
              <a:rPr lang="ru-RU" sz="2000" b="1" dirty="0">
                <a:solidFill>
                  <a:schemeClr val="tx1"/>
                </a:solidFill>
              </a:rPr>
              <a:t>часть</a:t>
            </a:r>
            <a:r>
              <a:rPr lang="ru-RU" sz="2000" dirty="0">
                <a:solidFill>
                  <a:schemeClr val="tx1"/>
                </a:solidFill>
              </a:rPr>
              <a:t> </a:t>
            </a:r>
            <a:r>
              <a:rPr lang="ru-RU" sz="2000" i="1" dirty="0">
                <a:solidFill>
                  <a:schemeClr val="tx1"/>
                </a:solidFill>
              </a:rPr>
              <a:t>кого</a:t>
            </a:r>
            <a:r>
              <a:rPr lang="ru-RU" sz="2000" dirty="0">
                <a:solidFill>
                  <a:schemeClr val="tx1"/>
                </a:solidFill>
              </a:rPr>
              <a:t>? </a:t>
            </a:r>
            <a:r>
              <a:rPr lang="ru-RU" sz="2000" i="1" dirty="0">
                <a:solidFill>
                  <a:schemeClr val="tx1"/>
                </a:solidFill>
              </a:rPr>
              <a:t>чего</a:t>
            </a:r>
            <a:r>
              <a:rPr lang="ru-RU" sz="2000" dirty="0">
                <a:solidFill>
                  <a:schemeClr val="tx1"/>
                </a:solidFill>
              </a:rPr>
              <a:t>? (учёные, молодёжь, научные сотрудники, специалисты, население, финансы, бюджет, материальные средства);</a:t>
            </a:r>
          </a:p>
          <a:p>
            <a:endParaRPr lang="ru-RU" sz="2000" dirty="0">
              <a:solidFill>
                <a:schemeClr val="tx1"/>
              </a:solidFill>
            </a:endParaRPr>
          </a:p>
          <a:p>
            <a:r>
              <a:rPr lang="ru-RU" sz="2000" b="1" dirty="0">
                <a:solidFill>
                  <a:schemeClr val="tx1"/>
                </a:solidFill>
              </a:rPr>
              <a:t>относиться</a:t>
            </a:r>
            <a:r>
              <a:rPr lang="ru-RU" sz="2000" dirty="0">
                <a:solidFill>
                  <a:schemeClr val="tx1"/>
                </a:solidFill>
              </a:rPr>
              <a:t>/</a:t>
            </a:r>
            <a:r>
              <a:rPr lang="ru-RU" sz="2000" b="1" dirty="0">
                <a:solidFill>
                  <a:schemeClr val="tx1"/>
                </a:solidFill>
              </a:rPr>
              <a:t>отнестись</a:t>
            </a:r>
            <a:r>
              <a:rPr lang="ru-RU" sz="2000" dirty="0">
                <a:solidFill>
                  <a:schemeClr val="tx1"/>
                </a:solidFill>
              </a:rPr>
              <a:t> положительно или отрицательно </a:t>
            </a:r>
            <a:r>
              <a:rPr lang="ru-RU" sz="2000" i="1" dirty="0">
                <a:solidFill>
                  <a:schemeClr val="tx1"/>
                </a:solidFill>
              </a:rPr>
              <a:t>к чему</a:t>
            </a:r>
            <a:r>
              <a:rPr lang="ru-RU" sz="2000" dirty="0">
                <a:solidFill>
                  <a:schemeClr val="tx1"/>
                </a:solidFill>
              </a:rPr>
              <a:t>? (процесс, эмиграция, отъезд специалистов, ситуация, проблема, вопрос);</a:t>
            </a:r>
          </a:p>
          <a:p>
            <a:endParaRPr lang="ru-RU" sz="2000" dirty="0">
              <a:solidFill>
                <a:schemeClr val="tx1"/>
              </a:solidFill>
            </a:endParaRPr>
          </a:p>
          <a:p>
            <a:r>
              <a:rPr lang="ru-RU" sz="2000" b="1" dirty="0">
                <a:solidFill>
                  <a:schemeClr val="tx1"/>
                </a:solidFill>
              </a:rPr>
              <a:t>способ</a:t>
            </a:r>
            <a:r>
              <a:rPr lang="ru-RU" sz="2000" dirty="0">
                <a:solidFill>
                  <a:schemeClr val="tx1"/>
                </a:solidFill>
              </a:rPr>
              <a:t> </a:t>
            </a:r>
            <a:r>
              <a:rPr lang="ru-RU" sz="2000" i="1" dirty="0">
                <a:solidFill>
                  <a:schemeClr val="tx1"/>
                </a:solidFill>
              </a:rPr>
              <a:t>чего</a:t>
            </a:r>
            <a:r>
              <a:rPr lang="ru-RU" sz="2000" dirty="0">
                <a:solidFill>
                  <a:schemeClr val="tx1"/>
                </a:solidFill>
              </a:rPr>
              <a:t>? (деятельность, достижение цели, решение проблемы, получение результата, достижение компромисса);</a:t>
            </a:r>
          </a:p>
          <a:p>
            <a:endParaRPr lang="ru-RU" sz="2000" dirty="0">
              <a:solidFill>
                <a:schemeClr val="tx1"/>
              </a:solidFill>
            </a:endParaRPr>
          </a:p>
          <a:p>
            <a:r>
              <a:rPr lang="ru-RU" sz="2000" b="1" dirty="0">
                <a:solidFill>
                  <a:schemeClr val="tx1"/>
                </a:solidFill>
              </a:rPr>
              <a:t>оценивать</a:t>
            </a:r>
            <a:r>
              <a:rPr lang="ru-RU" sz="2000" dirty="0">
                <a:solidFill>
                  <a:schemeClr val="tx1"/>
                </a:solidFill>
              </a:rPr>
              <a:t>/</a:t>
            </a:r>
            <a:r>
              <a:rPr lang="ru-RU" sz="2000" b="1" dirty="0">
                <a:solidFill>
                  <a:schemeClr val="tx1"/>
                </a:solidFill>
              </a:rPr>
              <a:t>оценить</a:t>
            </a:r>
            <a:r>
              <a:rPr lang="ru-RU" sz="2000" dirty="0">
                <a:solidFill>
                  <a:schemeClr val="tx1"/>
                </a:solidFill>
              </a:rPr>
              <a:t> </a:t>
            </a:r>
            <a:r>
              <a:rPr lang="ru-RU" sz="2000" i="1" dirty="0">
                <a:solidFill>
                  <a:schemeClr val="tx1"/>
                </a:solidFill>
              </a:rPr>
              <a:t>что</a:t>
            </a:r>
            <a:r>
              <a:rPr lang="ru-RU" sz="2000" dirty="0">
                <a:solidFill>
                  <a:schemeClr val="tx1"/>
                </a:solidFill>
              </a:rPr>
              <a:t>? (работа, деятельность, результат, последствия, итоги).</a:t>
            </a:r>
          </a:p>
          <a:p>
            <a:endParaRPr lang="ru-RU" sz="2000" dirty="0">
              <a:solidFill>
                <a:schemeClr val="tx1"/>
              </a:solidFill>
            </a:endParaRPr>
          </a:p>
        </p:txBody>
      </p:sp>
    </p:spTree>
    <p:extLst>
      <p:ext uri="{BB962C8B-B14F-4D97-AF65-F5344CB8AC3E}">
        <p14:creationId xmlns:p14="http://schemas.microsoft.com/office/powerpoint/2010/main" val="229861975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gradFill>
          <a:gsLst>
            <a:gs pos="0">
              <a:srgbClr val="FFFF00"/>
            </a:gs>
            <a:gs pos="46000">
              <a:schemeClr val="bg1"/>
            </a:gs>
            <a:gs pos="89000">
              <a:srgbClr val="FEFFDD"/>
            </a:gs>
            <a:gs pos="100000">
              <a:srgbClr val="FBCE91"/>
            </a:gs>
          </a:gsLst>
          <a:lin ang="5400000" scaled="1"/>
        </a:gradFill>
        <a:effectLst/>
      </p:bgPr>
    </p:bg>
    <p:spTree>
      <p:nvGrpSpPr>
        <p:cNvPr id="1" name=""/>
        <p:cNvGrpSpPr/>
        <p:nvPr/>
      </p:nvGrpSpPr>
      <p:grpSpPr>
        <a:xfrm>
          <a:off x="0" y="0"/>
          <a:ext cx="0" cy="0"/>
          <a:chOff x="0" y="0"/>
          <a:chExt cx="0" cy="0"/>
        </a:xfrm>
      </p:grpSpPr>
      <p:sp>
        <p:nvSpPr>
          <p:cNvPr id="12" name="Текст 11">
            <a:extLst>
              <a:ext uri="{FF2B5EF4-FFF2-40B4-BE49-F238E27FC236}">
                <a16:creationId xmlns:a16="http://schemas.microsoft.com/office/drawing/2014/main" id="{0C11B1C5-0FA2-4407-8C27-128FDEEB35DC}"/>
              </a:ext>
            </a:extLst>
          </p:cNvPr>
          <p:cNvSpPr>
            <a:spLocks noGrp="1"/>
          </p:cNvSpPr>
          <p:nvPr>
            <p:ph type="body" idx="1"/>
          </p:nvPr>
        </p:nvSpPr>
        <p:spPr>
          <a:xfrm>
            <a:off x="150920" y="115410"/>
            <a:ext cx="11833934" cy="6631619"/>
          </a:xfrm>
        </p:spPr>
        <p:txBody>
          <a:bodyPr>
            <a:normAutofit fontScale="85000" lnSpcReduction="20000"/>
          </a:bodyPr>
          <a:lstStyle/>
          <a:p>
            <a:r>
              <a:rPr lang="ru-RU" sz="2000" b="1" dirty="0">
                <a:solidFill>
                  <a:schemeClr val="tx1"/>
                </a:solidFill>
              </a:rPr>
              <a:t>Процесс</a:t>
            </a:r>
            <a:r>
              <a:rPr lang="ru-RU" sz="2000" dirty="0">
                <a:solidFill>
                  <a:schemeClr val="tx1"/>
                </a:solidFill>
              </a:rPr>
              <a:t> </a:t>
            </a:r>
            <a:r>
              <a:rPr lang="ru-RU" sz="2000" i="1" dirty="0">
                <a:solidFill>
                  <a:schemeClr val="tx1"/>
                </a:solidFill>
              </a:rPr>
              <a:t>чего</a:t>
            </a:r>
            <a:r>
              <a:rPr lang="ru-RU" sz="2000" dirty="0">
                <a:solidFill>
                  <a:schemeClr val="tx1"/>
                </a:solidFill>
              </a:rPr>
              <a:t>? (эмиграция, развитие, рост, переговоры, поиск решения);</a:t>
            </a:r>
          </a:p>
          <a:p>
            <a:r>
              <a:rPr lang="ru-RU" sz="2000" dirty="0">
                <a:solidFill>
                  <a:srgbClr val="05991A"/>
                </a:solidFill>
              </a:rPr>
              <a:t>эмиграции, развития, роста, переговоров, поиска</a:t>
            </a:r>
          </a:p>
          <a:p>
            <a:r>
              <a:rPr lang="ru-RU" sz="2000" b="1" dirty="0">
                <a:solidFill>
                  <a:schemeClr val="tx1"/>
                </a:solidFill>
              </a:rPr>
              <a:t>финансирование</a:t>
            </a:r>
            <a:r>
              <a:rPr lang="ru-RU" sz="2000" dirty="0">
                <a:solidFill>
                  <a:schemeClr val="tx1"/>
                </a:solidFill>
              </a:rPr>
              <a:t> </a:t>
            </a:r>
            <a:r>
              <a:rPr lang="ru-RU" sz="2000" i="1" dirty="0">
                <a:solidFill>
                  <a:schemeClr val="tx1"/>
                </a:solidFill>
              </a:rPr>
              <a:t>чего</a:t>
            </a:r>
            <a:r>
              <a:rPr lang="ru-RU" sz="2000" dirty="0">
                <a:solidFill>
                  <a:schemeClr val="tx1"/>
                </a:solidFill>
              </a:rPr>
              <a:t>?</a:t>
            </a:r>
            <a:r>
              <a:rPr lang="ru-RU" sz="2000" i="1" dirty="0">
                <a:solidFill>
                  <a:schemeClr val="tx1"/>
                </a:solidFill>
              </a:rPr>
              <a:t> </a:t>
            </a:r>
            <a:r>
              <a:rPr lang="ru-RU" sz="2000" dirty="0">
                <a:solidFill>
                  <a:schemeClr val="tx1"/>
                </a:solidFill>
              </a:rPr>
              <a:t>(программа, проект, строительство, предприятие, завод, транспортная система, город, регион);</a:t>
            </a:r>
          </a:p>
          <a:p>
            <a:endParaRPr lang="ru-RU" sz="2000" dirty="0">
              <a:solidFill>
                <a:schemeClr val="tx1"/>
              </a:solidFill>
            </a:endParaRPr>
          </a:p>
          <a:p>
            <a:r>
              <a:rPr lang="ru-RU" sz="2000" b="1" dirty="0">
                <a:solidFill>
                  <a:schemeClr val="tx1"/>
                </a:solidFill>
              </a:rPr>
              <a:t>зарплата</a:t>
            </a:r>
            <a:r>
              <a:rPr lang="ru-RU" sz="2000" dirty="0">
                <a:solidFill>
                  <a:schemeClr val="tx1"/>
                </a:solidFill>
              </a:rPr>
              <a:t> </a:t>
            </a:r>
            <a:r>
              <a:rPr lang="ru-RU" sz="2000" i="1" dirty="0">
                <a:solidFill>
                  <a:schemeClr val="tx1"/>
                </a:solidFill>
              </a:rPr>
              <a:t>кого</a:t>
            </a:r>
            <a:r>
              <a:rPr lang="ru-RU" sz="2000" dirty="0">
                <a:solidFill>
                  <a:schemeClr val="tx1"/>
                </a:solidFill>
              </a:rPr>
              <a:t>? (учёные, инженеры, научные работники, учителя, врачи, рабочие);</a:t>
            </a:r>
          </a:p>
          <a:p>
            <a:endParaRPr lang="ru-RU" sz="2000" dirty="0">
              <a:solidFill>
                <a:schemeClr val="tx1"/>
              </a:solidFill>
            </a:endParaRPr>
          </a:p>
          <a:p>
            <a:r>
              <a:rPr lang="ru-RU" sz="2000" b="1" dirty="0">
                <a:solidFill>
                  <a:schemeClr val="tx1"/>
                </a:solidFill>
              </a:rPr>
              <a:t>уехать</a:t>
            </a:r>
            <a:r>
              <a:rPr lang="ru-RU" sz="2000" dirty="0">
                <a:solidFill>
                  <a:schemeClr val="tx1"/>
                </a:solidFill>
              </a:rPr>
              <a:t> </a:t>
            </a:r>
            <a:r>
              <a:rPr lang="ru-RU" sz="2000" i="1" dirty="0">
                <a:solidFill>
                  <a:schemeClr val="tx1"/>
                </a:solidFill>
              </a:rPr>
              <a:t>куда</a:t>
            </a:r>
            <a:r>
              <a:rPr lang="ru-RU" sz="2000" dirty="0">
                <a:solidFill>
                  <a:schemeClr val="tx1"/>
                </a:solidFill>
              </a:rPr>
              <a:t>? (другая страна. Америка. Западная Европа. Германия, Южная Корея. Австралия, Бразилия, Мексика);</a:t>
            </a:r>
          </a:p>
          <a:p>
            <a:endParaRPr lang="ru-RU" sz="2000" dirty="0">
              <a:solidFill>
                <a:schemeClr val="tx1"/>
              </a:solidFill>
            </a:endParaRPr>
          </a:p>
          <a:p>
            <a:r>
              <a:rPr lang="ru-RU" sz="2000" b="1" dirty="0">
                <a:solidFill>
                  <a:schemeClr val="tx1"/>
                </a:solidFill>
              </a:rPr>
              <a:t>путь</a:t>
            </a:r>
            <a:r>
              <a:rPr lang="ru-RU" sz="2000" dirty="0">
                <a:solidFill>
                  <a:schemeClr val="tx1"/>
                </a:solidFill>
              </a:rPr>
              <a:t> </a:t>
            </a:r>
            <a:r>
              <a:rPr lang="ru-RU" sz="2000" i="1" dirty="0">
                <a:solidFill>
                  <a:schemeClr val="tx1"/>
                </a:solidFill>
              </a:rPr>
              <a:t>к чему</a:t>
            </a:r>
            <a:r>
              <a:rPr lang="ru-RU" sz="2000" dirty="0">
                <a:solidFill>
                  <a:schemeClr val="tx1"/>
                </a:solidFill>
              </a:rPr>
              <a:t>? (успех, прогресс, отставание, победа, процветание, благополучие);</a:t>
            </a:r>
          </a:p>
          <a:p>
            <a:endParaRPr lang="ru-RU" sz="2000" dirty="0">
              <a:solidFill>
                <a:schemeClr val="tx1"/>
              </a:solidFill>
            </a:endParaRPr>
          </a:p>
          <a:p>
            <a:r>
              <a:rPr lang="ru-RU" sz="2000" b="1" dirty="0">
                <a:solidFill>
                  <a:schemeClr val="tx1"/>
                </a:solidFill>
              </a:rPr>
              <a:t>вкладывать</a:t>
            </a:r>
            <a:r>
              <a:rPr lang="ru-RU" sz="2000" dirty="0">
                <a:solidFill>
                  <a:schemeClr val="tx1"/>
                </a:solidFill>
              </a:rPr>
              <a:t>/</a:t>
            </a:r>
            <a:r>
              <a:rPr lang="ru-RU" sz="2000" b="1" dirty="0">
                <a:solidFill>
                  <a:schemeClr val="tx1"/>
                </a:solidFill>
              </a:rPr>
              <a:t>вложить</a:t>
            </a:r>
            <a:r>
              <a:rPr lang="ru-RU" sz="2000" dirty="0">
                <a:solidFill>
                  <a:schemeClr val="tx1"/>
                </a:solidFill>
              </a:rPr>
              <a:t> во что-либо </a:t>
            </a:r>
            <a:r>
              <a:rPr lang="ru-RU" sz="2000" i="1" dirty="0">
                <a:solidFill>
                  <a:schemeClr val="tx1"/>
                </a:solidFill>
              </a:rPr>
              <a:t>что</a:t>
            </a:r>
            <a:r>
              <a:rPr lang="ru-RU" sz="2000" dirty="0">
                <a:solidFill>
                  <a:schemeClr val="tx1"/>
                </a:solidFill>
              </a:rPr>
              <a:t>? (капиталы, деньги, финансы, ресурсы, материальные средства, силы);</a:t>
            </a:r>
          </a:p>
          <a:p>
            <a:endParaRPr lang="ru-RU" sz="2000" dirty="0">
              <a:solidFill>
                <a:schemeClr val="tx1"/>
              </a:solidFill>
            </a:endParaRPr>
          </a:p>
          <a:p>
            <a:r>
              <a:rPr lang="ru-RU" sz="2000" b="1" dirty="0">
                <a:solidFill>
                  <a:schemeClr val="tx1"/>
                </a:solidFill>
              </a:rPr>
              <a:t>часть</a:t>
            </a:r>
            <a:r>
              <a:rPr lang="ru-RU" sz="2000" dirty="0">
                <a:solidFill>
                  <a:schemeClr val="tx1"/>
                </a:solidFill>
              </a:rPr>
              <a:t> </a:t>
            </a:r>
            <a:r>
              <a:rPr lang="ru-RU" sz="2000" i="1" dirty="0">
                <a:solidFill>
                  <a:schemeClr val="tx1"/>
                </a:solidFill>
              </a:rPr>
              <a:t>кого</a:t>
            </a:r>
            <a:r>
              <a:rPr lang="ru-RU" sz="2000" dirty="0">
                <a:solidFill>
                  <a:schemeClr val="tx1"/>
                </a:solidFill>
              </a:rPr>
              <a:t>? </a:t>
            </a:r>
            <a:r>
              <a:rPr lang="ru-RU" sz="2000" i="1" dirty="0">
                <a:solidFill>
                  <a:schemeClr val="tx1"/>
                </a:solidFill>
              </a:rPr>
              <a:t>чего</a:t>
            </a:r>
            <a:r>
              <a:rPr lang="ru-RU" sz="2000" dirty="0">
                <a:solidFill>
                  <a:schemeClr val="tx1"/>
                </a:solidFill>
              </a:rPr>
              <a:t>? (учёные, молодёжь, научные сотрудники, специалисты, население, финансы, бюджет, материальные средства);</a:t>
            </a:r>
          </a:p>
          <a:p>
            <a:endParaRPr lang="ru-RU" sz="2000" dirty="0">
              <a:solidFill>
                <a:schemeClr val="tx1"/>
              </a:solidFill>
            </a:endParaRPr>
          </a:p>
          <a:p>
            <a:r>
              <a:rPr lang="ru-RU" sz="2000" b="1" dirty="0">
                <a:solidFill>
                  <a:schemeClr val="tx1"/>
                </a:solidFill>
              </a:rPr>
              <a:t>относиться</a:t>
            </a:r>
            <a:r>
              <a:rPr lang="ru-RU" sz="2000" dirty="0">
                <a:solidFill>
                  <a:schemeClr val="tx1"/>
                </a:solidFill>
              </a:rPr>
              <a:t>/</a:t>
            </a:r>
            <a:r>
              <a:rPr lang="ru-RU" sz="2000" b="1" dirty="0">
                <a:solidFill>
                  <a:schemeClr val="tx1"/>
                </a:solidFill>
              </a:rPr>
              <a:t>отнестись</a:t>
            </a:r>
            <a:r>
              <a:rPr lang="ru-RU" sz="2000" dirty="0">
                <a:solidFill>
                  <a:schemeClr val="tx1"/>
                </a:solidFill>
              </a:rPr>
              <a:t> положительно или отрицательно </a:t>
            </a:r>
            <a:r>
              <a:rPr lang="ru-RU" sz="2000" i="1" dirty="0">
                <a:solidFill>
                  <a:schemeClr val="tx1"/>
                </a:solidFill>
              </a:rPr>
              <a:t>к чему</a:t>
            </a:r>
            <a:r>
              <a:rPr lang="ru-RU" sz="2000" dirty="0">
                <a:solidFill>
                  <a:schemeClr val="tx1"/>
                </a:solidFill>
              </a:rPr>
              <a:t>? (процесс, эмиграция, отъезд специалистов, ситуация, проблема, вопрос);</a:t>
            </a:r>
          </a:p>
          <a:p>
            <a:endParaRPr lang="ru-RU" sz="2000" dirty="0">
              <a:solidFill>
                <a:schemeClr val="tx1"/>
              </a:solidFill>
            </a:endParaRPr>
          </a:p>
          <a:p>
            <a:r>
              <a:rPr lang="ru-RU" sz="2000" b="1" dirty="0">
                <a:solidFill>
                  <a:schemeClr val="tx1"/>
                </a:solidFill>
              </a:rPr>
              <a:t>способ</a:t>
            </a:r>
            <a:r>
              <a:rPr lang="ru-RU" sz="2000" dirty="0">
                <a:solidFill>
                  <a:schemeClr val="tx1"/>
                </a:solidFill>
              </a:rPr>
              <a:t> </a:t>
            </a:r>
            <a:r>
              <a:rPr lang="ru-RU" sz="2000" i="1" dirty="0">
                <a:solidFill>
                  <a:schemeClr val="tx1"/>
                </a:solidFill>
              </a:rPr>
              <a:t>чего</a:t>
            </a:r>
            <a:r>
              <a:rPr lang="ru-RU" sz="2000" dirty="0">
                <a:solidFill>
                  <a:schemeClr val="tx1"/>
                </a:solidFill>
              </a:rPr>
              <a:t>? (деятельность, достижение цели, решение проблемы, получение результата, достижение компромисса);</a:t>
            </a:r>
          </a:p>
          <a:p>
            <a:endParaRPr lang="ru-RU" sz="2000" dirty="0">
              <a:solidFill>
                <a:schemeClr val="tx1"/>
              </a:solidFill>
            </a:endParaRPr>
          </a:p>
          <a:p>
            <a:r>
              <a:rPr lang="ru-RU" sz="2000" b="1" dirty="0">
                <a:solidFill>
                  <a:schemeClr val="tx1"/>
                </a:solidFill>
              </a:rPr>
              <a:t>оценивать</a:t>
            </a:r>
            <a:r>
              <a:rPr lang="ru-RU" sz="2000" dirty="0">
                <a:solidFill>
                  <a:schemeClr val="tx1"/>
                </a:solidFill>
              </a:rPr>
              <a:t>/</a:t>
            </a:r>
            <a:r>
              <a:rPr lang="ru-RU" sz="2000" b="1" dirty="0">
                <a:solidFill>
                  <a:schemeClr val="tx1"/>
                </a:solidFill>
              </a:rPr>
              <a:t>оценить</a:t>
            </a:r>
            <a:r>
              <a:rPr lang="ru-RU" sz="2000" dirty="0">
                <a:solidFill>
                  <a:schemeClr val="tx1"/>
                </a:solidFill>
              </a:rPr>
              <a:t> </a:t>
            </a:r>
            <a:r>
              <a:rPr lang="ru-RU" sz="2000" i="1" dirty="0">
                <a:solidFill>
                  <a:schemeClr val="tx1"/>
                </a:solidFill>
              </a:rPr>
              <a:t>что</a:t>
            </a:r>
            <a:r>
              <a:rPr lang="ru-RU" sz="2000" dirty="0">
                <a:solidFill>
                  <a:schemeClr val="tx1"/>
                </a:solidFill>
              </a:rPr>
              <a:t>? (работа, деятельность, результат, последствия, итоги).</a:t>
            </a:r>
          </a:p>
          <a:p>
            <a:endParaRPr lang="ru-RU" sz="2000" dirty="0">
              <a:solidFill>
                <a:schemeClr val="tx1"/>
              </a:solidFill>
            </a:endParaRPr>
          </a:p>
        </p:txBody>
      </p:sp>
    </p:spTree>
    <p:extLst>
      <p:ext uri="{BB962C8B-B14F-4D97-AF65-F5344CB8AC3E}">
        <p14:creationId xmlns:p14="http://schemas.microsoft.com/office/powerpoint/2010/main" val="224751517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gradFill>
          <a:gsLst>
            <a:gs pos="0">
              <a:srgbClr val="FFFF00"/>
            </a:gs>
            <a:gs pos="46000">
              <a:schemeClr val="bg1"/>
            </a:gs>
            <a:gs pos="89000">
              <a:srgbClr val="FEFFDD"/>
            </a:gs>
            <a:gs pos="100000">
              <a:srgbClr val="FBCE91"/>
            </a:gs>
          </a:gsLst>
          <a:lin ang="5400000" scaled="1"/>
        </a:gradFill>
        <a:effectLst/>
      </p:bgPr>
    </p:bg>
    <p:spTree>
      <p:nvGrpSpPr>
        <p:cNvPr id="1" name=""/>
        <p:cNvGrpSpPr/>
        <p:nvPr/>
      </p:nvGrpSpPr>
      <p:grpSpPr>
        <a:xfrm>
          <a:off x="0" y="0"/>
          <a:ext cx="0" cy="0"/>
          <a:chOff x="0" y="0"/>
          <a:chExt cx="0" cy="0"/>
        </a:xfrm>
      </p:grpSpPr>
      <p:sp>
        <p:nvSpPr>
          <p:cNvPr id="12" name="Текст 11">
            <a:extLst>
              <a:ext uri="{FF2B5EF4-FFF2-40B4-BE49-F238E27FC236}">
                <a16:creationId xmlns:a16="http://schemas.microsoft.com/office/drawing/2014/main" id="{0C11B1C5-0FA2-4407-8C27-128FDEEB35DC}"/>
              </a:ext>
            </a:extLst>
          </p:cNvPr>
          <p:cNvSpPr>
            <a:spLocks noGrp="1"/>
          </p:cNvSpPr>
          <p:nvPr>
            <p:ph type="body" idx="1"/>
          </p:nvPr>
        </p:nvSpPr>
        <p:spPr>
          <a:xfrm>
            <a:off x="150920" y="115410"/>
            <a:ext cx="11833934" cy="6631619"/>
          </a:xfrm>
        </p:spPr>
        <p:txBody>
          <a:bodyPr>
            <a:normAutofit fontScale="85000" lnSpcReduction="20000"/>
          </a:bodyPr>
          <a:lstStyle/>
          <a:p>
            <a:r>
              <a:rPr lang="ru-RU" sz="2000" b="1" dirty="0">
                <a:solidFill>
                  <a:schemeClr val="tx1"/>
                </a:solidFill>
              </a:rPr>
              <a:t>Процесс</a:t>
            </a:r>
            <a:r>
              <a:rPr lang="ru-RU" sz="2000" dirty="0">
                <a:solidFill>
                  <a:schemeClr val="tx1"/>
                </a:solidFill>
              </a:rPr>
              <a:t> </a:t>
            </a:r>
            <a:r>
              <a:rPr lang="ru-RU" sz="2000" i="1" dirty="0">
                <a:solidFill>
                  <a:schemeClr val="tx1"/>
                </a:solidFill>
              </a:rPr>
              <a:t>чего</a:t>
            </a:r>
            <a:r>
              <a:rPr lang="ru-RU" sz="2000" dirty="0">
                <a:solidFill>
                  <a:schemeClr val="tx1"/>
                </a:solidFill>
              </a:rPr>
              <a:t>? (эмиграция, развитие, рост, переговоры, поиск решения);</a:t>
            </a:r>
          </a:p>
          <a:p>
            <a:r>
              <a:rPr lang="ru-RU" sz="2000" dirty="0">
                <a:solidFill>
                  <a:srgbClr val="05991A"/>
                </a:solidFill>
              </a:rPr>
              <a:t>эмиграции, развития, роста, переговоров, поиска</a:t>
            </a:r>
          </a:p>
          <a:p>
            <a:r>
              <a:rPr lang="ru-RU" sz="2000" b="1" dirty="0">
                <a:solidFill>
                  <a:schemeClr val="tx1"/>
                </a:solidFill>
              </a:rPr>
              <a:t>финансирование</a:t>
            </a:r>
            <a:r>
              <a:rPr lang="ru-RU" sz="2000" dirty="0">
                <a:solidFill>
                  <a:schemeClr val="tx1"/>
                </a:solidFill>
              </a:rPr>
              <a:t> </a:t>
            </a:r>
            <a:r>
              <a:rPr lang="ru-RU" sz="2000" i="1" dirty="0">
                <a:solidFill>
                  <a:schemeClr val="tx1"/>
                </a:solidFill>
              </a:rPr>
              <a:t>чего</a:t>
            </a:r>
            <a:r>
              <a:rPr lang="ru-RU" sz="2000" dirty="0">
                <a:solidFill>
                  <a:schemeClr val="tx1"/>
                </a:solidFill>
              </a:rPr>
              <a:t>?</a:t>
            </a:r>
            <a:r>
              <a:rPr lang="ru-RU" sz="2000" i="1" dirty="0">
                <a:solidFill>
                  <a:schemeClr val="tx1"/>
                </a:solidFill>
              </a:rPr>
              <a:t> </a:t>
            </a:r>
            <a:r>
              <a:rPr lang="ru-RU" sz="2000" dirty="0">
                <a:solidFill>
                  <a:schemeClr val="tx1"/>
                </a:solidFill>
              </a:rPr>
              <a:t>(программа, проект, строительство, предприятие, завод, транспортная система, город, регион);</a:t>
            </a:r>
          </a:p>
          <a:p>
            <a:r>
              <a:rPr lang="ru-RU" sz="2000" dirty="0">
                <a:solidFill>
                  <a:srgbClr val="05991A"/>
                </a:solidFill>
              </a:rPr>
              <a:t>программы, проекта, строительства, предприятия, завода, транспортной системы, города, региона</a:t>
            </a:r>
          </a:p>
          <a:p>
            <a:r>
              <a:rPr lang="ru-RU" sz="2000" b="1" dirty="0">
                <a:solidFill>
                  <a:schemeClr val="tx1"/>
                </a:solidFill>
              </a:rPr>
              <a:t>зарплата</a:t>
            </a:r>
            <a:r>
              <a:rPr lang="ru-RU" sz="2000" dirty="0">
                <a:solidFill>
                  <a:schemeClr val="tx1"/>
                </a:solidFill>
              </a:rPr>
              <a:t> </a:t>
            </a:r>
            <a:r>
              <a:rPr lang="ru-RU" sz="2000" i="1" dirty="0">
                <a:solidFill>
                  <a:schemeClr val="tx1"/>
                </a:solidFill>
              </a:rPr>
              <a:t>кого</a:t>
            </a:r>
            <a:r>
              <a:rPr lang="ru-RU" sz="2000" dirty="0">
                <a:solidFill>
                  <a:schemeClr val="tx1"/>
                </a:solidFill>
              </a:rPr>
              <a:t>? (учёные, инженеры, научные работники, учителя, врачи, рабочие);</a:t>
            </a:r>
          </a:p>
          <a:p>
            <a:endParaRPr lang="ru-RU" sz="2000" dirty="0">
              <a:solidFill>
                <a:schemeClr val="tx1"/>
              </a:solidFill>
            </a:endParaRPr>
          </a:p>
          <a:p>
            <a:r>
              <a:rPr lang="ru-RU" sz="2000" b="1" dirty="0">
                <a:solidFill>
                  <a:schemeClr val="tx1"/>
                </a:solidFill>
              </a:rPr>
              <a:t>уехать</a:t>
            </a:r>
            <a:r>
              <a:rPr lang="ru-RU" sz="2000" dirty="0">
                <a:solidFill>
                  <a:schemeClr val="tx1"/>
                </a:solidFill>
              </a:rPr>
              <a:t> </a:t>
            </a:r>
            <a:r>
              <a:rPr lang="ru-RU" sz="2000" i="1" dirty="0">
                <a:solidFill>
                  <a:schemeClr val="tx1"/>
                </a:solidFill>
              </a:rPr>
              <a:t>куда</a:t>
            </a:r>
            <a:r>
              <a:rPr lang="ru-RU" sz="2000" dirty="0">
                <a:solidFill>
                  <a:schemeClr val="tx1"/>
                </a:solidFill>
              </a:rPr>
              <a:t>? (другая страна. Америка. Западная Европа. Германия, Южная Корея. Австралия, Бразилия, Мексика);</a:t>
            </a:r>
          </a:p>
          <a:p>
            <a:endParaRPr lang="ru-RU" sz="2000" dirty="0">
              <a:solidFill>
                <a:schemeClr val="tx1"/>
              </a:solidFill>
            </a:endParaRPr>
          </a:p>
          <a:p>
            <a:r>
              <a:rPr lang="ru-RU" sz="2000" b="1" dirty="0">
                <a:solidFill>
                  <a:schemeClr val="tx1"/>
                </a:solidFill>
              </a:rPr>
              <a:t>путь</a:t>
            </a:r>
            <a:r>
              <a:rPr lang="ru-RU" sz="2000" dirty="0">
                <a:solidFill>
                  <a:schemeClr val="tx1"/>
                </a:solidFill>
              </a:rPr>
              <a:t> </a:t>
            </a:r>
            <a:r>
              <a:rPr lang="ru-RU" sz="2000" i="1" dirty="0">
                <a:solidFill>
                  <a:schemeClr val="tx1"/>
                </a:solidFill>
              </a:rPr>
              <a:t>к чему</a:t>
            </a:r>
            <a:r>
              <a:rPr lang="ru-RU" sz="2000" dirty="0">
                <a:solidFill>
                  <a:schemeClr val="tx1"/>
                </a:solidFill>
              </a:rPr>
              <a:t>? (успех, прогресс, отставание, победа, процветание, благополучие);</a:t>
            </a:r>
          </a:p>
          <a:p>
            <a:endParaRPr lang="ru-RU" sz="2000" dirty="0">
              <a:solidFill>
                <a:schemeClr val="tx1"/>
              </a:solidFill>
            </a:endParaRPr>
          </a:p>
          <a:p>
            <a:r>
              <a:rPr lang="ru-RU" sz="2000" b="1" dirty="0">
                <a:solidFill>
                  <a:schemeClr val="tx1"/>
                </a:solidFill>
              </a:rPr>
              <a:t>вкладывать</a:t>
            </a:r>
            <a:r>
              <a:rPr lang="ru-RU" sz="2000" dirty="0">
                <a:solidFill>
                  <a:schemeClr val="tx1"/>
                </a:solidFill>
              </a:rPr>
              <a:t>/</a:t>
            </a:r>
            <a:r>
              <a:rPr lang="ru-RU" sz="2000" b="1" dirty="0">
                <a:solidFill>
                  <a:schemeClr val="tx1"/>
                </a:solidFill>
              </a:rPr>
              <a:t>вложить</a:t>
            </a:r>
            <a:r>
              <a:rPr lang="ru-RU" sz="2000" dirty="0">
                <a:solidFill>
                  <a:schemeClr val="tx1"/>
                </a:solidFill>
              </a:rPr>
              <a:t> во что-либо </a:t>
            </a:r>
            <a:r>
              <a:rPr lang="ru-RU" sz="2000" i="1" dirty="0">
                <a:solidFill>
                  <a:schemeClr val="tx1"/>
                </a:solidFill>
              </a:rPr>
              <a:t>что</a:t>
            </a:r>
            <a:r>
              <a:rPr lang="ru-RU" sz="2000" dirty="0">
                <a:solidFill>
                  <a:schemeClr val="tx1"/>
                </a:solidFill>
              </a:rPr>
              <a:t>? (капиталы, деньги, финансы, ресурсы, материальные средства, силы);</a:t>
            </a:r>
          </a:p>
          <a:p>
            <a:endParaRPr lang="ru-RU" sz="2000" dirty="0">
              <a:solidFill>
                <a:schemeClr val="tx1"/>
              </a:solidFill>
            </a:endParaRPr>
          </a:p>
          <a:p>
            <a:r>
              <a:rPr lang="ru-RU" sz="2000" b="1" dirty="0">
                <a:solidFill>
                  <a:schemeClr val="tx1"/>
                </a:solidFill>
              </a:rPr>
              <a:t>часть</a:t>
            </a:r>
            <a:r>
              <a:rPr lang="ru-RU" sz="2000" dirty="0">
                <a:solidFill>
                  <a:schemeClr val="tx1"/>
                </a:solidFill>
              </a:rPr>
              <a:t> </a:t>
            </a:r>
            <a:r>
              <a:rPr lang="ru-RU" sz="2000" i="1" dirty="0">
                <a:solidFill>
                  <a:schemeClr val="tx1"/>
                </a:solidFill>
              </a:rPr>
              <a:t>кого</a:t>
            </a:r>
            <a:r>
              <a:rPr lang="ru-RU" sz="2000" dirty="0">
                <a:solidFill>
                  <a:schemeClr val="tx1"/>
                </a:solidFill>
              </a:rPr>
              <a:t>? </a:t>
            </a:r>
            <a:r>
              <a:rPr lang="ru-RU" sz="2000" i="1" dirty="0">
                <a:solidFill>
                  <a:schemeClr val="tx1"/>
                </a:solidFill>
              </a:rPr>
              <a:t>чего</a:t>
            </a:r>
            <a:r>
              <a:rPr lang="ru-RU" sz="2000" dirty="0">
                <a:solidFill>
                  <a:schemeClr val="tx1"/>
                </a:solidFill>
              </a:rPr>
              <a:t>? (учёные, молодёжь, научные сотрудники, специалисты, население, финансы, бюджет, материальные средства);</a:t>
            </a:r>
          </a:p>
          <a:p>
            <a:endParaRPr lang="ru-RU" sz="2000" dirty="0">
              <a:solidFill>
                <a:schemeClr val="tx1"/>
              </a:solidFill>
            </a:endParaRPr>
          </a:p>
          <a:p>
            <a:r>
              <a:rPr lang="ru-RU" sz="2000" b="1" dirty="0">
                <a:solidFill>
                  <a:schemeClr val="tx1"/>
                </a:solidFill>
              </a:rPr>
              <a:t>относиться</a:t>
            </a:r>
            <a:r>
              <a:rPr lang="ru-RU" sz="2000" dirty="0">
                <a:solidFill>
                  <a:schemeClr val="tx1"/>
                </a:solidFill>
              </a:rPr>
              <a:t>/</a:t>
            </a:r>
            <a:r>
              <a:rPr lang="ru-RU" sz="2000" b="1" dirty="0">
                <a:solidFill>
                  <a:schemeClr val="tx1"/>
                </a:solidFill>
              </a:rPr>
              <a:t>отнестись</a:t>
            </a:r>
            <a:r>
              <a:rPr lang="ru-RU" sz="2000" dirty="0">
                <a:solidFill>
                  <a:schemeClr val="tx1"/>
                </a:solidFill>
              </a:rPr>
              <a:t> положительно или отрицательно </a:t>
            </a:r>
            <a:r>
              <a:rPr lang="ru-RU" sz="2000" i="1" dirty="0">
                <a:solidFill>
                  <a:schemeClr val="tx1"/>
                </a:solidFill>
              </a:rPr>
              <a:t>к чему</a:t>
            </a:r>
            <a:r>
              <a:rPr lang="ru-RU" sz="2000" dirty="0">
                <a:solidFill>
                  <a:schemeClr val="tx1"/>
                </a:solidFill>
              </a:rPr>
              <a:t>? (процесс, эмиграция, отъезд специалистов, ситуация, проблема, вопрос);</a:t>
            </a:r>
          </a:p>
          <a:p>
            <a:endParaRPr lang="ru-RU" sz="2000" dirty="0">
              <a:solidFill>
                <a:schemeClr val="tx1"/>
              </a:solidFill>
            </a:endParaRPr>
          </a:p>
          <a:p>
            <a:r>
              <a:rPr lang="ru-RU" sz="2000" b="1" dirty="0">
                <a:solidFill>
                  <a:schemeClr val="tx1"/>
                </a:solidFill>
              </a:rPr>
              <a:t>способ</a:t>
            </a:r>
            <a:r>
              <a:rPr lang="ru-RU" sz="2000" dirty="0">
                <a:solidFill>
                  <a:schemeClr val="tx1"/>
                </a:solidFill>
              </a:rPr>
              <a:t> </a:t>
            </a:r>
            <a:r>
              <a:rPr lang="ru-RU" sz="2000" i="1" dirty="0">
                <a:solidFill>
                  <a:schemeClr val="tx1"/>
                </a:solidFill>
              </a:rPr>
              <a:t>чего</a:t>
            </a:r>
            <a:r>
              <a:rPr lang="ru-RU" sz="2000" dirty="0">
                <a:solidFill>
                  <a:schemeClr val="tx1"/>
                </a:solidFill>
              </a:rPr>
              <a:t>? (деятельность, достижение цели, решение проблемы, получение результата, достижение компромисса);</a:t>
            </a:r>
          </a:p>
          <a:p>
            <a:endParaRPr lang="ru-RU" sz="2000" dirty="0">
              <a:solidFill>
                <a:schemeClr val="tx1"/>
              </a:solidFill>
            </a:endParaRPr>
          </a:p>
          <a:p>
            <a:r>
              <a:rPr lang="ru-RU" sz="2000" b="1" dirty="0">
                <a:solidFill>
                  <a:schemeClr val="tx1"/>
                </a:solidFill>
              </a:rPr>
              <a:t>оценивать</a:t>
            </a:r>
            <a:r>
              <a:rPr lang="ru-RU" sz="2000" dirty="0">
                <a:solidFill>
                  <a:schemeClr val="tx1"/>
                </a:solidFill>
              </a:rPr>
              <a:t>/</a:t>
            </a:r>
            <a:r>
              <a:rPr lang="ru-RU" sz="2000" b="1" dirty="0">
                <a:solidFill>
                  <a:schemeClr val="tx1"/>
                </a:solidFill>
              </a:rPr>
              <a:t>оценить</a:t>
            </a:r>
            <a:r>
              <a:rPr lang="ru-RU" sz="2000" dirty="0">
                <a:solidFill>
                  <a:schemeClr val="tx1"/>
                </a:solidFill>
              </a:rPr>
              <a:t> </a:t>
            </a:r>
            <a:r>
              <a:rPr lang="ru-RU" sz="2000" i="1" dirty="0">
                <a:solidFill>
                  <a:schemeClr val="tx1"/>
                </a:solidFill>
              </a:rPr>
              <a:t>что</a:t>
            </a:r>
            <a:r>
              <a:rPr lang="ru-RU" sz="2000" dirty="0">
                <a:solidFill>
                  <a:schemeClr val="tx1"/>
                </a:solidFill>
              </a:rPr>
              <a:t>? (работа, деятельность, результат, последствия, итоги).</a:t>
            </a:r>
          </a:p>
          <a:p>
            <a:endParaRPr lang="ru-RU" sz="2000" dirty="0">
              <a:solidFill>
                <a:schemeClr val="tx1"/>
              </a:solidFill>
            </a:endParaRPr>
          </a:p>
        </p:txBody>
      </p:sp>
    </p:spTree>
    <p:extLst>
      <p:ext uri="{BB962C8B-B14F-4D97-AF65-F5344CB8AC3E}">
        <p14:creationId xmlns:p14="http://schemas.microsoft.com/office/powerpoint/2010/main" val="27057424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gradFill>
          <a:gsLst>
            <a:gs pos="0">
              <a:srgbClr val="FFFF00"/>
            </a:gs>
            <a:gs pos="46000">
              <a:schemeClr val="bg1"/>
            </a:gs>
            <a:gs pos="89000">
              <a:srgbClr val="FEFFDD"/>
            </a:gs>
            <a:gs pos="100000">
              <a:srgbClr val="FBCE91"/>
            </a:gs>
          </a:gsLst>
          <a:lin ang="5400000" scaled="1"/>
        </a:gradFill>
        <a:effectLst/>
      </p:bgPr>
    </p:bg>
    <p:spTree>
      <p:nvGrpSpPr>
        <p:cNvPr id="1" name=""/>
        <p:cNvGrpSpPr/>
        <p:nvPr/>
      </p:nvGrpSpPr>
      <p:grpSpPr>
        <a:xfrm>
          <a:off x="0" y="0"/>
          <a:ext cx="0" cy="0"/>
          <a:chOff x="0" y="0"/>
          <a:chExt cx="0" cy="0"/>
        </a:xfrm>
      </p:grpSpPr>
      <p:sp>
        <p:nvSpPr>
          <p:cNvPr id="12" name="Текст 11">
            <a:extLst>
              <a:ext uri="{FF2B5EF4-FFF2-40B4-BE49-F238E27FC236}">
                <a16:creationId xmlns:a16="http://schemas.microsoft.com/office/drawing/2014/main" id="{0C11B1C5-0FA2-4407-8C27-128FDEEB35DC}"/>
              </a:ext>
            </a:extLst>
          </p:cNvPr>
          <p:cNvSpPr>
            <a:spLocks noGrp="1"/>
          </p:cNvSpPr>
          <p:nvPr>
            <p:ph type="body" idx="1"/>
          </p:nvPr>
        </p:nvSpPr>
        <p:spPr>
          <a:xfrm>
            <a:off x="150920" y="115410"/>
            <a:ext cx="11833934" cy="6631619"/>
          </a:xfrm>
        </p:spPr>
        <p:txBody>
          <a:bodyPr>
            <a:normAutofit fontScale="85000" lnSpcReduction="20000"/>
          </a:bodyPr>
          <a:lstStyle/>
          <a:p>
            <a:r>
              <a:rPr lang="ru-RU" sz="2000" b="1" dirty="0">
                <a:solidFill>
                  <a:schemeClr val="tx1"/>
                </a:solidFill>
              </a:rPr>
              <a:t>Процесс</a:t>
            </a:r>
            <a:r>
              <a:rPr lang="ru-RU" sz="2000" dirty="0">
                <a:solidFill>
                  <a:schemeClr val="tx1"/>
                </a:solidFill>
              </a:rPr>
              <a:t> </a:t>
            </a:r>
            <a:r>
              <a:rPr lang="ru-RU" sz="2000" i="1" dirty="0">
                <a:solidFill>
                  <a:schemeClr val="tx1"/>
                </a:solidFill>
              </a:rPr>
              <a:t>чего</a:t>
            </a:r>
            <a:r>
              <a:rPr lang="ru-RU" sz="2000" dirty="0">
                <a:solidFill>
                  <a:schemeClr val="tx1"/>
                </a:solidFill>
              </a:rPr>
              <a:t>? (эмиграция, развитие, рост, переговоры, поиск решения);</a:t>
            </a:r>
          </a:p>
          <a:p>
            <a:r>
              <a:rPr lang="ru-RU" sz="2000" dirty="0">
                <a:solidFill>
                  <a:srgbClr val="05991A"/>
                </a:solidFill>
              </a:rPr>
              <a:t>эмиграции, развития, роста, переговоров, поиска</a:t>
            </a:r>
          </a:p>
          <a:p>
            <a:r>
              <a:rPr lang="ru-RU" sz="2000" b="1" dirty="0">
                <a:solidFill>
                  <a:schemeClr val="tx1"/>
                </a:solidFill>
              </a:rPr>
              <a:t>финансирование</a:t>
            </a:r>
            <a:r>
              <a:rPr lang="ru-RU" sz="2000" dirty="0">
                <a:solidFill>
                  <a:schemeClr val="tx1"/>
                </a:solidFill>
              </a:rPr>
              <a:t> </a:t>
            </a:r>
            <a:r>
              <a:rPr lang="ru-RU" sz="2000" i="1" dirty="0">
                <a:solidFill>
                  <a:schemeClr val="tx1"/>
                </a:solidFill>
              </a:rPr>
              <a:t>чего</a:t>
            </a:r>
            <a:r>
              <a:rPr lang="ru-RU" sz="2000" dirty="0">
                <a:solidFill>
                  <a:schemeClr val="tx1"/>
                </a:solidFill>
              </a:rPr>
              <a:t>?</a:t>
            </a:r>
            <a:r>
              <a:rPr lang="ru-RU" sz="2000" i="1" dirty="0">
                <a:solidFill>
                  <a:schemeClr val="tx1"/>
                </a:solidFill>
              </a:rPr>
              <a:t> </a:t>
            </a:r>
            <a:r>
              <a:rPr lang="ru-RU" sz="2000" dirty="0">
                <a:solidFill>
                  <a:schemeClr val="tx1"/>
                </a:solidFill>
              </a:rPr>
              <a:t>(программа, проект, строительство, предприятие, завод, транспортная система, город, регион);</a:t>
            </a:r>
          </a:p>
          <a:p>
            <a:r>
              <a:rPr lang="ru-RU" sz="2000" dirty="0">
                <a:solidFill>
                  <a:srgbClr val="05991A"/>
                </a:solidFill>
              </a:rPr>
              <a:t>программы, проекта, строительства, предприятия, завода, транспортной системы, города, региона</a:t>
            </a:r>
          </a:p>
          <a:p>
            <a:r>
              <a:rPr lang="ru-RU" sz="2000" b="1" dirty="0">
                <a:solidFill>
                  <a:schemeClr val="tx1"/>
                </a:solidFill>
              </a:rPr>
              <a:t>зарплата</a:t>
            </a:r>
            <a:r>
              <a:rPr lang="ru-RU" sz="2000" dirty="0">
                <a:solidFill>
                  <a:schemeClr val="tx1"/>
                </a:solidFill>
              </a:rPr>
              <a:t> </a:t>
            </a:r>
            <a:r>
              <a:rPr lang="ru-RU" sz="2000" i="1" dirty="0">
                <a:solidFill>
                  <a:schemeClr val="tx1"/>
                </a:solidFill>
              </a:rPr>
              <a:t>кого</a:t>
            </a:r>
            <a:r>
              <a:rPr lang="ru-RU" sz="2000" dirty="0">
                <a:solidFill>
                  <a:schemeClr val="tx1"/>
                </a:solidFill>
              </a:rPr>
              <a:t>? (учёные, инженеры, научные работники, учителя, врачи, рабочие);</a:t>
            </a:r>
          </a:p>
          <a:p>
            <a:r>
              <a:rPr lang="ru-RU" sz="2000" dirty="0">
                <a:solidFill>
                  <a:srgbClr val="05991A"/>
                </a:solidFill>
              </a:rPr>
              <a:t>учёных, инженеров, научных работников, учителей, врачей, рабочих</a:t>
            </a:r>
          </a:p>
          <a:p>
            <a:r>
              <a:rPr lang="ru-RU" sz="2000" b="1" dirty="0">
                <a:solidFill>
                  <a:schemeClr val="tx1"/>
                </a:solidFill>
              </a:rPr>
              <a:t>уехать</a:t>
            </a:r>
            <a:r>
              <a:rPr lang="ru-RU" sz="2000" dirty="0">
                <a:solidFill>
                  <a:schemeClr val="tx1"/>
                </a:solidFill>
              </a:rPr>
              <a:t> </a:t>
            </a:r>
            <a:r>
              <a:rPr lang="ru-RU" sz="2000" i="1" dirty="0">
                <a:solidFill>
                  <a:schemeClr val="tx1"/>
                </a:solidFill>
              </a:rPr>
              <a:t>куда</a:t>
            </a:r>
            <a:r>
              <a:rPr lang="ru-RU" sz="2000" dirty="0">
                <a:solidFill>
                  <a:schemeClr val="tx1"/>
                </a:solidFill>
              </a:rPr>
              <a:t>? (другая страна, Америка, Западная Европа, Германия, Южная Корея, Австралия, Бразилия, Мексика);</a:t>
            </a:r>
          </a:p>
          <a:p>
            <a:endParaRPr lang="ru-RU" sz="2000" dirty="0">
              <a:solidFill>
                <a:schemeClr val="tx1"/>
              </a:solidFill>
            </a:endParaRPr>
          </a:p>
          <a:p>
            <a:r>
              <a:rPr lang="ru-RU" sz="2000" b="1" dirty="0">
                <a:solidFill>
                  <a:schemeClr val="tx1"/>
                </a:solidFill>
              </a:rPr>
              <a:t>путь</a:t>
            </a:r>
            <a:r>
              <a:rPr lang="ru-RU" sz="2000" dirty="0">
                <a:solidFill>
                  <a:schemeClr val="tx1"/>
                </a:solidFill>
              </a:rPr>
              <a:t> </a:t>
            </a:r>
            <a:r>
              <a:rPr lang="ru-RU" sz="2000" i="1" dirty="0">
                <a:solidFill>
                  <a:schemeClr val="tx1"/>
                </a:solidFill>
              </a:rPr>
              <a:t>к чему</a:t>
            </a:r>
            <a:r>
              <a:rPr lang="ru-RU" sz="2000" dirty="0">
                <a:solidFill>
                  <a:schemeClr val="tx1"/>
                </a:solidFill>
              </a:rPr>
              <a:t>? (успех, прогресс, отставание, победа, процветание, благополучие);</a:t>
            </a:r>
          </a:p>
          <a:p>
            <a:endParaRPr lang="ru-RU" sz="2000" dirty="0">
              <a:solidFill>
                <a:schemeClr val="tx1"/>
              </a:solidFill>
            </a:endParaRPr>
          </a:p>
          <a:p>
            <a:r>
              <a:rPr lang="ru-RU" sz="2000" b="1" dirty="0">
                <a:solidFill>
                  <a:schemeClr val="tx1"/>
                </a:solidFill>
              </a:rPr>
              <a:t>вкладывать</a:t>
            </a:r>
            <a:r>
              <a:rPr lang="ru-RU" sz="2000" dirty="0">
                <a:solidFill>
                  <a:schemeClr val="tx1"/>
                </a:solidFill>
              </a:rPr>
              <a:t>/</a:t>
            </a:r>
            <a:r>
              <a:rPr lang="ru-RU" sz="2000" b="1" dirty="0">
                <a:solidFill>
                  <a:schemeClr val="tx1"/>
                </a:solidFill>
              </a:rPr>
              <a:t>вложить</a:t>
            </a:r>
            <a:r>
              <a:rPr lang="ru-RU" sz="2000" dirty="0">
                <a:solidFill>
                  <a:schemeClr val="tx1"/>
                </a:solidFill>
              </a:rPr>
              <a:t> во что-либо </a:t>
            </a:r>
            <a:r>
              <a:rPr lang="ru-RU" sz="2000" i="1" dirty="0">
                <a:solidFill>
                  <a:schemeClr val="tx1"/>
                </a:solidFill>
              </a:rPr>
              <a:t>что</a:t>
            </a:r>
            <a:r>
              <a:rPr lang="ru-RU" sz="2000" dirty="0">
                <a:solidFill>
                  <a:schemeClr val="tx1"/>
                </a:solidFill>
              </a:rPr>
              <a:t>? (капиталы, деньги, финансы, ресурсы, материальные средства, силы);</a:t>
            </a:r>
          </a:p>
          <a:p>
            <a:endParaRPr lang="ru-RU" sz="2000" dirty="0">
              <a:solidFill>
                <a:schemeClr val="tx1"/>
              </a:solidFill>
            </a:endParaRPr>
          </a:p>
          <a:p>
            <a:r>
              <a:rPr lang="ru-RU" sz="2000" b="1" dirty="0">
                <a:solidFill>
                  <a:schemeClr val="tx1"/>
                </a:solidFill>
              </a:rPr>
              <a:t>часть</a:t>
            </a:r>
            <a:r>
              <a:rPr lang="ru-RU" sz="2000" dirty="0">
                <a:solidFill>
                  <a:schemeClr val="tx1"/>
                </a:solidFill>
              </a:rPr>
              <a:t> </a:t>
            </a:r>
            <a:r>
              <a:rPr lang="ru-RU" sz="2000" i="1" dirty="0">
                <a:solidFill>
                  <a:schemeClr val="tx1"/>
                </a:solidFill>
              </a:rPr>
              <a:t>кого</a:t>
            </a:r>
            <a:r>
              <a:rPr lang="ru-RU" sz="2000" dirty="0">
                <a:solidFill>
                  <a:schemeClr val="tx1"/>
                </a:solidFill>
              </a:rPr>
              <a:t>? </a:t>
            </a:r>
            <a:r>
              <a:rPr lang="ru-RU" sz="2000" i="1" dirty="0">
                <a:solidFill>
                  <a:schemeClr val="tx1"/>
                </a:solidFill>
              </a:rPr>
              <a:t>чего</a:t>
            </a:r>
            <a:r>
              <a:rPr lang="ru-RU" sz="2000" dirty="0">
                <a:solidFill>
                  <a:schemeClr val="tx1"/>
                </a:solidFill>
              </a:rPr>
              <a:t>? (учёные, молодёжь, научные сотрудники, специалисты, население, финансы, бюджет, материальные средства);</a:t>
            </a:r>
          </a:p>
          <a:p>
            <a:endParaRPr lang="ru-RU" sz="2000" dirty="0">
              <a:solidFill>
                <a:schemeClr val="tx1"/>
              </a:solidFill>
            </a:endParaRPr>
          </a:p>
          <a:p>
            <a:r>
              <a:rPr lang="ru-RU" sz="2000" b="1" dirty="0">
                <a:solidFill>
                  <a:schemeClr val="tx1"/>
                </a:solidFill>
              </a:rPr>
              <a:t>относиться</a:t>
            </a:r>
            <a:r>
              <a:rPr lang="ru-RU" sz="2000" dirty="0">
                <a:solidFill>
                  <a:schemeClr val="tx1"/>
                </a:solidFill>
              </a:rPr>
              <a:t>/</a:t>
            </a:r>
            <a:r>
              <a:rPr lang="ru-RU" sz="2000" b="1" dirty="0">
                <a:solidFill>
                  <a:schemeClr val="tx1"/>
                </a:solidFill>
              </a:rPr>
              <a:t>отнестись</a:t>
            </a:r>
            <a:r>
              <a:rPr lang="ru-RU" sz="2000" dirty="0">
                <a:solidFill>
                  <a:schemeClr val="tx1"/>
                </a:solidFill>
              </a:rPr>
              <a:t> положительно или отрицательно </a:t>
            </a:r>
            <a:r>
              <a:rPr lang="ru-RU" sz="2000" i="1" dirty="0">
                <a:solidFill>
                  <a:schemeClr val="tx1"/>
                </a:solidFill>
              </a:rPr>
              <a:t>к чему</a:t>
            </a:r>
            <a:r>
              <a:rPr lang="ru-RU" sz="2000" dirty="0">
                <a:solidFill>
                  <a:schemeClr val="tx1"/>
                </a:solidFill>
              </a:rPr>
              <a:t>? (процесс, эмиграция, отъезд специалистов, ситуация, проблема, вопрос);</a:t>
            </a:r>
          </a:p>
          <a:p>
            <a:endParaRPr lang="ru-RU" sz="2000" dirty="0">
              <a:solidFill>
                <a:schemeClr val="tx1"/>
              </a:solidFill>
            </a:endParaRPr>
          </a:p>
          <a:p>
            <a:r>
              <a:rPr lang="ru-RU" sz="2000" b="1" dirty="0">
                <a:solidFill>
                  <a:schemeClr val="tx1"/>
                </a:solidFill>
              </a:rPr>
              <a:t>способ</a:t>
            </a:r>
            <a:r>
              <a:rPr lang="ru-RU" sz="2000" dirty="0">
                <a:solidFill>
                  <a:schemeClr val="tx1"/>
                </a:solidFill>
              </a:rPr>
              <a:t> </a:t>
            </a:r>
            <a:r>
              <a:rPr lang="ru-RU" sz="2000" i="1" dirty="0">
                <a:solidFill>
                  <a:schemeClr val="tx1"/>
                </a:solidFill>
              </a:rPr>
              <a:t>чего</a:t>
            </a:r>
            <a:r>
              <a:rPr lang="ru-RU" sz="2000" dirty="0">
                <a:solidFill>
                  <a:schemeClr val="tx1"/>
                </a:solidFill>
              </a:rPr>
              <a:t>? (деятельность, достижение цели, решение проблемы, получение результата, достижение компромисса);</a:t>
            </a:r>
          </a:p>
          <a:p>
            <a:endParaRPr lang="ru-RU" sz="2000" dirty="0">
              <a:solidFill>
                <a:schemeClr val="tx1"/>
              </a:solidFill>
            </a:endParaRPr>
          </a:p>
          <a:p>
            <a:r>
              <a:rPr lang="ru-RU" sz="2000" b="1" dirty="0">
                <a:solidFill>
                  <a:schemeClr val="tx1"/>
                </a:solidFill>
              </a:rPr>
              <a:t>оценивать</a:t>
            </a:r>
            <a:r>
              <a:rPr lang="ru-RU" sz="2000" dirty="0">
                <a:solidFill>
                  <a:schemeClr val="tx1"/>
                </a:solidFill>
              </a:rPr>
              <a:t>/</a:t>
            </a:r>
            <a:r>
              <a:rPr lang="ru-RU" sz="2000" b="1" dirty="0">
                <a:solidFill>
                  <a:schemeClr val="tx1"/>
                </a:solidFill>
              </a:rPr>
              <a:t>оценить</a:t>
            </a:r>
            <a:r>
              <a:rPr lang="ru-RU" sz="2000" dirty="0">
                <a:solidFill>
                  <a:schemeClr val="tx1"/>
                </a:solidFill>
              </a:rPr>
              <a:t> </a:t>
            </a:r>
            <a:r>
              <a:rPr lang="ru-RU" sz="2000" i="1" dirty="0">
                <a:solidFill>
                  <a:schemeClr val="tx1"/>
                </a:solidFill>
              </a:rPr>
              <a:t>что</a:t>
            </a:r>
            <a:r>
              <a:rPr lang="ru-RU" sz="2000" dirty="0">
                <a:solidFill>
                  <a:schemeClr val="tx1"/>
                </a:solidFill>
              </a:rPr>
              <a:t>? (работа, деятельность, результат, последствия, итоги).</a:t>
            </a:r>
          </a:p>
          <a:p>
            <a:endParaRPr lang="ru-RU" sz="2000" dirty="0">
              <a:solidFill>
                <a:schemeClr val="tx1"/>
              </a:solidFill>
            </a:endParaRPr>
          </a:p>
        </p:txBody>
      </p:sp>
    </p:spTree>
    <p:extLst>
      <p:ext uri="{BB962C8B-B14F-4D97-AF65-F5344CB8AC3E}">
        <p14:creationId xmlns:p14="http://schemas.microsoft.com/office/powerpoint/2010/main" val="255491259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gradFill>
          <a:gsLst>
            <a:gs pos="0">
              <a:srgbClr val="FFFF00"/>
            </a:gs>
            <a:gs pos="46000">
              <a:schemeClr val="bg1"/>
            </a:gs>
            <a:gs pos="89000">
              <a:srgbClr val="FEFFDD"/>
            </a:gs>
            <a:gs pos="100000">
              <a:srgbClr val="FBCE91"/>
            </a:gs>
          </a:gsLst>
          <a:lin ang="5400000" scaled="1"/>
        </a:gradFill>
        <a:effectLst/>
      </p:bgPr>
    </p:bg>
    <p:spTree>
      <p:nvGrpSpPr>
        <p:cNvPr id="1" name=""/>
        <p:cNvGrpSpPr/>
        <p:nvPr/>
      </p:nvGrpSpPr>
      <p:grpSpPr>
        <a:xfrm>
          <a:off x="0" y="0"/>
          <a:ext cx="0" cy="0"/>
          <a:chOff x="0" y="0"/>
          <a:chExt cx="0" cy="0"/>
        </a:xfrm>
      </p:grpSpPr>
      <p:sp>
        <p:nvSpPr>
          <p:cNvPr id="12" name="Текст 11">
            <a:extLst>
              <a:ext uri="{FF2B5EF4-FFF2-40B4-BE49-F238E27FC236}">
                <a16:creationId xmlns:a16="http://schemas.microsoft.com/office/drawing/2014/main" id="{0C11B1C5-0FA2-4407-8C27-128FDEEB35DC}"/>
              </a:ext>
            </a:extLst>
          </p:cNvPr>
          <p:cNvSpPr>
            <a:spLocks noGrp="1"/>
          </p:cNvSpPr>
          <p:nvPr>
            <p:ph type="body" idx="1"/>
          </p:nvPr>
        </p:nvSpPr>
        <p:spPr>
          <a:xfrm>
            <a:off x="150920" y="115410"/>
            <a:ext cx="11833934" cy="6631619"/>
          </a:xfrm>
        </p:spPr>
        <p:txBody>
          <a:bodyPr>
            <a:normAutofit fontScale="85000" lnSpcReduction="20000"/>
          </a:bodyPr>
          <a:lstStyle/>
          <a:p>
            <a:r>
              <a:rPr lang="ru-RU" sz="2000" b="1" dirty="0">
                <a:solidFill>
                  <a:schemeClr val="tx1"/>
                </a:solidFill>
              </a:rPr>
              <a:t>Процесс</a:t>
            </a:r>
            <a:r>
              <a:rPr lang="ru-RU" sz="2000" dirty="0">
                <a:solidFill>
                  <a:schemeClr val="tx1"/>
                </a:solidFill>
              </a:rPr>
              <a:t> </a:t>
            </a:r>
            <a:r>
              <a:rPr lang="ru-RU" sz="2000" i="1" dirty="0">
                <a:solidFill>
                  <a:schemeClr val="tx1"/>
                </a:solidFill>
              </a:rPr>
              <a:t>чего</a:t>
            </a:r>
            <a:r>
              <a:rPr lang="ru-RU" sz="2000" dirty="0">
                <a:solidFill>
                  <a:schemeClr val="tx1"/>
                </a:solidFill>
              </a:rPr>
              <a:t>? (эмиграция, развитие, рост, переговоры, поиск решения);</a:t>
            </a:r>
          </a:p>
          <a:p>
            <a:r>
              <a:rPr lang="ru-RU" sz="2000" dirty="0">
                <a:solidFill>
                  <a:srgbClr val="05991A"/>
                </a:solidFill>
              </a:rPr>
              <a:t>эмиграции, развития, роста, переговоров, поиска</a:t>
            </a:r>
          </a:p>
          <a:p>
            <a:r>
              <a:rPr lang="ru-RU" sz="2000" b="1" dirty="0">
                <a:solidFill>
                  <a:schemeClr val="tx1"/>
                </a:solidFill>
              </a:rPr>
              <a:t>финансирование</a:t>
            </a:r>
            <a:r>
              <a:rPr lang="ru-RU" sz="2000" dirty="0">
                <a:solidFill>
                  <a:schemeClr val="tx1"/>
                </a:solidFill>
              </a:rPr>
              <a:t> </a:t>
            </a:r>
            <a:r>
              <a:rPr lang="ru-RU" sz="2000" i="1" dirty="0">
                <a:solidFill>
                  <a:schemeClr val="tx1"/>
                </a:solidFill>
              </a:rPr>
              <a:t>чего</a:t>
            </a:r>
            <a:r>
              <a:rPr lang="ru-RU" sz="2000" dirty="0">
                <a:solidFill>
                  <a:schemeClr val="tx1"/>
                </a:solidFill>
              </a:rPr>
              <a:t>?</a:t>
            </a:r>
            <a:r>
              <a:rPr lang="ru-RU" sz="2000" i="1" dirty="0">
                <a:solidFill>
                  <a:schemeClr val="tx1"/>
                </a:solidFill>
              </a:rPr>
              <a:t> </a:t>
            </a:r>
            <a:r>
              <a:rPr lang="ru-RU" sz="2000" dirty="0">
                <a:solidFill>
                  <a:schemeClr val="tx1"/>
                </a:solidFill>
              </a:rPr>
              <a:t>(программа, проект, строительство, предприятие, завод, транспортная система, город, регион);</a:t>
            </a:r>
          </a:p>
          <a:p>
            <a:r>
              <a:rPr lang="ru-RU" sz="2000" dirty="0">
                <a:solidFill>
                  <a:srgbClr val="05991A"/>
                </a:solidFill>
              </a:rPr>
              <a:t>программы, проекта, строительства, предприятия, завода, транспортной системы, города, региона</a:t>
            </a:r>
          </a:p>
          <a:p>
            <a:r>
              <a:rPr lang="ru-RU" sz="2000" b="1" dirty="0">
                <a:solidFill>
                  <a:schemeClr val="tx1"/>
                </a:solidFill>
              </a:rPr>
              <a:t>зарплата</a:t>
            </a:r>
            <a:r>
              <a:rPr lang="ru-RU" sz="2000" dirty="0">
                <a:solidFill>
                  <a:schemeClr val="tx1"/>
                </a:solidFill>
              </a:rPr>
              <a:t> </a:t>
            </a:r>
            <a:r>
              <a:rPr lang="ru-RU" sz="2000" i="1" dirty="0">
                <a:solidFill>
                  <a:schemeClr val="tx1"/>
                </a:solidFill>
              </a:rPr>
              <a:t>кого</a:t>
            </a:r>
            <a:r>
              <a:rPr lang="ru-RU" sz="2000" dirty="0">
                <a:solidFill>
                  <a:schemeClr val="tx1"/>
                </a:solidFill>
              </a:rPr>
              <a:t>? (учёные, инженеры, научные работники, учителя, врачи, рабочие);</a:t>
            </a:r>
          </a:p>
          <a:p>
            <a:r>
              <a:rPr lang="ru-RU" sz="2000" dirty="0">
                <a:solidFill>
                  <a:srgbClr val="05991A"/>
                </a:solidFill>
              </a:rPr>
              <a:t>учёных, инженеров, научных работников, учителей, врачей, рабочих</a:t>
            </a:r>
          </a:p>
          <a:p>
            <a:r>
              <a:rPr lang="ru-RU" sz="2000" b="1" dirty="0">
                <a:solidFill>
                  <a:schemeClr val="tx1"/>
                </a:solidFill>
              </a:rPr>
              <a:t>уехать</a:t>
            </a:r>
            <a:r>
              <a:rPr lang="ru-RU" sz="2000" dirty="0">
                <a:solidFill>
                  <a:schemeClr val="tx1"/>
                </a:solidFill>
              </a:rPr>
              <a:t> </a:t>
            </a:r>
            <a:r>
              <a:rPr lang="ru-RU" sz="2000" i="1" dirty="0">
                <a:solidFill>
                  <a:schemeClr val="tx1"/>
                </a:solidFill>
              </a:rPr>
              <a:t>куда</a:t>
            </a:r>
            <a:r>
              <a:rPr lang="ru-RU" sz="2000" dirty="0">
                <a:solidFill>
                  <a:schemeClr val="tx1"/>
                </a:solidFill>
              </a:rPr>
              <a:t>? (другая страна, Америка, Западная Европа, Германия, Южная Корея, Австралия, Бразилия, Мексика);</a:t>
            </a:r>
          </a:p>
          <a:p>
            <a:r>
              <a:rPr lang="ru-RU" sz="2000" dirty="0">
                <a:solidFill>
                  <a:srgbClr val="05991A"/>
                </a:solidFill>
              </a:rPr>
              <a:t>в другую страну, в Америку, в Западную Европу, в Германию, в Южную Корею, в Австралию, в Бразилию, в Мексику</a:t>
            </a:r>
          </a:p>
          <a:p>
            <a:r>
              <a:rPr lang="ru-RU" sz="2000" b="1" dirty="0">
                <a:solidFill>
                  <a:schemeClr val="tx1"/>
                </a:solidFill>
              </a:rPr>
              <a:t>путь</a:t>
            </a:r>
            <a:r>
              <a:rPr lang="ru-RU" sz="2000" dirty="0">
                <a:solidFill>
                  <a:schemeClr val="tx1"/>
                </a:solidFill>
              </a:rPr>
              <a:t> </a:t>
            </a:r>
            <a:r>
              <a:rPr lang="ru-RU" sz="2000" i="1" dirty="0">
                <a:solidFill>
                  <a:schemeClr val="tx1"/>
                </a:solidFill>
              </a:rPr>
              <a:t>к чему</a:t>
            </a:r>
            <a:r>
              <a:rPr lang="ru-RU" sz="2000" dirty="0">
                <a:solidFill>
                  <a:schemeClr val="tx1"/>
                </a:solidFill>
              </a:rPr>
              <a:t>? (успех, прогресс, отставание, победа, процветание, благополучие);</a:t>
            </a:r>
          </a:p>
          <a:p>
            <a:endParaRPr lang="ru-RU" sz="2000" dirty="0">
              <a:solidFill>
                <a:schemeClr val="tx1"/>
              </a:solidFill>
            </a:endParaRPr>
          </a:p>
          <a:p>
            <a:r>
              <a:rPr lang="ru-RU" sz="2000" b="1" dirty="0">
                <a:solidFill>
                  <a:schemeClr val="tx1"/>
                </a:solidFill>
              </a:rPr>
              <a:t>вкладывать</a:t>
            </a:r>
            <a:r>
              <a:rPr lang="ru-RU" sz="2000" dirty="0">
                <a:solidFill>
                  <a:schemeClr val="tx1"/>
                </a:solidFill>
              </a:rPr>
              <a:t>/</a:t>
            </a:r>
            <a:r>
              <a:rPr lang="ru-RU" sz="2000" b="1" dirty="0">
                <a:solidFill>
                  <a:schemeClr val="tx1"/>
                </a:solidFill>
              </a:rPr>
              <a:t>вложить</a:t>
            </a:r>
            <a:r>
              <a:rPr lang="ru-RU" sz="2000" dirty="0">
                <a:solidFill>
                  <a:schemeClr val="tx1"/>
                </a:solidFill>
              </a:rPr>
              <a:t> во что-либо </a:t>
            </a:r>
            <a:r>
              <a:rPr lang="ru-RU" sz="2000" i="1" dirty="0">
                <a:solidFill>
                  <a:schemeClr val="tx1"/>
                </a:solidFill>
              </a:rPr>
              <a:t>что</a:t>
            </a:r>
            <a:r>
              <a:rPr lang="ru-RU" sz="2000" dirty="0">
                <a:solidFill>
                  <a:schemeClr val="tx1"/>
                </a:solidFill>
              </a:rPr>
              <a:t>? (капиталы, деньги, финансы, ресурсы, материальные средства, силы);</a:t>
            </a:r>
          </a:p>
          <a:p>
            <a:endParaRPr lang="ru-RU" sz="2000" dirty="0">
              <a:solidFill>
                <a:schemeClr val="tx1"/>
              </a:solidFill>
            </a:endParaRPr>
          </a:p>
          <a:p>
            <a:r>
              <a:rPr lang="ru-RU" sz="2000" b="1" dirty="0">
                <a:solidFill>
                  <a:schemeClr val="tx1"/>
                </a:solidFill>
              </a:rPr>
              <a:t>часть</a:t>
            </a:r>
            <a:r>
              <a:rPr lang="ru-RU" sz="2000" dirty="0">
                <a:solidFill>
                  <a:schemeClr val="tx1"/>
                </a:solidFill>
              </a:rPr>
              <a:t> </a:t>
            </a:r>
            <a:r>
              <a:rPr lang="ru-RU" sz="2000" i="1" dirty="0">
                <a:solidFill>
                  <a:schemeClr val="tx1"/>
                </a:solidFill>
              </a:rPr>
              <a:t>кого</a:t>
            </a:r>
            <a:r>
              <a:rPr lang="ru-RU" sz="2000" dirty="0">
                <a:solidFill>
                  <a:schemeClr val="tx1"/>
                </a:solidFill>
              </a:rPr>
              <a:t>? </a:t>
            </a:r>
            <a:r>
              <a:rPr lang="ru-RU" sz="2000" i="1" dirty="0">
                <a:solidFill>
                  <a:schemeClr val="tx1"/>
                </a:solidFill>
              </a:rPr>
              <a:t>чего</a:t>
            </a:r>
            <a:r>
              <a:rPr lang="ru-RU" sz="2000" dirty="0">
                <a:solidFill>
                  <a:schemeClr val="tx1"/>
                </a:solidFill>
              </a:rPr>
              <a:t>? (учёные, молодёжь, научные сотрудники, специалисты, население, финансы, бюджет, материальные средства);</a:t>
            </a:r>
          </a:p>
          <a:p>
            <a:endParaRPr lang="ru-RU" sz="2000" dirty="0">
              <a:solidFill>
                <a:schemeClr val="tx1"/>
              </a:solidFill>
            </a:endParaRPr>
          </a:p>
          <a:p>
            <a:r>
              <a:rPr lang="ru-RU" sz="2000" b="1" dirty="0">
                <a:solidFill>
                  <a:schemeClr val="tx1"/>
                </a:solidFill>
              </a:rPr>
              <a:t>относиться</a:t>
            </a:r>
            <a:r>
              <a:rPr lang="ru-RU" sz="2000" dirty="0">
                <a:solidFill>
                  <a:schemeClr val="tx1"/>
                </a:solidFill>
              </a:rPr>
              <a:t>/</a:t>
            </a:r>
            <a:r>
              <a:rPr lang="ru-RU" sz="2000" b="1" dirty="0">
                <a:solidFill>
                  <a:schemeClr val="tx1"/>
                </a:solidFill>
              </a:rPr>
              <a:t>отнестись</a:t>
            </a:r>
            <a:r>
              <a:rPr lang="ru-RU" sz="2000" dirty="0">
                <a:solidFill>
                  <a:schemeClr val="tx1"/>
                </a:solidFill>
              </a:rPr>
              <a:t> положительно или отрицательно </a:t>
            </a:r>
            <a:r>
              <a:rPr lang="ru-RU" sz="2000" i="1" dirty="0">
                <a:solidFill>
                  <a:schemeClr val="tx1"/>
                </a:solidFill>
              </a:rPr>
              <a:t>к чему</a:t>
            </a:r>
            <a:r>
              <a:rPr lang="ru-RU" sz="2000" dirty="0">
                <a:solidFill>
                  <a:schemeClr val="tx1"/>
                </a:solidFill>
              </a:rPr>
              <a:t>? (процесс, эмиграция, отъезд специалистов, ситуация, проблема, вопрос);</a:t>
            </a:r>
          </a:p>
          <a:p>
            <a:endParaRPr lang="ru-RU" sz="2000" dirty="0">
              <a:solidFill>
                <a:schemeClr val="tx1"/>
              </a:solidFill>
            </a:endParaRPr>
          </a:p>
          <a:p>
            <a:r>
              <a:rPr lang="ru-RU" sz="2000" b="1" dirty="0">
                <a:solidFill>
                  <a:schemeClr val="tx1"/>
                </a:solidFill>
              </a:rPr>
              <a:t>способ</a:t>
            </a:r>
            <a:r>
              <a:rPr lang="ru-RU" sz="2000" dirty="0">
                <a:solidFill>
                  <a:schemeClr val="tx1"/>
                </a:solidFill>
              </a:rPr>
              <a:t> </a:t>
            </a:r>
            <a:r>
              <a:rPr lang="ru-RU" sz="2000" i="1" dirty="0">
                <a:solidFill>
                  <a:schemeClr val="tx1"/>
                </a:solidFill>
              </a:rPr>
              <a:t>чего</a:t>
            </a:r>
            <a:r>
              <a:rPr lang="ru-RU" sz="2000" dirty="0">
                <a:solidFill>
                  <a:schemeClr val="tx1"/>
                </a:solidFill>
              </a:rPr>
              <a:t>? (деятельность, достижение цели, решение проблемы, получение результата, достижение компромисса);</a:t>
            </a:r>
          </a:p>
          <a:p>
            <a:endParaRPr lang="ru-RU" sz="2000" dirty="0">
              <a:solidFill>
                <a:schemeClr val="tx1"/>
              </a:solidFill>
            </a:endParaRPr>
          </a:p>
          <a:p>
            <a:r>
              <a:rPr lang="ru-RU" sz="2000" b="1" dirty="0">
                <a:solidFill>
                  <a:schemeClr val="tx1"/>
                </a:solidFill>
              </a:rPr>
              <a:t>оценивать</a:t>
            </a:r>
            <a:r>
              <a:rPr lang="ru-RU" sz="2000" dirty="0">
                <a:solidFill>
                  <a:schemeClr val="tx1"/>
                </a:solidFill>
              </a:rPr>
              <a:t>/</a:t>
            </a:r>
            <a:r>
              <a:rPr lang="ru-RU" sz="2000" b="1" dirty="0">
                <a:solidFill>
                  <a:schemeClr val="tx1"/>
                </a:solidFill>
              </a:rPr>
              <a:t>оценить</a:t>
            </a:r>
            <a:r>
              <a:rPr lang="ru-RU" sz="2000" dirty="0">
                <a:solidFill>
                  <a:schemeClr val="tx1"/>
                </a:solidFill>
              </a:rPr>
              <a:t> </a:t>
            </a:r>
            <a:r>
              <a:rPr lang="ru-RU" sz="2000" i="1" dirty="0">
                <a:solidFill>
                  <a:schemeClr val="tx1"/>
                </a:solidFill>
              </a:rPr>
              <a:t>что</a:t>
            </a:r>
            <a:r>
              <a:rPr lang="ru-RU" sz="2000" dirty="0">
                <a:solidFill>
                  <a:schemeClr val="tx1"/>
                </a:solidFill>
              </a:rPr>
              <a:t>? (работа, деятельность, результат, последствия, итоги).</a:t>
            </a:r>
          </a:p>
          <a:p>
            <a:endParaRPr lang="ru-RU" sz="2000" dirty="0">
              <a:solidFill>
                <a:schemeClr val="tx1"/>
              </a:solidFill>
            </a:endParaRPr>
          </a:p>
        </p:txBody>
      </p:sp>
    </p:spTree>
    <p:extLst>
      <p:ext uri="{BB962C8B-B14F-4D97-AF65-F5344CB8AC3E}">
        <p14:creationId xmlns:p14="http://schemas.microsoft.com/office/powerpoint/2010/main" val="42205080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gradFill>
          <a:gsLst>
            <a:gs pos="0">
              <a:srgbClr val="FFFF00"/>
            </a:gs>
            <a:gs pos="46000">
              <a:schemeClr val="bg1"/>
            </a:gs>
            <a:gs pos="89000">
              <a:srgbClr val="FEFFDD"/>
            </a:gs>
            <a:gs pos="100000">
              <a:srgbClr val="FBCE91"/>
            </a:gs>
          </a:gsLst>
          <a:lin ang="5400000" scaled="1"/>
        </a:gradFill>
        <a:effectLst/>
      </p:bgPr>
    </p:bg>
    <p:spTree>
      <p:nvGrpSpPr>
        <p:cNvPr id="1" name=""/>
        <p:cNvGrpSpPr/>
        <p:nvPr/>
      </p:nvGrpSpPr>
      <p:grpSpPr>
        <a:xfrm>
          <a:off x="0" y="0"/>
          <a:ext cx="0" cy="0"/>
          <a:chOff x="0" y="0"/>
          <a:chExt cx="0" cy="0"/>
        </a:xfrm>
      </p:grpSpPr>
      <p:sp>
        <p:nvSpPr>
          <p:cNvPr id="12" name="Текст 11">
            <a:extLst>
              <a:ext uri="{FF2B5EF4-FFF2-40B4-BE49-F238E27FC236}">
                <a16:creationId xmlns:a16="http://schemas.microsoft.com/office/drawing/2014/main" id="{0C11B1C5-0FA2-4407-8C27-128FDEEB35DC}"/>
              </a:ext>
            </a:extLst>
          </p:cNvPr>
          <p:cNvSpPr>
            <a:spLocks noGrp="1"/>
          </p:cNvSpPr>
          <p:nvPr>
            <p:ph type="body" idx="1"/>
          </p:nvPr>
        </p:nvSpPr>
        <p:spPr>
          <a:xfrm>
            <a:off x="150920" y="115410"/>
            <a:ext cx="11833934" cy="6631619"/>
          </a:xfrm>
        </p:spPr>
        <p:txBody>
          <a:bodyPr>
            <a:normAutofit fontScale="85000" lnSpcReduction="20000"/>
          </a:bodyPr>
          <a:lstStyle/>
          <a:p>
            <a:r>
              <a:rPr lang="ru-RU" sz="2000" b="1" dirty="0">
                <a:solidFill>
                  <a:schemeClr val="tx1"/>
                </a:solidFill>
              </a:rPr>
              <a:t>Процесс</a:t>
            </a:r>
            <a:r>
              <a:rPr lang="ru-RU" sz="2000" dirty="0">
                <a:solidFill>
                  <a:schemeClr val="tx1"/>
                </a:solidFill>
              </a:rPr>
              <a:t> </a:t>
            </a:r>
            <a:r>
              <a:rPr lang="ru-RU" sz="2000" i="1" dirty="0">
                <a:solidFill>
                  <a:schemeClr val="tx1"/>
                </a:solidFill>
              </a:rPr>
              <a:t>чего</a:t>
            </a:r>
            <a:r>
              <a:rPr lang="ru-RU" sz="2000" dirty="0">
                <a:solidFill>
                  <a:schemeClr val="tx1"/>
                </a:solidFill>
              </a:rPr>
              <a:t>? (эмиграция, развитие, рост, переговоры, поиск решения);</a:t>
            </a:r>
          </a:p>
          <a:p>
            <a:r>
              <a:rPr lang="ru-RU" sz="2000" dirty="0">
                <a:solidFill>
                  <a:srgbClr val="05991A"/>
                </a:solidFill>
              </a:rPr>
              <a:t>эмиграции, развития, роста, переговоров, поиска</a:t>
            </a:r>
          </a:p>
          <a:p>
            <a:r>
              <a:rPr lang="ru-RU" sz="2000" b="1" dirty="0">
                <a:solidFill>
                  <a:schemeClr val="tx1"/>
                </a:solidFill>
              </a:rPr>
              <a:t>финансирование</a:t>
            </a:r>
            <a:r>
              <a:rPr lang="ru-RU" sz="2000" dirty="0">
                <a:solidFill>
                  <a:schemeClr val="tx1"/>
                </a:solidFill>
              </a:rPr>
              <a:t> </a:t>
            </a:r>
            <a:r>
              <a:rPr lang="ru-RU" sz="2000" i="1" dirty="0">
                <a:solidFill>
                  <a:schemeClr val="tx1"/>
                </a:solidFill>
              </a:rPr>
              <a:t>чего</a:t>
            </a:r>
            <a:r>
              <a:rPr lang="ru-RU" sz="2000" dirty="0">
                <a:solidFill>
                  <a:schemeClr val="tx1"/>
                </a:solidFill>
              </a:rPr>
              <a:t>?</a:t>
            </a:r>
            <a:r>
              <a:rPr lang="ru-RU" sz="2000" i="1" dirty="0">
                <a:solidFill>
                  <a:schemeClr val="tx1"/>
                </a:solidFill>
              </a:rPr>
              <a:t> </a:t>
            </a:r>
            <a:r>
              <a:rPr lang="ru-RU" sz="2000" dirty="0">
                <a:solidFill>
                  <a:schemeClr val="tx1"/>
                </a:solidFill>
              </a:rPr>
              <a:t>(программа, проект, строительство, предприятие, завод, транспортная система, город, регион);</a:t>
            </a:r>
          </a:p>
          <a:p>
            <a:r>
              <a:rPr lang="ru-RU" sz="2000" dirty="0">
                <a:solidFill>
                  <a:srgbClr val="05991A"/>
                </a:solidFill>
              </a:rPr>
              <a:t>программы, проекта, строительства, предприятия, завода, транспортной системы, города, региона</a:t>
            </a:r>
          </a:p>
          <a:p>
            <a:r>
              <a:rPr lang="ru-RU" sz="2000" b="1" dirty="0">
                <a:solidFill>
                  <a:schemeClr val="tx1"/>
                </a:solidFill>
              </a:rPr>
              <a:t>зарплата</a:t>
            </a:r>
            <a:r>
              <a:rPr lang="ru-RU" sz="2000" dirty="0">
                <a:solidFill>
                  <a:schemeClr val="tx1"/>
                </a:solidFill>
              </a:rPr>
              <a:t> </a:t>
            </a:r>
            <a:r>
              <a:rPr lang="ru-RU" sz="2000" i="1" dirty="0">
                <a:solidFill>
                  <a:schemeClr val="tx1"/>
                </a:solidFill>
              </a:rPr>
              <a:t>кого</a:t>
            </a:r>
            <a:r>
              <a:rPr lang="ru-RU" sz="2000" dirty="0">
                <a:solidFill>
                  <a:schemeClr val="tx1"/>
                </a:solidFill>
              </a:rPr>
              <a:t>? (учёные, инженеры, научные работники, учителя, врачи, рабочие);</a:t>
            </a:r>
          </a:p>
          <a:p>
            <a:r>
              <a:rPr lang="ru-RU" sz="2000" dirty="0">
                <a:solidFill>
                  <a:srgbClr val="05991A"/>
                </a:solidFill>
              </a:rPr>
              <a:t>учёных, инженеров, научных работников, учителей, врачей, рабочих</a:t>
            </a:r>
          </a:p>
          <a:p>
            <a:r>
              <a:rPr lang="ru-RU" sz="2000" b="1" dirty="0">
                <a:solidFill>
                  <a:schemeClr val="tx1"/>
                </a:solidFill>
              </a:rPr>
              <a:t>уехать</a:t>
            </a:r>
            <a:r>
              <a:rPr lang="ru-RU" sz="2000" dirty="0">
                <a:solidFill>
                  <a:schemeClr val="tx1"/>
                </a:solidFill>
              </a:rPr>
              <a:t> </a:t>
            </a:r>
            <a:r>
              <a:rPr lang="ru-RU" sz="2000" i="1" dirty="0">
                <a:solidFill>
                  <a:schemeClr val="tx1"/>
                </a:solidFill>
              </a:rPr>
              <a:t>куда</a:t>
            </a:r>
            <a:r>
              <a:rPr lang="ru-RU" sz="2000" dirty="0">
                <a:solidFill>
                  <a:schemeClr val="tx1"/>
                </a:solidFill>
              </a:rPr>
              <a:t>? (другая страна, Америка, Западная Европа, Германия, Южная Корея, Австралия, Бразилия, Мексика);</a:t>
            </a:r>
          </a:p>
          <a:p>
            <a:r>
              <a:rPr lang="ru-RU" sz="2000" dirty="0">
                <a:solidFill>
                  <a:srgbClr val="05991A"/>
                </a:solidFill>
              </a:rPr>
              <a:t>в другую страну, в Америку, в Западную Европу, в Германию, в Южную Корею, в Австралию, в Бразилию, в Мексику</a:t>
            </a:r>
          </a:p>
          <a:p>
            <a:r>
              <a:rPr lang="ru-RU" sz="2000" b="1" dirty="0">
                <a:solidFill>
                  <a:schemeClr val="tx1"/>
                </a:solidFill>
              </a:rPr>
              <a:t>путь</a:t>
            </a:r>
            <a:r>
              <a:rPr lang="ru-RU" sz="2000" dirty="0">
                <a:solidFill>
                  <a:schemeClr val="tx1"/>
                </a:solidFill>
              </a:rPr>
              <a:t> </a:t>
            </a:r>
            <a:r>
              <a:rPr lang="ru-RU" sz="2000" i="1" dirty="0">
                <a:solidFill>
                  <a:schemeClr val="tx1"/>
                </a:solidFill>
              </a:rPr>
              <a:t>к чему</a:t>
            </a:r>
            <a:r>
              <a:rPr lang="ru-RU" sz="2000" dirty="0">
                <a:solidFill>
                  <a:schemeClr val="tx1"/>
                </a:solidFill>
              </a:rPr>
              <a:t>? (успех, прогресс, отставание, победа, процветание, благополучие);</a:t>
            </a:r>
          </a:p>
          <a:p>
            <a:r>
              <a:rPr lang="ru-RU" sz="2000" dirty="0">
                <a:solidFill>
                  <a:srgbClr val="05991A"/>
                </a:solidFill>
              </a:rPr>
              <a:t>к успеху, к прогрессу, к отставанию, к победе, к процветанию, к благополучию</a:t>
            </a:r>
          </a:p>
          <a:p>
            <a:r>
              <a:rPr lang="ru-RU" sz="2000" b="1" dirty="0">
                <a:solidFill>
                  <a:schemeClr val="tx1"/>
                </a:solidFill>
              </a:rPr>
              <a:t>вкладывать</a:t>
            </a:r>
            <a:r>
              <a:rPr lang="ru-RU" sz="2000" dirty="0">
                <a:solidFill>
                  <a:schemeClr val="tx1"/>
                </a:solidFill>
              </a:rPr>
              <a:t>/</a:t>
            </a:r>
            <a:r>
              <a:rPr lang="ru-RU" sz="2000" b="1" dirty="0">
                <a:solidFill>
                  <a:schemeClr val="tx1"/>
                </a:solidFill>
              </a:rPr>
              <a:t>вложить</a:t>
            </a:r>
            <a:r>
              <a:rPr lang="ru-RU" sz="2000" dirty="0">
                <a:solidFill>
                  <a:schemeClr val="tx1"/>
                </a:solidFill>
              </a:rPr>
              <a:t> во что-либо </a:t>
            </a:r>
            <a:r>
              <a:rPr lang="ru-RU" sz="2000" i="1" dirty="0">
                <a:solidFill>
                  <a:schemeClr val="tx1"/>
                </a:solidFill>
              </a:rPr>
              <a:t>что</a:t>
            </a:r>
            <a:r>
              <a:rPr lang="ru-RU" sz="2000" dirty="0">
                <a:solidFill>
                  <a:schemeClr val="tx1"/>
                </a:solidFill>
              </a:rPr>
              <a:t>? (капиталы, деньги, финансы, ресурсы, материальные средства, силы);</a:t>
            </a:r>
          </a:p>
          <a:p>
            <a:endParaRPr lang="ru-RU" sz="2000" dirty="0">
              <a:solidFill>
                <a:schemeClr val="tx1"/>
              </a:solidFill>
            </a:endParaRPr>
          </a:p>
          <a:p>
            <a:r>
              <a:rPr lang="ru-RU" sz="2000" b="1" dirty="0">
                <a:solidFill>
                  <a:schemeClr val="tx1"/>
                </a:solidFill>
              </a:rPr>
              <a:t>часть</a:t>
            </a:r>
            <a:r>
              <a:rPr lang="ru-RU" sz="2000" dirty="0">
                <a:solidFill>
                  <a:schemeClr val="tx1"/>
                </a:solidFill>
              </a:rPr>
              <a:t> </a:t>
            </a:r>
            <a:r>
              <a:rPr lang="ru-RU" sz="2000" i="1" dirty="0">
                <a:solidFill>
                  <a:schemeClr val="tx1"/>
                </a:solidFill>
              </a:rPr>
              <a:t>кого</a:t>
            </a:r>
            <a:r>
              <a:rPr lang="ru-RU" sz="2000" dirty="0">
                <a:solidFill>
                  <a:schemeClr val="tx1"/>
                </a:solidFill>
              </a:rPr>
              <a:t>? </a:t>
            </a:r>
            <a:r>
              <a:rPr lang="ru-RU" sz="2000" i="1" dirty="0">
                <a:solidFill>
                  <a:schemeClr val="tx1"/>
                </a:solidFill>
              </a:rPr>
              <a:t>чего</a:t>
            </a:r>
            <a:r>
              <a:rPr lang="ru-RU" sz="2000" dirty="0">
                <a:solidFill>
                  <a:schemeClr val="tx1"/>
                </a:solidFill>
              </a:rPr>
              <a:t>? (учёные, молодёжь, научные сотрудники, специалисты, население, финансы, бюджет, материальные средства);</a:t>
            </a:r>
          </a:p>
          <a:p>
            <a:endParaRPr lang="ru-RU" sz="2000" dirty="0">
              <a:solidFill>
                <a:schemeClr val="tx1"/>
              </a:solidFill>
            </a:endParaRPr>
          </a:p>
          <a:p>
            <a:r>
              <a:rPr lang="ru-RU" sz="2000" b="1" dirty="0">
                <a:solidFill>
                  <a:schemeClr val="tx1"/>
                </a:solidFill>
              </a:rPr>
              <a:t>относиться</a:t>
            </a:r>
            <a:r>
              <a:rPr lang="ru-RU" sz="2000" dirty="0">
                <a:solidFill>
                  <a:schemeClr val="tx1"/>
                </a:solidFill>
              </a:rPr>
              <a:t>/</a:t>
            </a:r>
            <a:r>
              <a:rPr lang="ru-RU" sz="2000" b="1" dirty="0">
                <a:solidFill>
                  <a:schemeClr val="tx1"/>
                </a:solidFill>
              </a:rPr>
              <a:t>отнестись</a:t>
            </a:r>
            <a:r>
              <a:rPr lang="ru-RU" sz="2000" dirty="0">
                <a:solidFill>
                  <a:schemeClr val="tx1"/>
                </a:solidFill>
              </a:rPr>
              <a:t> положительно или отрицательно </a:t>
            </a:r>
            <a:r>
              <a:rPr lang="ru-RU" sz="2000" i="1" dirty="0">
                <a:solidFill>
                  <a:schemeClr val="tx1"/>
                </a:solidFill>
              </a:rPr>
              <a:t>к чему</a:t>
            </a:r>
            <a:r>
              <a:rPr lang="ru-RU" sz="2000" dirty="0">
                <a:solidFill>
                  <a:schemeClr val="tx1"/>
                </a:solidFill>
              </a:rPr>
              <a:t>? (процесс, эмиграция, отъезд специалистов, ситуация, проблема, вопрос);</a:t>
            </a:r>
          </a:p>
          <a:p>
            <a:endParaRPr lang="ru-RU" sz="2000" dirty="0">
              <a:solidFill>
                <a:schemeClr val="tx1"/>
              </a:solidFill>
            </a:endParaRPr>
          </a:p>
          <a:p>
            <a:r>
              <a:rPr lang="ru-RU" sz="2000" b="1" dirty="0">
                <a:solidFill>
                  <a:schemeClr val="tx1"/>
                </a:solidFill>
              </a:rPr>
              <a:t>способ</a:t>
            </a:r>
            <a:r>
              <a:rPr lang="ru-RU" sz="2000" dirty="0">
                <a:solidFill>
                  <a:schemeClr val="tx1"/>
                </a:solidFill>
              </a:rPr>
              <a:t> </a:t>
            </a:r>
            <a:r>
              <a:rPr lang="ru-RU" sz="2000" i="1" dirty="0">
                <a:solidFill>
                  <a:schemeClr val="tx1"/>
                </a:solidFill>
              </a:rPr>
              <a:t>чего</a:t>
            </a:r>
            <a:r>
              <a:rPr lang="ru-RU" sz="2000" dirty="0">
                <a:solidFill>
                  <a:schemeClr val="tx1"/>
                </a:solidFill>
              </a:rPr>
              <a:t>? (деятельность, достижение цели, решение проблемы, получение результата, достижение компромисса);</a:t>
            </a:r>
          </a:p>
          <a:p>
            <a:endParaRPr lang="ru-RU" sz="2000" dirty="0">
              <a:solidFill>
                <a:schemeClr val="tx1"/>
              </a:solidFill>
            </a:endParaRPr>
          </a:p>
          <a:p>
            <a:r>
              <a:rPr lang="ru-RU" sz="2000" b="1" dirty="0">
                <a:solidFill>
                  <a:schemeClr val="tx1"/>
                </a:solidFill>
              </a:rPr>
              <a:t>оценивать</a:t>
            </a:r>
            <a:r>
              <a:rPr lang="ru-RU" sz="2000" dirty="0">
                <a:solidFill>
                  <a:schemeClr val="tx1"/>
                </a:solidFill>
              </a:rPr>
              <a:t>/</a:t>
            </a:r>
            <a:r>
              <a:rPr lang="ru-RU" sz="2000" b="1" dirty="0">
                <a:solidFill>
                  <a:schemeClr val="tx1"/>
                </a:solidFill>
              </a:rPr>
              <a:t>оценить</a:t>
            </a:r>
            <a:r>
              <a:rPr lang="ru-RU" sz="2000" dirty="0">
                <a:solidFill>
                  <a:schemeClr val="tx1"/>
                </a:solidFill>
              </a:rPr>
              <a:t> </a:t>
            </a:r>
            <a:r>
              <a:rPr lang="ru-RU" sz="2000" i="1" dirty="0">
                <a:solidFill>
                  <a:schemeClr val="tx1"/>
                </a:solidFill>
              </a:rPr>
              <a:t>что</a:t>
            </a:r>
            <a:r>
              <a:rPr lang="ru-RU" sz="2000" dirty="0">
                <a:solidFill>
                  <a:schemeClr val="tx1"/>
                </a:solidFill>
              </a:rPr>
              <a:t>? (работа, деятельность, результат, последствия, итоги).</a:t>
            </a:r>
          </a:p>
          <a:p>
            <a:endParaRPr lang="ru-RU" sz="2000" dirty="0">
              <a:solidFill>
                <a:schemeClr val="tx1"/>
              </a:solidFill>
            </a:endParaRPr>
          </a:p>
        </p:txBody>
      </p:sp>
    </p:spTree>
    <p:extLst>
      <p:ext uri="{BB962C8B-B14F-4D97-AF65-F5344CB8AC3E}">
        <p14:creationId xmlns:p14="http://schemas.microsoft.com/office/powerpoint/2010/main" val="24821491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gradFill>
          <a:gsLst>
            <a:gs pos="0">
              <a:srgbClr val="FFFF00"/>
            </a:gs>
            <a:gs pos="46000">
              <a:schemeClr val="bg1"/>
            </a:gs>
            <a:gs pos="89000">
              <a:srgbClr val="FEFFDD"/>
            </a:gs>
            <a:gs pos="100000">
              <a:srgbClr val="FBCE91"/>
            </a:gs>
          </a:gsLst>
          <a:lin ang="5400000" scaled="1"/>
        </a:gradFill>
        <a:effectLst/>
      </p:bgPr>
    </p:bg>
    <p:spTree>
      <p:nvGrpSpPr>
        <p:cNvPr id="1" name=""/>
        <p:cNvGrpSpPr/>
        <p:nvPr/>
      </p:nvGrpSpPr>
      <p:grpSpPr>
        <a:xfrm>
          <a:off x="0" y="0"/>
          <a:ext cx="0" cy="0"/>
          <a:chOff x="0" y="0"/>
          <a:chExt cx="0" cy="0"/>
        </a:xfrm>
      </p:grpSpPr>
      <p:sp>
        <p:nvSpPr>
          <p:cNvPr id="12" name="Текст 11">
            <a:extLst>
              <a:ext uri="{FF2B5EF4-FFF2-40B4-BE49-F238E27FC236}">
                <a16:creationId xmlns:a16="http://schemas.microsoft.com/office/drawing/2014/main" id="{0C11B1C5-0FA2-4407-8C27-128FDEEB35DC}"/>
              </a:ext>
            </a:extLst>
          </p:cNvPr>
          <p:cNvSpPr>
            <a:spLocks noGrp="1"/>
          </p:cNvSpPr>
          <p:nvPr>
            <p:ph type="body" idx="1"/>
          </p:nvPr>
        </p:nvSpPr>
        <p:spPr>
          <a:xfrm>
            <a:off x="150920" y="115410"/>
            <a:ext cx="11833934" cy="6631619"/>
          </a:xfrm>
        </p:spPr>
        <p:txBody>
          <a:bodyPr>
            <a:normAutofit fontScale="85000" lnSpcReduction="20000"/>
          </a:bodyPr>
          <a:lstStyle/>
          <a:p>
            <a:r>
              <a:rPr lang="ru-RU" sz="2000" b="1" dirty="0">
                <a:solidFill>
                  <a:schemeClr val="tx1"/>
                </a:solidFill>
              </a:rPr>
              <a:t>Процесс</a:t>
            </a:r>
            <a:r>
              <a:rPr lang="ru-RU" sz="2000" dirty="0">
                <a:solidFill>
                  <a:schemeClr val="tx1"/>
                </a:solidFill>
              </a:rPr>
              <a:t> </a:t>
            </a:r>
            <a:r>
              <a:rPr lang="ru-RU" sz="2000" i="1" dirty="0">
                <a:solidFill>
                  <a:schemeClr val="tx1"/>
                </a:solidFill>
              </a:rPr>
              <a:t>чего</a:t>
            </a:r>
            <a:r>
              <a:rPr lang="ru-RU" sz="2000" dirty="0">
                <a:solidFill>
                  <a:schemeClr val="tx1"/>
                </a:solidFill>
              </a:rPr>
              <a:t>? (эмиграция, развитие, рост, переговоры, поиск решения);</a:t>
            </a:r>
          </a:p>
          <a:p>
            <a:r>
              <a:rPr lang="ru-RU" sz="2000" dirty="0">
                <a:solidFill>
                  <a:srgbClr val="05991A"/>
                </a:solidFill>
              </a:rPr>
              <a:t>эмиграции, развития, роста, переговоров, поиска</a:t>
            </a:r>
          </a:p>
          <a:p>
            <a:r>
              <a:rPr lang="ru-RU" sz="2000" b="1" dirty="0">
                <a:solidFill>
                  <a:schemeClr val="tx1"/>
                </a:solidFill>
              </a:rPr>
              <a:t>финансирование</a:t>
            </a:r>
            <a:r>
              <a:rPr lang="ru-RU" sz="2000" dirty="0">
                <a:solidFill>
                  <a:schemeClr val="tx1"/>
                </a:solidFill>
              </a:rPr>
              <a:t> </a:t>
            </a:r>
            <a:r>
              <a:rPr lang="ru-RU" sz="2000" i="1" dirty="0">
                <a:solidFill>
                  <a:schemeClr val="tx1"/>
                </a:solidFill>
              </a:rPr>
              <a:t>чего</a:t>
            </a:r>
            <a:r>
              <a:rPr lang="ru-RU" sz="2000" dirty="0">
                <a:solidFill>
                  <a:schemeClr val="tx1"/>
                </a:solidFill>
              </a:rPr>
              <a:t>?</a:t>
            </a:r>
            <a:r>
              <a:rPr lang="ru-RU" sz="2000" i="1" dirty="0">
                <a:solidFill>
                  <a:schemeClr val="tx1"/>
                </a:solidFill>
              </a:rPr>
              <a:t> </a:t>
            </a:r>
            <a:r>
              <a:rPr lang="ru-RU" sz="2000" dirty="0">
                <a:solidFill>
                  <a:schemeClr val="tx1"/>
                </a:solidFill>
              </a:rPr>
              <a:t>(программа, проект, строительство, предприятие, завод, транспортная система, город, регион);</a:t>
            </a:r>
          </a:p>
          <a:p>
            <a:r>
              <a:rPr lang="ru-RU" sz="2000" dirty="0">
                <a:solidFill>
                  <a:srgbClr val="05991A"/>
                </a:solidFill>
              </a:rPr>
              <a:t>программы, проекта, строительства, предприятия, завода, транспортной системы, города, региона</a:t>
            </a:r>
          </a:p>
          <a:p>
            <a:r>
              <a:rPr lang="ru-RU" sz="2000" b="1" dirty="0">
                <a:solidFill>
                  <a:schemeClr val="tx1"/>
                </a:solidFill>
              </a:rPr>
              <a:t>зарплата</a:t>
            </a:r>
            <a:r>
              <a:rPr lang="ru-RU" sz="2000" dirty="0">
                <a:solidFill>
                  <a:schemeClr val="tx1"/>
                </a:solidFill>
              </a:rPr>
              <a:t> </a:t>
            </a:r>
            <a:r>
              <a:rPr lang="ru-RU" sz="2000" i="1" dirty="0">
                <a:solidFill>
                  <a:schemeClr val="tx1"/>
                </a:solidFill>
              </a:rPr>
              <a:t>кого</a:t>
            </a:r>
            <a:r>
              <a:rPr lang="ru-RU" sz="2000" dirty="0">
                <a:solidFill>
                  <a:schemeClr val="tx1"/>
                </a:solidFill>
              </a:rPr>
              <a:t>? (учёные, инженеры, научные работники, учителя, врачи, рабочие);</a:t>
            </a:r>
          </a:p>
          <a:p>
            <a:r>
              <a:rPr lang="ru-RU" sz="2000" dirty="0">
                <a:solidFill>
                  <a:srgbClr val="05991A"/>
                </a:solidFill>
              </a:rPr>
              <a:t>учёных, инженеров, научных работников, учителей, врачей, рабочих</a:t>
            </a:r>
          </a:p>
          <a:p>
            <a:r>
              <a:rPr lang="ru-RU" sz="2000" b="1" dirty="0">
                <a:solidFill>
                  <a:schemeClr val="tx1"/>
                </a:solidFill>
              </a:rPr>
              <a:t>уехать</a:t>
            </a:r>
            <a:r>
              <a:rPr lang="ru-RU" sz="2000" dirty="0">
                <a:solidFill>
                  <a:schemeClr val="tx1"/>
                </a:solidFill>
              </a:rPr>
              <a:t> </a:t>
            </a:r>
            <a:r>
              <a:rPr lang="ru-RU" sz="2000" i="1" dirty="0">
                <a:solidFill>
                  <a:schemeClr val="tx1"/>
                </a:solidFill>
              </a:rPr>
              <a:t>куда</a:t>
            </a:r>
            <a:r>
              <a:rPr lang="ru-RU" sz="2000" dirty="0">
                <a:solidFill>
                  <a:schemeClr val="tx1"/>
                </a:solidFill>
              </a:rPr>
              <a:t>? (другая страна, Америка, Западная Европа, Германия, Южная Корея, Австралия, Бразилия, Мексика);</a:t>
            </a:r>
          </a:p>
          <a:p>
            <a:r>
              <a:rPr lang="ru-RU" sz="2000" dirty="0">
                <a:solidFill>
                  <a:srgbClr val="05991A"/>
                </a:solidFill>
              </a:rPr>
              <a:t>в другую страну, в Америку, в Западную Европу, в Германию, в Южную Корею, в Австралию, в Бразилию, в Мексику</a:t>
            </a:r>
          </a:p>
          <a:p>
            <a:r>
              <a:rPr lang="ru-RU" sz="2000" b="1" dirty="0">
                <a:solidFill>
                  <a:schemeClr val="tx1"/>
                </a:solidFill>
              </a:rPr>
              <a:t>путь</a:t>
            </a:r>
            <a:r>
              <a:rPr lang="ru-RU" sz="2000" dirty="0">
                <a:solidFill>
                  <a:schemeClr val="tx1"/>
                </a:solidFill>
              </a:rPr>
              <a:t> </a:t>
            </a:r>
            <a:r>
              <a:rPr lang="ru-RU" sz="2000" i="1" dirty="0">
                <a:solidFill>
                  <a:schemeClr val="tx1"/>
                </a:solidFill>
              </a:rPr>
              <a:t>к чему</a:t>
            </a:r>
            <a:r>
              <a:rPr lang="ru-RU" sz="2000" dirty="0">
                <a:solidFill>
                  <a:schemeClr val="tx1"/>
                </a:solidFill>
              </a:rPr>
              <a:t>? (успех, прогресс, отставание, победа, процветание, благополучие);</a:t>
            </a:r>
          </a:p>
          <a:p>
            <a:r>
              <a:rPr lang="ru-RU" sz="2000" dirty="0">
                <a:solidFill>
                  <a:srgbClr val="05991A"/>
                </a:solidFill>
              </a:rPr>
              <a:t>к успеху, к прогрессу, к отставанию, к победе, к процветанию, к благополучию</a:t>
            </a:r>
          </a:p>
          <a:p>
            <a:r>
              <a:rPr lang="ru-RU" sz="2000" b="1" dirty="0">
                <a:solidFill>
                  <a:schemeClr val="tx1"/>
                </a:solidFill>
              </a:rPr>
              <a:t>вкладывать</a:t>
            </a:r>
            <a:r>
              <a:rPr lang="ru-RU" sz="2000" dirty="0">
                <a:solidFill>
                  <a:schemeClr val="tx1"/>
                </a:solidFill>
              </a:rPr>
              <a:t>/</a:t>
            </a:r>
            <a:r>
              <a:rPr lang="ru-RU" sz="2000" b="1" dirty="0">
                <a:solidFill>
                  <a:schemeClr val="tx1"/>
                </a:solidFill>
              </a:rPr>
              <a:t>вложить</a:t>
            </a:r>
            <a:r>
              <a:rPr lang="ru-RU" sz="2000" dirty="0">
                <a:solidFill>
                  <a:schemeClr val="tx1"/>
                </a:solidFill>
              </a:rPr>
              <a:t> во что-либо </a:t>
            </a:r>
            <a:r>
              <a:rPr lang="ru-RU" sz="2000" i="1" dirty="0">
                <a:solidFill>
                  <a:schemeClr val="tx1"/>
                </a:solidFill>
              </a:rPr>
              <a:t>что</a:t>
            </a:r>
            <a:r>
              <a:rPr lang="ru-RU" sz="2000" dirty="0">
                <a:solidFill>
                  <a:schemeClr val="tx1"/>
                </a:solidFill>
              </a:rPr>
              <a:t>? (капиталы, деньги, финансы, ресурсы, материальные средства, силы);</a:t>
            </a:r>
          </a:p>
          <a:p>
            <a:r>
              <a:rPr lang="ru-RU" sz="2000" dirty="0">
                <a:solidFill>
                  <a:srgbClr val="05991A"/>
                </a:solidFill>
              </a:rPr>
              <a:t>капиталы, деньги, финансы, ресурсы, материальные средства, силы в….</a:t>
            </a:r>
          </a:p>
          <a:p>
            <a:r>
              <a:rPr lang="ru-RU" sz="2000" b="1" dirty="0">
                <a:solidFill>
                  <a:schemeClr val="tx1"/>
                </a:solidFill>
              </a:rPr>
              <a:t>часть</a:t>
            </a:r>
            <a:r>
              <a:rPr lang="ru-RU" sz="2000" dirty="0">
                <a:solidFill>
                  <a:schemeClr val="tx1"/>
                </a:solidFill>
              </a:rPr>
              <a:t> </a:t>
            </a:r>
            <a:r>
              <a:rPr lang="ru-RU" sz="2000" i="1" dirty="0">
                <a:solidFill>
                  <a:schemeClr val="tx1"/>
                </a:solidFill>
              </a:rPr>
              <a:t>кого</a:t>
            </a:r>
            <a:r>
              <a:rPr lang="ru-RU" sz="2000" dirty="0">
                <a:solidFill>
                  <a:schemeClr val="tx1"/>
                </a:solidFill>
              </a:rPr>
              <a:t>? </a:t>
            </a:r>
            <a:r>
              <a:rPr lang="ru-RU" sz="2000" i="1" dirty="0">
                <a:solidFill>
                  <a:schemeClr val="tx1"/>
                </a:solidFill>
              </a:rPr>
              <a:t>чего</a:t>
            </a:r>
            <a:r>
              <a:rPr lang="ru-RU" sz="2000" dirty="0">
                <a:solidFill>
                  <a:schemeClr val="tx1"/>
                </a:solidFill>
              </a:rPr>
              <a:t>? (учёные, молодёжь, научные сотрудники, специалисты, население, финансы, бюджет, материальные средства);</a:t>
            </a:r>
          </a:p>
          <a:p>
            <a:endParaRPr lang="ru-RU" sz="2000" dirty="0">
              <a:solidFill>
                <a:schemeClr val="tx1"/>
              </a:solidFill>
            </a:endParaRPr>
          </a:p>
          <a:p>
            <a:r>
              <a:rPr lang="ru-RU" sz="2000" b="1" dirty="0">
                <a:solidFill>
                  <a:schemeClr val="tx1"/>
                </a:solidFill>
              </a:rPr>
              <a:t>относиться</a:t>
            </a:r>
            <a:r>
              <a:rPr lang="ru-RU" sz="2000" dirty="0">
                <a:solidFill>
                  <a:schemeClr val="tx1"/>
                </a:solidFill>
              </a:rPr>
              <a:t>/</a:t>
            </a:r>
            <a:r>
              <a:rPr lang="ru-RU" sz="2000" b="1" dirty="0">
                <a:solidFill>
                  <a:schemeClr val="tx1"/>
                </a:solidFill>
              </a:rPr>
              <a:t>отнестись</a:t>
            </a:r>
            <a:r>
              <a:rPr lang="ru-RU" sz="2000" dirty="0">
                <a:solidFill>
                  <a:schemeClr val="tx1"/>
                </a:solidFill>
              </a:rPr>
              <a:t> положительно или отрицательно </a:t>
            </a:r>
            <a:r>
              <a:rPr lang="ru-RU" sz="2000" i="1" dirty="0">
                <a:solidFill>
                  <a:schemeClr val="tx1"/>
                </a:solidFill>
              </a:rPr>
              <a:t>к чему</a:t>
            </a:r>
            <a:r>
              <a:rPr lang="ru-RU" sz="2000" dirty="0">
                <a:solidFill>
                  <a:schemeClr val="tx1"/>
                </a:solidFill>
              </a:rPr>
              <a:t>? (процесс, эмиграция, отъезд специалистов, ситуация, проблема, вопрос);</a:t>
            </a:r>
          </a:p>
          <a:p>
            <a:endParaRPr lang="ru-RU" sz="2000" dirty="0">
              <a:solidFill>
                <a:schemeClr val="tx1"/>
              </a:solidFill>
            </a:endParaRPr>
          </a:p>
          <a:p>
            <a:r>
              <a:rPr lang="ru-RU" sz="2000" b="1" dirty="0">
                <a:solidFill>
                  <a:schemeClr val="tx1"/>
                </a:solidFill>
              </a:rPr>
              <a:t>способ</a:t>
            </a:r>
            <a:r>
              <a:rPr lang="ru-RU" sz="2000" dirty="0">
                <a:solidFill>
                  <a:schemeClr val="tx1"/>
                </a:solidFill>
              </a:rPr>
              <a:t> </a:t>
            </a:r>
            <a:r>
              <a:rPr lang="ru-RU" sz="2000" i="1" dirty="0">
                <a:solidFill>
                  <a:schemeClr val="tx1"/>
                </a:solidFill>
              </a:rPr>
              <a:t>чего</a:t>
            </a:r>
            <a:r>
              <a:rPr lang="ru-RU" sz="2000" dirty="0">
                <a:solidFill>
                  <a:schemeClr val="tx1"/>
                </a:solidFill>
              </a:rPr>
              <a:t>? (деятельность, достижение цели, решение проблемы, получение результата, достижение компромисса);</a:t>
            </a:r>
          </a:p>
          <a:p>
            <a:endParaRPr lang="ru-RU" sz="2000" dirty="0">
              <a:solidFill>
                <a:schemeClr val="tx1"/>
              </a:solidFill>
            </a:endParaRPr>
          </a:p>
          <a:p>
            <a:r>
              <a:rPr lang="ru-RU" sz="2000" b="1" dirty="0">
                <a:solidFill>
                  <a:schemeClr val="tx1"/>
                </a:solidFill>
              </a:rPr>
              <a:t>оценивать</a:t>
            </a:r>
            <a:r>
              <a:rPr lang="ru-RU" sz="2000" dirty="0">
                <a:solidFill>
                  <a:schemeClr val="tx1"/>
                </a:solidFill>
              </a:rPr>
              <a:t>/</a:t>
            </a:r>
            <a:r>
              <a:rPr lang="ru-RU" sz="2000" b="1" dirty="0">
                <a:solidFill>
                  <a:schemeClr val="tx1"/>
                </a:solidFill>
              </a:rPr>
              <a:t>оценить</a:t>
            </a:r>
            <a:r>
              <a:rPr lang="ru-RU" sz="2000" dirty="0">
                <a:solidFill>
                  <a:schemeClr val="tx1"/>
                </a:solidFill>
              </a:rPr>
              <a:t> </a:t>
            </a:r>
            <a:r>
              <a:rPr lang="ru-RU" sz="2000" i="1" dirty="0">
                <a:solidFill>
                  <a:schemeClr val="tx1"/>
                </a:solidFill>
              </a:rPr>
              <a:t>что</a:t>
            </a:r>
            <a:r>
              <a:rPr lang="ru-RU" sz="2000" dirty="0">
                <a:solidFill>
                  <a:schemeClr val="tx1"/>
                </a:solidFill>
              </a:rPr>
              <a:t>? (работа, деятельность, результат, последствия, итоги).</a:t>
            </a:r>
          </a:p>
          <a:p>
            <a:endParaRPr lang="ru-RU" sz="2000" dirty="0">
              <a:solidFill>
                <a:schemeClr val="tx1"/>
              </a:solidFill>
            </a:endParaRPr>
          </a:p>
        </p:txBody>
      </p:sp>
    </p:spTree>
    <p:extLst>
      <p:ext uri="{BB962C8B-B14F-4D97-AF65-F5344CB8AC3E}">
        <p14:creationId xmlns:p14="http://schemas.microsoft.com/office/powerpoint/2010/main" val="91558541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gradFill>
          <a:gsLst>
            <a:gs pos="0">
              <a:srgbClr val="FFFF00"/>
            </a:gs>
            <a:gs pos="46000">
              <a:schemeClr val="bg1"/>
            </a:gs>
            <a:gs pos="89000">
              <a:srgbClr val="FEFFDD"/>
            </a:gs>
            <a:gs pos="100000">
              <a:srgbClr val="FBCE91"/>
            </a:gs>
          </a:gsLst>
          <a:lin ang="5400000" scaled="1"/>
        </a:gradFill>
        <a:effectLst/>
      </p:bgPr>
    </p:bg>
    <p:spTree>
      <p:nvGrpSpPr>
        <p:cNvPr id="1" name=""/>
        <p:cNvGrpSpPr/>
        <p:nvPr/>
      </p:nvGrpSpPr>
      <p:grpSpPr>
        <a:xfrm>
          <a:off x="0" y="0"/>
          <a:ext cx="0" cy="0"/>
          <a:chOff x="0" y="0"/>
          <a:chExt cx="0" cy="0"/>
        </a:xfrm>
      </p:grpSpPr>
      <p:sp>
        <p:nvSpPr>
          <p:cNvPr id="12" name="Текст 11">
            <a:extLst>
              <a:ext uri="{FF2B5EF4-FFF2-40B4-BE49-F238E27FC236}">
                <a16:creationId xmlns:a16="http://schemas.microsoft.com/office/drawing/2014/main" id="{0C11B1C5-0FA2-4407-8C27-128FDEEB35DC}"/>
              </a:ext>
            </a:extLst>
          </p:cNvPr>
          <p:cNvSpPr>
            <a:spLocks noGrp="1"/>
          </p:cNvSpPr>
          <p:nvPr>
            <p:ph type="body" idx="1"/>
          </p:nvPr>
        </p:nvSpPr>
        <p:spPr>
          <a:xfrm>
            <a:off x="150920" y="115410"/>
            <a:ext cx="11833934" cy="6631619"/>
          </a:xfrm>
        </p:spPr>
        <p:txBody>
          <a:bodyPr>
            <a:normAutofit fontScale="85000" lnSpcReduction="20000"/>
          </a:bodyPr>
          <a:lstStyle/>
          <a:p>
            <a:r>
              <a:rPr lang="ru-RU" sz="2000" b="1" dirty="0">
                <a:solidFill>
                  <a:schemeClr val="tx1"/>
                </a:solidFill>
              </a:rPr>
              <a:t>Процесс</a:t>
            </a:r>
            <a:r>
              <a:rPr lang="ru-RU" sz="2000" dirty="0">
                <a:solidFill>
                  <a:schemeClr val="tx1"/>
                </a:solidFill>
              </a:rPr>
              <a:t> </a:t>
            </a:r>
            <a:r>
              <a:rPr lang="ru-RU" sz="2000" i="1" dirty="0">
                <a:solidFill>
                  <a:schemeClr val="tx1"/>
                </a:solidFill>
              </a:rPr>
              <a:t>чего</a:t>
            </a:r>
            <a:r>
              <a:rPr lang="ru-RU" sz="2000" dirty="0">
                <a:solidFill>
                  <a:schemeClr val="tx1"/>
                </a:solidFill>
              </a:rPr>
              <a:t>? (эмиграция, развитие, рост, переговоры, поиск решения);</a:t>
            </a:r>
          </a:p>
          <a:p>
            <a:r>
              <a:rPr lang="ru-RU" sz="2000" dirty="0">
                <a:solidFill>
                  <a:srgbClr val="05991A"/>
                </a:solidFill>
              </a:rPr>
              <a:t>эмиграции, развития, роста, переговоров, поиска</a:t>
            </a:r>
          </a:p>
          <a:p>
            <a:r>
              <a:rPr lang="ru-RU" sz="2000" b="1" dirty="0">
                <a:solidFill>
                  <a:schemeClr val="tx1"/>
                </a:solidFill>
              </a:rPr>
              <a:t>финансирование</a:t>
            </a:r>
            <a:r>
              <a:rPr lang="ru-RU" sz="2000" dirty="0">
                <a:solidFill>
                  <a:schemeClr val="tx1"/>
                </a:solidFill>
              </a:rPr>
              <a:t> </a:t>
            </a:r>
            <a:r>
              <a:rPr lang="ru-RU" sz="2000" i="1" dirty="0">
                <a:solidFill>
                  <a:schemeClr val="tx1"/>
                </a:solidFill>
              </a:rPr>
              <a:t>чего</a:t>
            </a:r>
            <a:r>
              <a:rPr lang="ru-RU" sz="2000" dirty="0">
                <a:solidFill>
                  <a:schemeClr val="tx1"/>
                </a:solidFill>
              </a:rPr>
              <a:t>?</a:t>
            </a:r>
            <a:r>
              <a:rPr lang="ru-RU" sz="2000" i="1" dirty="0">
                <a:solidFill>
                  <a:schemeClr val="tx1"/>
                </a:solidFill>
              </a:rPr>
              <a:t> </a:t>
            </a:r>
            <a:r>
              <a:rPr lang="ru-RU" sz="2000" dirty="0">
                <a:solidFill>
                  <a:schemeClr val="tx1"/>
                </a:solidFill>
              </a:rPr>
              <a:t>(программа, проект, строительство, предприятие, завод, транспортная система, город, регион);</a:t>
            </a:r>
          </a:p>
          <a:p>
            <a:r>
              <a:rPr lang="ru-RU" sz="2000" dirty="0">
                <a:solidFill>
                  <a:srgbClr val="05991A"/>
                </a:solidFill>
              </a:rPr>
              <a:t>программы, проекта, строительства, предприятия, завода, транспортной системы, города, региона</a:t>
            </a:r>
          </a:p>
          <a:p>
            <a:r>
              <a:rPr lang="ru-RU" sz="2000" b="1" dirty="0">
                <a:solidFill>
                  <a:schemeClr val="tx1"/>
                </a:solidFill>
              </a:rPr>
              <a:t>зарплата</a:t>
            </a:r>
            <a:r>
              <a:rPr lang="ru-RU" sz="2000" dirty="0">
                <a:solidFill>
                  <a:schemeClr val="tx1"/>
                </a:solidFill>
              </a:rPr>
              <a:t> </a:t>
            </a:r>
            <a:r>
              <a:rPr lang="ru-RU" sz="2000" i="1" dirty="0">
                <a:solidFill>
                  <a:schemeClr val="tx1"/>
                </a:solidFill>
              </a:rPr>
              <a:t>кого</a:t>
            </a:r>
            <a:r>
              <a:rPr lang="ru-RU" sz="2000" dirty="0">
                <a:solidFill>
                  <a:schemeClr val="tx1"/>
                </a:solidFill>
              </a:rPr>
              <a:t>? (учёные, инженеры, научные работники, учителя, врачи, рабочие);</a:t>
            </a:r>
          </a:p>
          <a:p>
            <a:r>
              <a:rPr lang="ru-RU" sz="2000" dirty="0">
                <a:solidFill>
                  <a:srgbClr val="05991A"/>
                </a:solidFill>
              </a:rPr>
              <a:t>учёных, инженеров, научных работников, учителей, врачей, рабочих</a:t>
            </a:r>
          </a:p>
          <a:p>
            <a:r>
              <a:rPr lang="ru-RU" sz="2000" b="1" dirty="0">
                <a:solidFill>
                  <a:schemeClr val="tx1"/>
                </a:solidFill>
              </a:rPr>
              <a:t>уехать</a:t>
            </a:r>
            <a:r>
              <a:rPr lang="ru-RU" sz="2000" dirty="0">
                <a:solidFill>
                  <a:schemeClr val="tx1"/>
                </a:solidFill>
              </a:rPr>
              <a:t> </a:t>
            </a:r>
            <a:r>
              <a:rPr lang="ru-RU" sz="2000" i="1" dirty="0">
                <a:solidFill>
                  <a:schemeClr val="tx1"/>
                </a:solidFill>
              </a:rPr>
              <a:t>куда</a:t>
            </a:r>
            <a:r>
              <a:rPr lang="ru-RU" sz="2000" dirty="0">
                <a:solidFill>
                  <a:schemeClr val="tx1"/>
                </a:solidFill>
              </a:rPr>
              <a:t>? (другая страна, Америка, Западная Европа, Германия, Южная Корея, Австралия, Бразилия, Мексика);</a:t>
            </a:r>
          </a:p>
          <a:p>
            <a:r>
              <a:rPr lang="ru-RU" sz="2000" dirty="0">
                <a:solidFill>
                  <a:srgbClr val="05991A"/>
                </a:solidFill>
              </a:rPr>
              <a:t>в другую страну, в Америку, в Западную Европу, в Германию, в Южную Корею, в Австралию, в Бразилию, в Мексику</a:t>
            </a:r>
          </a:p>
          <a:p>
            <a:r>
              <a:rPr lang="ru-RU" sz="2000" b="1" dirty="0">
                <a:solidFill>
                  <a:schemeClr val="tx1"/>
                </a:solidFill>
              </a:rPr>
              <a:t>путь</a:t>
            </a:r>
            <a:r>
              <a:rPr lang="ru-RU" sz="2000" dirty="0">
                <a:solidFill>
                  <a:schemeClr val="tx1"/>
                </a:solidFill>
              </a:rPr>
              <a:t> </a:t>
            </a:r>
            <a:r>
              <a:rPr lang="ru-RU" sz="2000" i="1" dirty="0">
                <a:solidFill>
                  <a:schemeClr val="tx1"/>
                </a:solidFill>
              </a:rPr>
              <a:t>к чему</a:t>
            </a:r>
            <a:r>
              <a:rPr lang="ru-RU" sz="2000" dirty="0">
                <a:solidFill>
                  <a:schemeClr val="tx1"/>
                </a:solidFill>
              </a:rPr>
              <a:t>? (успех, прогресс, отставание, победа, процветание, благополучие);</a:t>
            </a:r>
          </a:p>
          <a:p>
            <a:r>
              <a:rPr lang="ru-RU" sz="2000" dirty="0">
                <a:solidFill>
                  <a:srgbClr val="05991A"/>
                </a:solidFill>
              </a:rPr>
              <a:t>к успеху, к прогрессу, к отставанию, к победе, к процветанию, к благополучию</a:t>
            </a:r>
          </a:p>
          <a:p>
            <a:r>
              <a:rPr lang="ru-RU" sz="2000" b="1" dirty="0">
                <a:solidFill>
                  <a:schemeClr val="tx1"/>
                </a:solidFill>
              </a:rPr>
              <a:t>вкладывать</a:t>
            </a:r>
            <a:r>
              <a:rPr lang="ru-RU" sz="2000" dirty="0">
                <a:solidFill>
                  <a:schemeClr val="tx1"/>
                </a:solidFill>
              </a:rPr>
              <a:t>/</a:t>
            </a:r>
            <a:r>
              <a:rPr lang="ru-RU" sz="2000" b="1" dirty="0">
                <a:solidFill>
                  <a:schemeClr val="tx1"/>
                </a:solidFill>
              </a:rPr>
              <a:t>вложить</a:t>
            </a:r>
            <a:r>
              <a:rPr lang="ru-RU" sz="2000" dirty="0">
                <a:solidFill>
                  <a:schemeClr val="tx1"/>
                </a:solidFill>
              </a:rPr>
              <a:t> во что-либо </a:t>
            </a:r>
            <a:r>
              <a:rPr lang="ru-RU" sz="2000" i="1" dirty="0">
                <a:solidFill>
                  <a:schemeClr val="tx1"/>
                </a:solidFill>
              </a:rPr>
              <a:t>что</a:t>
            </a:r>
            <a:r>
              <a:rPr lang="ru-RU" sz="2000" dirty="0">
                <a:solidFill>
                  <a:schemeClr val="tx1"/>
                </a:solidFill>
              </a:rPr>
              <a:t>? (капиталы, деньги, финансы, ресурсы, материальные средства, силы);</a:t>
            </a:r>
          </a:p>
          <a:p>
            <a:r>
              <a:rPr lang="ru-RU" sz="2000" dirty="0">
                <a:solidFill>
                  <a:srgbClr val="05991A"/>
                </a:solidFill>
              </a:rPr>
              <a:t>капиталы, деньги, финансы, ресурсы, материальные средства, силы в….</a:t>
            </a:r>
          </a:p>
          <a:p>
            <a:r>
              <a:rPr lang="ru-RU" sz="2000" b="1" dirty="0">
                <a:solidFill>
                  <a:schemeClr val="tx1"/>
                </a:solidFill>
              </a:rPr>
              <a:t>часть</a:t>
            </a:r>
            <a:r>
              <a:rPr lang="ru-RU" sz="2000" dirty="0">
                <a:solidFill>
                  <a:schemeClr val="tx1"/>
                </a:solidFill>
              </a:rPr>
              <a:t> </a:t>
            </a:r>
            <a:r>
              <a:rPr lang="ru-RU" sz="2000" i="1" dirty="0">
                <a:solidFill>
                  <a:schemeClr val="tx1"/>
                </a:solidFill>
              </a:rPr>
              <a:t>кого</a:t>
            </a:r>
            <a:r>
              <a:rPr lang="ru-RU" sz="2000" dirty="0">
                <a:solidFill>
                  <a:schemeClr val="tx1"/>
                </a:solidFill>
              </a:rPr>
              <a:t>? </a:t>
            </a:r>
            <a:r>
              <a:rPr lang="ru-RU" sz="2000" i="1" dirty="0">
                <a:solidFill>
                  <a:schemeClr val="tx1"/>
                </a:solidFill>
              </a:rPr>
              <a:t>чего</a:t>
            </a:r>
            <a:r>
              <a:rPr lang="ru-RU" sz="2000" dirty="0">
                <a:solidFill>
                  <a:schemeClr val="tx1"/>
                </a:solidFill>
              </a:rPr>
              <a:t>? (учёные, молодёжь, научные сотрудники, специалисты, население, финансы, бюджет, материальные средства);</a:t>
            </a:r>
          </a:p>
          <a:p>
            <a:r>
              <a:rPr lang="ru-RU" sz="2000" dirty="0">
                <a:solidFill>
                  <a:srgbClr val="05991A"/>
                </a:solidFill>
              </a:rPr>
              <a:t>учёных, молодёжи, научных сотрудников, специалистов, населения, финансов, бюджета, материальных средств</a:t>
            </a:r>
          </a:p>
          <a:p>
            <a:r>
              <a:rPr lang="ru-RU" sz="2000" b="1" dirty="0">
                <a:solidFill>
                  <a:schemeClr val="tx1"/>
                </a:solidFill>
              </a:rPr>
              <a:t>относиться</a:t>
            </a:r>
            <a:r>
              <a:rPr lang="ru-RU" sz="2000" dirty="0">
                <a:solidFill>
                  <a:schemeClr val="tx1"/>
                </a:solidFill>
              </a:rPr>
              <a:t>/</a:t>
            </a:r>
            <a:r>
              <a:rPr lang="ru-RU" sz="2000" b="1" dirty="0">
                <a:solidFill>
                  <a:schemeClr val="tx1"/>
                </a:solidFill>
              </a:rPr>
              <a:t>отнестись</a:t>
            </a:r>
            <a:r>
              <a:rPr lang="ru-RU" sz="2000" dirty="0">
                <a:solidFill>
                  <a:schemeClr val="tx1"/>
                </a:solidFill>
              </a:rPr>
              <a:t> положительно или отрицательно </a:t>
            </a:r>
            <a:r>
              <a:rPr lang="ru-RU" sz="2000" i="1" dirty="0">
                <a:solidFill>
                  <a:schemeClr val="tx1"/>
                </a:solidFill>
              </a:rPr>
              <a:t>к чему</a:t>
            </a:r>
            <a:r>
              <a:rPr lang="ru-RU" sz="2000" dirty="0">
                <a:solidFill>
                  <a:schemeClr val="tx1"/>
                </a:solidFill>
              </a:rPr>
              <a:t>? (процесс, эмиграция, отъезд специалистов, ситуация, проблема, вопрос);</a:t>
            </a:r>
          </a:p>
          <a:p>
            <a:endParaRPr lang="ru-RU" sz="2000" dirty="0">
              <a:solidFill>
                <a:schemeClr val="tx1"/>
              </a:solidFill>
            </a:endParaRPr>
          </a:p>
          <a:p>
            <a:r>
              <a:rPr lang="ru-RU" sz="2000" b="1" dirty="0">
                <a:solidFill>
                  <a:schemeClr val="tx1"/>
                </a:solidFill>
              </a:rPr>
              <a:t>способ</a:t>
            </a:r>
            <a:r>
              <a:rPr lang="ru-RU" sz="2000" dirty="0">
                <a:solidFill>
                  <a:schemeClr val="tx1"/>
                </a:solidFill>
              </a:rPr>
              <a:t> </a:t>
            </a:r>
            <a:r>
              <a:rPr lang="ru-RU" sz="2000" i="1" dirty="0">
                <a:solidFill>
                  <a:schemeClr val="tx1"/>
                </a:solidFill>
              </a:rPr>
              <a:t>чего</a:t>
            </a:r>
            <a:r>
              <a:rPr lang="ru-RU" sz="2000" dirty="0">
                <a:solidFill>
                  <a:schemeClr val="tx1"/>
                </a:solidFill>
              </a:rPr>
              <a:t>? (деятельность, достижение цели, решение проблемы, получение результата, достижение компромисса);</a:t>
            </a:r>
          </a:p>
          <a:p>
            <a:endParaRPr lang="ru-RU" sz="2000" dirty="0">
              <a:solidFill>
                <a:schemeClr val="tx1"/>
              </a:solidFill>
            </a:endParaRPr>
          </a:p>
          <a:p>
            <a:r>
              <a:rPr lang="ru-RU" sz="2000" b="1" dirty="0">
                <a:solidFill>
                  <a:schemeClr val="tx1"/>
                </a:solidFill>
              </a:rPr>
              <a:t>оценивать</a:t>
            </a:r>
            <a:r>
              <a:rPr lang="ru-RU" sz="2000" dirty="0">
                <a:solidFill>
                  <a:schemeClr val="tx1"/>
                </a:solidFill>
              </a:rPr>
              <a:t>/</a:t>
            </a:r>
            <a:r>
              <a:rPr lang="ru-RU" sz="2000" b="1" dirty="0">
                <a:solidFill>
                  <a:schemeClr val="tx1"/>
                </a:solidFill>
              </a:rPr>
              <a:t>оценить</a:t>
            </a:r>
            <a:r>
              <a:rPr lang="ru-RU" sz="2000" dirty="0">
                <a:solidFill>
                  <a:schemeClr val="tx1"/>
                </a:solidFill>
              </a:rPr>
              <a:t> </a:t>
            </a:r>
            <a:r>
              <a:rPr lang="ru-RU" sz="2000" i="1" dirty="0">
                <a:solidFill>
                  <a:schemeClr val="tx1"/>
                </a:solidFill>
              </a:rPr>
              <a:t>что</a:t>
            </a:r>
            <a:r>
              <a:rPr lang="ru-RU" sz="2000" dirty="0">
                <a:solidFill>
                  <a:schemeClr val="tx1"/>
                </a:solidFill>
              </a:rPr>
              <a:t>? (работа, деятельность, результат, последствия, итоги).</a:t>
            </a:r>
          </a:p>
          <a:p>
            <a:endParaRPr lang="ru-RU" sz="2000" dirty="0">
              <a:solidFill>
                <a:schemeClr val="tx1"/>
              </a:solidFill>
            </a:endParaRPr>
          </a:p>
        </p:txBody>
      </p:sp>
    </p:spTree>
    <p:extLst>
      <p:ext uri="{BB962C8B-B14F-4D97-AF65-F5344CB8AC3E}">
        <p14:creationId xmlns:p14="http://schemas.microsoft.com/office/powerpoint/2010/main" val="36829722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gradFill>
          <a:gsLst>
            <a:gs pos="0">
              <a:srgbClr val="FFFF00"/>
            </a:gs>
            <a:gs pos="46000">
              <a:schemeClr val="bg1"/>
            </a:gs>
            <a:gs pos="89000">
              <a:srgbClr val="FEFFDD"/>
            </a:gs>
            <a:gs pos="100000">
              <a:srgbClr val="FBCE91"/>
            </a:gs>
          </a:gsLst>
          <a:lin ang="5400000" scaled="1"/>
        </a:gradFill>
        <a:effectLst/>
      </p:bgPr>
    </p:bg>
    <p:spTree>
      <p:nvGrpSpPr>
        <p:cNvPr id="1" name=""/>
        <p:cNvGrpSpPr/>
        <p:nvPr/>
      </p:nvGrpSpPr>
      <p:grpSpPr>
        <a:xfrm>
          <a:off x="0" y="0"/>
          <a:ext cx="0" cy="0"/>
          <a:chOff x="0" y="0"/>
          <a:chExt cx="0" cy="0"/>
        </a:xfrm>
      </p:grpSpPr>
      <p:sp>
        <p:nvSpPr>
          <p:cNvPr id="12" name="Текст 11">
            <a:extLst>
              <a:ext uri="{FF2B5EF4-FFF2-40B4-BE49-F238E27FC236}">
                <a16:creationId xmlns:a16="http://schemas.microsoft.com/office/drawing/2014/main" id="{0C11B1C5-0FA2-4407-8C27-128FDEEB35DC}"/>
              </a:ext>
            </a:extLst>
          </p:cNvPr>
          <p:cNvSpPr>
            <a:spLocks noGrp="1"/>
          </p:cNvSpPr>
          <p:nvPr>
            <p:ph type="body" idx="1"/>
          </p:nvPr>
        </p:nvSpPr>
        <p:spPr>
          <a:xfrm>
            <a:off x="150920" y="115410"/>
            <a:ext cx="11833934" cy="6631619"/>
          </a:xfrm>
        </p:spPr>
        <p:txBody>
          <a:bodyPr>
            <a:normAutofit fontScale="85000" lnSpcReduction="20000"/>
          </a:bodyPr>
          <a:lstStyle/>
          <a:p>
            <a:r>
              <a:rPr lang="ru-RU" sz="2000" b="1" dirty="0">
                <a:solidFill>
                  <a:schemeClr val="tx1"/>
                </a:solidFill>
              </a:rPr>
              <a:t>Процесс</a:t>
            </a:r>
            <a:r>
              <a:rPr lang="ru-RU" sz="2000" dirty="0">
                <a:solidFill>
                  <a:schemeClr val="tx1"/>
                </a:solidFill>
              </a:rPr>
              <a:t> </a:t>
            </a:r>
            <a:r>
              <a:rPr lang="ru-RU" sz="2000" i="1" dirty="0">
                <a:solidFill>
                  <a:schemeClr val="tx1"/>
                </a:solidFill>
              </a:rPr>
              <a:t>чего</a:t>
            </a:r>
            <a:r>
              <a:rPr lang="ru-RU" sz="2000" dirty="0">
                <a:solidFill>
                  <a:schemeClr val="tx1"/>
                </a:solidFill>
              </a:rPr>
              <a:t>? (эмиграция, развитие, рост, переговоры, поиск решения);</a:t>
            </a:r>
          </a:p>
          <a:p>
            <a:r>
              <a:rPr lang="ru-RU" sz="2000" dirty="0">
                <a:solidFill>
                  <a:srgbClr val="05991A"/>
                </a:solidFill>
              </a:rPr>
              <a:t>эмиграции, развития, роста, переговоров, поиска</a:t>
            </a:r>
          </a:p>
          <a:p>
            <a:r>
              <a:rPr lang="ru-RU" sz="2000" b="1" dirty="0">
                <a:solidFill>
                  <a:schemeClr val="tx1"/>
                </a:solidFill>
              </a:rPr>
              <a:t>финансирование</a:t>
            </a:r>
            <a:r>
              <a:rPr lang="ru-RU" sz="2000" dirty="0">
                <a:solidFill>
                  <a:schemeClr val="tx1"/>
                </a:solidFill>
              </a:rPr>
              <a:t> </a:t>
            </a:r>
            <a:r>
              <a:rPr lang="ru-RU" sz="2000" i="1" dirty="0">
                <a:solidFill>
                  <a:schemeClr val="tx1"/>
                </a:solidFill>
              </a:rPr>
              <a:t>чего</a:t>
            </a:r>
            <a:r>
              <a:rPr lang="ru-RU" sz="2000" dirty="0">
                <a:solidFill>
                  <a:schemeClr val="tx1"/>
                </a:solidFill>
              </a:rPr>
              <a:t>?</a:t>
            </a:r>
            <a:r>
              <a:rPr lang="ru-RU" sz="2000" i="1" dirty="0">
                <a:solidFill>
                  <a:schemeClr val="tx1"/>
                </a:solidFill>
              </a:rPr>
              <a:t> </a:t>
            </a:r>
            <a:r>
              <a:rPr lang="ru-RU" sz="2000" dirty="0">
                <a:solidFill>
                  <a:schemeClr val="tx1"/>
                </a:solidFill>
              </a:rPr>
              <a:t>(программа, проект, строительство, предприятие, завод, транспортная система, город, регион);</a:t>
            </a:r>
          </a:p>
          <a:p>
            <a:r>
              <a:rPr lang="ru-RU" sz="2000" dirty="0">
                <a:solidFill>
                  <a:srgbClr val="05991A"/>
                </a:solidFill>
              </a:rPr>
              <a:t>программы, проекта, строительства, предприятия, завода, транспортной системы, города, региона</a:t>
            </a:r>
          </a:p>
          <a:p>
            <a:r>
              <a:rPr lang="ru-RU" sz="2000" b="1" dirty="0">
                <a:solidFill>
                  <a:schemeClr val="tx1"/>
                </a:solidFill>
              </a:rPr>
              <a:t>зарплата</a:t>
            </a:r>
            <a:r>
              <a:rPr lang="ru-RU" sz="2000" dirty="0">
                <a:solidFill>
                  <a:schemeClr val="tx1"/>
                </a:solidFill>
              </a:rPr>
              <a:t> </a:t>
            </a:r>
            <a:r>
              <a:rPr lang="ru-RU" sz="2000" i="1" dirty="0">
                <a:solidFill>
                  <a:schemeClr val="tx1"/>
                </a:solidFill>
              </a:rPr>
              <a:t>кого</a:t>
            </a:r>
            <a:r>
              <a:rPr lang="ru-RU" sz="2000" dirty="0">
                <a:solidFill>
                  <a:schemeClr val="tx1"/>
                </a:solidFill>
              </a:rPr>
              <a:t>? (учёные, инженеры, научные работники, учителя, врачи, рабочие);</a:t>
            </a:r>
          </a:p>
          <a:p>
            <a:r>
              <a:rPr lang="ru-RU" sz="2000" dirty="0">
                <a:solidFill>
                  <a:srgbClr val="05991A"/>
                </a:solidFill>
              </a:rPr>
              <a:t>учёных, инженеров, научных работников, учителей, врачей, рабочих</a:t>
            </a:r>
          </a:p>
          <a:p>
            <a:r>
              <a:rPr lang="ru-RU" sz="2000" b="1" dirty="0">
                <a:solidFill>
                  <a:schemeClr val="tx1"/>
                </a:solidFill>
              </a:rPr>
              <a:t>уехать</a:t>
            </a:r>
            <a:r>
              <a:rPr lang="ru-RU" sz="2000" dirty="0">
                <a:solidFill>
                  <a:schemeClr val="tx1"/>
                </a:solidFill>
              </a:rPr>
              <a:t> </a:t>
            </a:r>
            <a:r>
              <a:rPr lang="ru-RU" sz="2000" i="1" dirty="0">
                <a:solidFill>
                  <a:schemeClr val="tx1"/>
                </a:solidFill>
              </a:rPr>
              <a:t>куда</a:t>
            </a:r>
            <a:r>
              <a:rPr lang="ru-RU" sz="2000" dirty="0">
                <a:solidFill>
                  <a:schemeClr val="tx1"/>
                </a:solidFill>
              </a:rPr>
              <a:t>? (другая страна, Америка, Западная Европа, Германия, Южная Корея, Австралия, Бразилия, Мексика);</a:t>
            </a:r>
          </a:p>
          <a:p>
            <a:r>
              <a:rPr lang="ru-RU" sz="2000" dirty="0">
                <a:solidFill>
                  <a:srgbClr val="05991A"/>
                </a:solidFill>
              </a:rPr>
              <a:t>в другую страну, в Америку, в Западную Европу, в Германию, в Южную Корею, в Австралию, в Бразилию, в Мексику</a:t>
            </a:r>
          </a:p>
          <a:p>
            <a:r>
              <a:rPr lang="ru-RU" sz="2000" b="1" dirty="0">
                <a:solidFill>
                  <a:schemeClr val="tx1"/>
                </a:solidFill>
              </a:rPr>
              <a:t>путь</a:t>
            </a:r>
            <a:r>
              <a:rPr lang="ru-RU" sz="2000" dirty="0">
                <a:solidFill>
                  <a:schemeClr val="tx1"/>
                </a:solidFill>
              </a:rPr>
              <a:t> </a:t>
            </a:r>
            <a:r>
              <a:rPr lang="ru-RU" sz="2000" i="1" dirty="0">
                <a:solidFill>
                  <a:schemeClr val="tx1"/>
                </a:solidFill>
              </a:rPr>
              <a:t>к чему</a:t>
            </a:r>
            <a:r>
              <a:rPr lang="ru-RU" sz="2000" dirty="0">
                <a:solidFill>
                  <a:schemeClr val="tx1"/>
                </a:solidFill>
              </a:rPr>
              <a:t>? (успех, прогресс, отставание, победа, процветание, благополучие);</a:t>
            </a:r>
          </a:p>
          <a:p>
            <a:r>
              <a:rPr lang="ru-RU" sz="2000" dirty="0">
                <a:solidFill>
                  <a:srgbClr val="05991A"/>
                </a:solidFill>
              </a:rPr>
              <a:t>к успеху, к прогрессу, к отставанию, к победе, к процветанию, к благополучию</a:t>
            </a:r>
          </a:p>
          <a:p>
            <a:r>
              <a:rPr lang="ru-RU" sz="2000" b="1" dirty="0">
                <a:solidFill>
                  <a:schemeClr val="tx1"/>
                </a:solidFill>
              </a:rPr>
              <a:t>вкладывать</a:t>
            </a:r>
            <a:r>
              <a:rPr lang="ru-RU" sz="2000" dirty="0">
                <a:solidFill>
                  <a:schemeClr val="tx1"/>
                </a:solidFill>
              </a:rPr>
              <a:t>/</a:t>
            </a:r>
            <a:r>
              <a:rPr lang="ru-RU" sz="2000" b="1" dirty="0">
                <a:solidFill>
                  <a:schemeClr val="tx1"/>
                </a:solidFill>
              </a:rPr>
              <a:t>вложить</a:t>
            </a:r>
            <a:r>
              <a:rPr lang="ru-RU" sz="2000" dirty="0">
                <a:solidFill>
                  <a:schemeClr val="tx1"/>
                </a:solidFill>
              </a:rPr>
              <a:t> во что-либо </a:t>
            </a:r>
            <a:r>
              <a:rPr lang="ru-RU" sz="2000" i="1" dirty="0">
                <a:solidFill>
                  <a:schemeClr val="tx1"/>
                </a:solidFill>
              </a:rPr>
              <a:t>что</a:t>
            </a:r>
            <a:r>
              <a:rPr lang="ru-RU" sz="2000" dirty="0">
                <a:solidFill>
                  <a:schemeClr val="tx1"/>
                </a:solidFill>
              </a:rPr>
              <a:t>? (капиталы, деньги, финансы, ресурсы, материальные средства, силы);</a:t>
            </a:r>
          </a:p>
          <a:p>
            <a:r>
              <a:rPr lang="ru-RU" sz="2000" dirty="0">
                <a:solidFill>
                  <a:srgbClr val="05991A"/>
                </a:solidFill>
              </a:rPr>
              <a:t>капиталы, деньги, финансы, ресурсы, материальные средства, силы в….</a:t>
            </a:r>
          </a:p>
          <a:p>
            <a:r>
              <a:rPr lang="ru-RU" sz="2000" b="1" dirty="0">
                <a:solidFill>
                  <a:schemeClr val="tx1"/>
                </a:solidFill>
              </a:rPr>
              <a:t>часть</a:t>
            </a:r>
            <a:r>
              <a:rPr lang="ru-RU" sz="2000" dirty="0">
                <a:solidFill>
                  <a:schemeClr val="tx1"/>
                </a:solidFill>
              </a:rPr>
              <a:t> </a:t>
            </a:r>
            <a:r>
              <a:rPr lang="ru-RU" sz="2000" i="1" dirty="0">
                <a:solidFill>
                  <a:schemeClr val="tx1"/>
                </a:solidFill>
              </a:rPr>
              <a:t>кого</a:t>
            </a:r>
            <a:r>
              <a:rPr lang="ru-RU" sz="2000" dirty="0">
                <a:solidFill>
                  <a:schemeClr val="tx1"/>
                </a:solidFill>
              </a:rPr>
              <a:t>? </a:t>
            </a:r>
            <a:r>
              <a:rPr lang="ru-RU" sz="2000" i="1" dirty="0">
                <a:solidFill>
                  <a:schemeClr val="tx1"/>
                </a:solidFill>
              </a:rPr>
              <a:t>чего</a:t>
            </a:r>
            <a:r>
              <a:rPr lang="ru-RU" sz="2000" dirty="0">
                <a:solidFill>
                  <a:schemeClr val="tx1"/>
                </a:solidFill>
              </a:rPr>
              <a:t>? (учёные, молодёжь, научные сотрудники, специалисты, население, финансы, бюджет, материальные средства);</a:t>
            </a:r>
          </a:p>
          <a:p>
            <a:r>
              <a:rPr lang="ru-RU" sz="2000" dirty="0">
                <a:solidFill>
                  <a:srgbClr val="05991A"/>
                </a:solidFill>
              </a:rPr>
              <a:t>учёных, молодёжи, научных сотрудников, специалистов, населения, финансов, бюджета, материальных средств</a:t>
            </a:r>
          </a:p>
          <a:p>
            <a:r>
              <a:rPr lang="ru-RU" sz="2000" b="1" dirty="0">
                <a:solidFill>
                  <a:schemeClr val="tx1"/>
                </a:solidFill>
              </a:rPr>
              <a:t>относиться</a:t>
            </a:r>
            <a:r>
              <a:rPr lang="ru-RU" sz="2000" dirty="0">
                <a:solidFill>
                  <a:schemeClr val="tx1"/>
                </a:solidFill>
              </a:rPr>
              <a:t>/</a:t>
            </a:r>
            <a:r>
              <a:rPr lang="ru-RU" sz="2000" b="1" dirty="0">
                <a:solidFill>
                  <a:schemeClr val="tx1"/>
                </a:solidFill>
              </a:rPr>
              <a:t>отнестись</a:t>
            </a:r>
            <a:r>
              <a:rPr lang="ru-RU" sz="2000" dirty="0">
                <a:solidFill>
                  <a:schemeClr val="tx1"/>
                </a:solidFill>
              </a:rPr>
              <a:t> положительно или отрицательно </a:t>
            </a:r>
            <a:r>
              <a:rPr lang="ru-RU" sz="2000" i="1" dirty="0">
                <a:solidFill>
                  <a:schemeClr val="tx1"/>
                </a:solidFill>
              </a:rPr>
              <a:t>к чему</a:t>
            </a:r>
            <a:r>
              <a:rPr lang="ru-RU" sz="2000" dirty="0">
                <a:solidFill>
                  <a:schemeClr val="tx1"/>
                </a:solidFill>
              </a:rPr>
              <a:t>? (процесс, эмиграция, отъезд специалистов, ситуация, проблема, вопрос);</a:t>
            </a:r>
          </a:p>
          <a:p>
            <a:r>
              <a:rPr lang="ru-RU" sz="2000" dirty="0">
                <a:solidFill>
                  <a:srgbClr val="05991A"/>
                </a:solidFill>
              </a:rPr>
              <a:t>к процессу, к эмиграции, к отъезду, к ситуации, к проблеме, к вопросу</a:t>
            </a:r>
          </a:p>
          <a:p>
            <a:r>
              <a:rPr lang="ru-RU" sz="2000" b="1" dirty="0">
                <a:solidFill>
                  <a:schemeClr val="tx1"/>
                </a:solidFill>
              </a:rPr>
              <a:t>способ</a:t>
            </a:r>
            <a:r>
              <a:rPr lang="ru-RU" sz="2000" dirty="0">
                <a:solidFill>
                  <a:schemeClr val="tx1"/>
                </a:solidFill>
              </a:rPr>
              <a:t> </a:t>
            </a:r>
            <a:r>
              <a:rPr lang="ru-RU" sz="2000" i="1" dirty="0">
                <a:solidFill>
                  <a:schemeClr val="tx1"/>
                </a:solidFill>
              </a:rPr>
              <a:t>чего</a:t>
            </a:r>
            <a:r>
              <a:rPr lang="ru-RU" sz="2000" dirty="0">
                <a:solidFill>
                  <a:schemeClr val="tx1"/>
                </a:solidFill>
              </a:rPr>
              <a:t>? (деятельность, достижение цели, решение проблемы, получение результата, достижение компромисса);</a:t>
            </a:r>
          </a:p>
          <a:p>
            <a:endParaRPr lang="ru-RU" sz="2000" dirty="0">
              <a:solidFill>
                <a:schemeClr val="tx1"/>
              </a:solidFill>
            </a:endParaRPr>
          </a:p>
          <a:p>
            <a:r>
              <a:rPr lang="ru-RU" sz="2000" b="1" dirty="0">
                <a:solidFill>
                  <a:schemeClr val="tx1"/>
                </a:solidFill>
              </a:rPr>
              <a:t>оценивать</a:t>
            </a:r>
            <a:r>
              <a:rPr lang="ru-RU" sz="2000" dirty="0">
                <a:solidFill>
                  <a:schemeClr val="tx1"/>
                </a:solidFill>
              </a:rPr>
              <a:t>/</a:t>
            </a:r>
            <a:r>
              <a:rPr lang="ru-RU" sz="2000" b="1" dirty="0">
                <a:solidFill>
                  <a:schemeClr val="tx1"/>
                </a:solidFill>
              </a:rPr>
              <a:t>оценить</a:t>
            </a:r>
            <a:r>
              <a:rPr lang="ru-RU" sz="2000" dirty="0">
                <a:solidFill>
                  <a:schemeClr val="tx1"/>
                </a:solidFill>
              </a:rPr>
              <a:t> </a:t>
            </a:r>
            <a:r>
              <a:rPr lang="ru-RU" sz="2000" i="1" dirty="0">
                <a:solidFill>
                  <a:schemeClr val="tx1"/>
                </a:solidFill>
              </a:rPr>
              <a:t>что</a:t>
            </a:r>
            <a:r>
              <a:rPr lang="ru-RU" sz="2000" dirty="0">
                <a:solidFill>
                  <a:schemeClr val="tx1"/>
                </a:solidFill>
              </a:rPr>
              <a:t>? (работа, деятельность, результат, последствия, итоги).</a:t>
            </a:r>
          </a:p>
          <a:p>
            <a:endParaRPr lang="ru-RU" sz="2000" dirty="0">
              <a:solidFill>
                <a:schemeClr val="tx1"/>
              </a:solidFill>
            </a:endParaRPr>
          </a:p>
        </p:txBody>
      </p:sp>
    </p:spTree>
    <p:extLst>
      <p:ext uri="{BB962C8B-B14F-4D97-AF65-F5344CB8AC3E}">
        <p14:creationId xmlns:p14="http://schemas.microsoft.com/office/powerpoint/2010/main" val="33636005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gradFill>
          <a:gsLst>
            <a:gs pos="0">
              <a:srgbClr val="FFFF00"/>
            </a:gs>
            <a:gs pos="46000">
              <a:schemeClr val="bg1"/>
            </a:gs>
            <a:gs pos="89000">
              <a:srgbClr val="FEFFDD"/>
            </a:gs>
            <a:gs pos="100000">
              <a:srgbClr val="FBCE91"/>
            </a:gs>
          </a:gsLst>
          <a:lin ang="5400000" scaled="1"/>
        </a:gradFill>
        <a:effectLst/>
      </p:bgPr>
    </p:bg>
    <p:spTree>
      <p:nvGrpSpPr>
        <p:cNvPr id="1" name=""/>
        <p:cNvGrpSpPr/>
        <p:nvPr/>
      </p:nvGrpSpPr>
      <p:grpSpPr>
        <a:xfrm>
          <a:off x="0" y="0"/>
          <a:ext cx="0" cy="0"/>
          <a:chOff x="0" y="0"/>
          <a:chExt cx="0" cy="0"/>
        </a:xfrm>
      </p:grpSpPr>
      <p:sp>
        <p:nvSpPr>
          <p:cNvPr id="12" name="Текст 11">
            <a:extLst>
              <a:ext uri="{FF2B5EF4-FFF2-40B4-BE49-F238E27FC236}">
                <a16:creationId xmlns:a16="http://schemas.microsoft.com/office/drawing/2014/main" id="{0C11B1C5-0FA2-4407-8C27-128FDEEB35DC}"/>
              </a:ext>
            </a:extLst>
          </p:cNvPr>
          <p:cNvSpPr>
            <a:spLocks noGrp="1"/>
          </p:cNvSpPr>
          <p:nvPr>
            <p:ph type="body" idx="1"/>
          </p:nvPr>
        </p:nvSpPr>
        <p:spPr>
          <a:xfrm>
            <a:off x="150920" y="115410"/>
            <a:ext cx="11833934" cy="6631619"/>
          </a:xfrm>
        </p:spPr>
        <p:txBody>
          <a:bodyPr>
            <a:normAutofit fontScale="85000" lnSpcReduction="20000"/>
          </a:bodyPr>
          <a:lstStyle/>
          <a:p>
            <a:r>
              <a:rPr lang="ru-RU" sz="2000" b="1" dirty="0">
                <a:solidFill>
                  <a:schemeClr val="tx1"/>
                </a:solidFill>
              </a:rPr>
              <a:t>Процесс</a:t>
            </a:r>
            <a:r>
              <a:rPr lang="ru-RU" sz="2000" dirty="0">
                <a:solidFill>
                  <a:schemeClr val="tx1"/>
                </a:solidFill>
              </a:rPr>
              <a:t> </a:t>
            </a:r>
            <a:r>
              <a:rPr lang="ru-RU" sz="2000" i="1" dirty="0">
                <a:solidFill>
                  <a:schemeClr val="tx1"/>
                </a:solidFill>
              </a:rPr>
              <a:t>чего</a:t>
            </a:r>
            <a:r>
              <a:rPr lang="ru-RU" sz="2000" dirty="0">
                <a:solidFill>
                  <a:schemeClr val="tx1"/>
                </a:solidFill>
              </a:rPr>
              <a:t>? (эмиграция, развитие, рост, переговоры, поиск решения);</a:t>
            </a:r>
          </a:p>
          <a:p>
            <a:r>
              <a:rPr lang="ru-RU" sz="2000" dirty="0">
                <a:solidFill>
                  <a:srgbClr val="05991A"/>
                </a:solidFill>
              </a:rPr>
              <a:t>эмиграции, развития, роста, переговоров, поиска</a:t>
            </a:r>
          </a:p>
          <a:p>
            <a:r>
              <a:rPr lang="ru-RU" sz="2000" b="1" dirty="0">
                <a:solidFill>
                  <a:schemeClr val="tx1"/>
                </a:solidFill>
              </a:rPr>
              <a:t>финансирование</a:t>
            </a:r>
            <a:r>
              <a:rPr lang="ru-RU" sz="2000" dirty="0">
                <a:solidFill>
                  <a:schemeClr val="tx1"/>
                </a:solidFill>
              </a:rPr>
              <a:t> </a:t>
            </a:r>
            <a:r>
              <a:rPr lang="ru-RU" sz="2000" i="1" dirty="0">
                <a:solidFill>
                  <a:schemeClr val="tx1"/>
                </a:solidFill>
              </a:rPr>
              <a:t>чего</a:t>
            </a:r>
            <a:r>
              <a:rPr lang="ru-RU" sz="2000" dirty="0">
                <a:solidFill>
                  <a:schemeClr val="tx1"/>
                </a:solidFill>
              </a:rPr>
              <a:t>?</a:t>
            </a:r>
            <a:r>
              <a:rPr lang="ru-RU" sz="2000" i="1" dirty="0">
                <a:solidFill>
                  <a:schemeClr val="tx1"/>
                </a:solidFill>
              </a:rPr>
              <a:t> </a:t>
            </a:r>
            <a:r>
              <a:rPr lang="ru-RU" sz="2000" dirty="0">
                <a:solidFill>
                  <a:schemeClr val="tx1"/>
                </a:solidFill>
              </a:rPr>
              <a:t>(программа, проект, строительство, предприятие, завод, транспортная система, город, регион);</a:t>
            </a:r>
          </a:p>
          <a:p>
            <a:r>
              <a:rPr lang="ru-RU" sz="2000" dirty="0">
                <a:solidFill>
                  <a:srgbClr val="05991A"/>
                </a:solidFill>
              </a:rPr>
              <a:t>программы, проекта, строительства, предприятия, завода, транспортной системы, города, региона</a:t>
            </a:r>
          </a:p>
          <a:p>
            <a:r>
              <a:rPr lang="ru-RU" sz="2000" b="1" dirty="0">
                <a:solidFill>
                  <a:schemeClr val="tx1"/>
                </a:solidFill>
              </a:rPr>
              <a:t>зарплата</a:t>
            </a:r>
            <a:r>
              <a:rPr lang="ru-RU" sz="2000" dirty="0">
                <a:solidFill>
                  <a:schemeClr val="tx1"/>
                </a:solidFill>
              </a:rPr>
              <a:t> </a:t>
            </a:r>
            <a:r>
              <a:rPr lang="ru-RU" sz="2000" i="1" dirty="0">
                <a:solidFill>
                  <a:schemeClr val="tx1"/>
                </a:solidFill>
              </a:rPr>
              <a:t>кого</a:t>
            </a:r>
            <a:r>
              <a:rPr lang="ru-RU" sz="2000" dirty="0">
                <a:solidFill>
                  <a:schemeClr val="tx1"/>
                </a:solidFill>
              </a:rPr>
              <a:t>? (учёные, инженеры, научные работники, учителя, врачи, рабочие);</a:t>
            </a:r>
          </a:p>
          <a:p>
            <a:r>
              <a:rPr lang="ru-RU" sz="2000" dirty="0">
                <a:solidFill>
                  <a:srgbClr val="05991A"/>
                </a:solidFill>
              </a:rPr>
              <a:t>учёных, инженеров, научных работников, учителей, врачей, рабочих</a:t>
            </a:r>
          </a:p>
          <a:p>
            <a:r>
              <a:rPr lang="ru-RU" sz="2000" b="1" dirty="0">
                <a:solidFill>
                  <a:schemeClr val="tx1"/>
                </a:solidFill>
              </a:rPr>
              <a:t>уехать</a:t>
            </a:r>
            <a:r>
              <a:rPr lang="ru-RU" sz="2000" dirty="0">
                <a:solidFill>
                  <a:schemeClr val="tx1"/>
                </a:solidFill>
              </a:rPr>
              <a:t> </a:t>
            </a:r>
            <a:r>
              <a:rPr lang="ru-RU" sz="2000" i="1" dirty="0">
                <a:solidFill>
                  <a:schemeClr val="tx1"/>
                </a:solidFill>
              </a:rPr>
              <a:t>куда</a:t>
            </a:r>
            <a:r>
              <a:rPr lang="ru-RU" sz="2000" dirty="0">
                <a:solidFill>
                  <a:schemeClr val="tx1"/>
                </a:solidFill>
              </a:rPr>
              <a:t>? (другая страна, Америка, Западная Европа, Германия, Южная Корея, Австралия, Бразилия, Мексика);</a:t>
            </a:r>
          </a:p>
          <a:p>
            <a:r>
              <a:rPr lang="ru-RU" sz="2000" dirty="0">
                <a:solidFill>
                  <a:srgbClr val="05991A"/>
                </a:solidFill>
              </a:rPr>
              <a:t>в другую страну, в Америку, в Западную Европу, в Германию, в Южную Корею, в Австралию, в Бразилию, в Мексику</a:t>
            </a:r>
          </a:p>
          <a:p>
            <a:r>
              <a:rPr lang="ru-RU" sz="2000" b="1" dirty="0">
                <a:solidFill>
                  <a:schemeClr val="tx1"/>
                </a:solidFill>
              </a:rPr>
              <a:t>путь</a:t>
            </a:r>
            <a:r>
              <a:rPr lang="ru-RU" sz="2000" dirty="0">
                <a:solidFill>
                  <a:schemeClr val="tx1"/>
                </a:solidFill>
              </a:rPr>
              <a:t> </a:t>
            </a:r>
            <a:r>
              <a:rPr lang="ru-RU" sz="2000" i="1" dirty="0">
                <a:solidFill>
                  <a:schemeClr val="tx1"/>
                </a:solidFill>
              </a:rPr>
              <a:t>к чему</a:t>
            </a:r>
            <a:r>
              <a:rPr lang="ru-RU" sz="2000" dirty="0">
                <a:solidFill>
                  <a:schemeClr val="tx1"/>
                </a:solidFill>
              </a:rPr>
              <a:t>? (успех, прогресс, отставание, победа, процветание, благополучие);</a:t>
            </a:r>
          </a:p>
          <a:p>
            <a:r>
              <a:rPr lang="ru-RU" sz="2000" dirty="0">
                <a:solidFill>
                  <a:srgbClr val="05991A"/>
                </a:solidFill>
              </a:rPr>
              <a:t>к успеху, к прогрессу, к отставанию, к победе, к процветанию, к благополучию</a:t>
            </a:r>
          </a:p>
          <a:p>
            <a:r>
              <a:rPr lang="ru-RU" sz="2000" b="1" dirty="0">
                <a:solidFill>
                  <a:schemeClr val="tx1"/>
                </a:solidFill>
              </a:rPr>
              <a:t>вкладывать</a:t>
            </a:r>
            <a:r>
              <a:rPr lang="ru-RU" sz="2000" dirty="0">
                <a:solidFill>
                  <a:schemeClr val="tx1"/>
                </a:solidFill>
              </a:rPr>
              <a:t>/</a:t>
            </a:r>
            <a:r>
              <a:rPr lang="ru-RU" sz="2000" b="1" dirty="0">
                <a:solidFill>
                  <a:schemeClr val="tx1"/>
                </a:solidFill>
              </a:rPr>
              <a:t>вложить</a:t>
            </a:r>
            <a:r>
              <a:rPr lang="ru-RU" sz="2000" dirty="0">
                <a:solidFill>
                  <a:schemeClr val="tx1"/>
                </a:solidFill>
              </a:rPr>
              <a:t> во что-либо </a:t>
            </a:r>
            <a:r>
              <a:rPr lang="ru-RU" sz="2000" i="1" dirty="0">
                <a:solidFill>
                  <a:schemeClr val="tx1"/>
                </a:solidFill>
              </a:rPr>
              <a:t>что</a:t>
            </a:r>
            <a:r>
              <a:rPr lang="ru-RU" sz="2000" dirty="0">
                <a:solidFill>
                  <a:schemeClr val="tx1"/>
                </a:solidFill>
              </a:rPr>
              <a:t>? (капиталы, деньги, финансы, ресурсы, материальные средства, силы);</a:t>
            </a:r>
          </a:p>
          <a:p>
            <a:r>
              <a:rPr lang="ru-RU" sz="2000" dirty="0">
                <a:solidFill>
                  <a:srgbClr val="05991A"/>
                </a:solidFill>
              </a:rPr>
              <a:t>капиталы, деньги, финансы, ресурсы, материальные средства, силы в….</a:t>
            </a:r>
          </a:p>
          <a:p>
            <a:r>
              <a:rPr lang="ru-RU" sz="2000" b="1" dirty="0">
                <a:solidFill>
                  <a:schemeClr val="tx1"/>
                </a:solidFill>
              </a:rPr>
              <a:t>часть</a:t>
            </a:r>
            <a:r>
              <a:rPr lang="ru-RU" sz="2000" dirty="0">
                <a:solidFill>
                  <a:schemeClr val="tx1"/>
                </a:solidFill>
              </a:rPr>
              <a:t> </a:t>
            </a:r>
            <a:r>
              <a:rPr lang="ru-RU" sz="2000" i="1" dirty="0">
                <a:solidFill>
                  <a:schemeClr val="tx1"/>
                </a:solidFill>
              </a:rPr>
              <a:t>кого</a:t>
            </a:r>
            <a:r>
              <a:rPr lang="ru-RU" sz="2000" dirty="0">
                <a:solidFill>
                  <a:schemeClr val="tx1"/>
                </a:solidFill>
              </a:rPr>
              <a:t>? </a:t>
            </a:r>
            <a:r>
              <a:rPr lang="ru-RU" sz="2000" i="1" dirty="0">
                <a:solidFill>
                  <a:schemeClr val="tx1"/>
                </a:solidFill>
              </a:rPr>
              <a:t>чего</a:t>
            </a:r>
            <a:r>
              <a:rPr lang="ru-RU" sz="2000" dirty="0">
                <a:solidFill>
                  <a:schemeClr val="tx1"/>
                </a:solidFill>
              </a:rPr>
              <a:t>? (учёные, молодёжь, научные сотрудники, специалисты, население, финансы, бюджет, материальные средства);</a:t>
            </a:r>
          </a:p>
          <a:p>
            <a:r>
              <a:rPr lang="ru-RU" sz="2000" dirty="0">
                <a:solidFill>
                  <a:srgbClr val="05991A"/>
                </a:solidFill>
              </a:rPr>
              <a:t>учёных, молодёжи, научных сотрудников, специалистов, населения, финансов, бюджета, материальных средств</a:t>
            </a:r>
          </a:p>
          <a:p>
            <a:r>
              <a:rPr lang="ru-RU" sz="2000" b="1" dirty="0">
                <a:solidFill>
                  <a:schemeClr val="tx1"/>
                </a:solidFill>
              </a:rPr>
              <a:t>относиться</a:t>
            </a:r>
            <a:r>
              <a:rPr lang="ru-RU" sz="2000" dirty="0">
                <a:solidFill>
                  <a:schemeClr val="tx1"/>
                </a:solidFill>
              </a:rPr>
              <a:t>/</a:t>
            </a:r>
            <a:r>
              <a:rPr lang="ru-RU" sz="2000" b="1" dirty="0">
                <a:solidFill>
                  <a:schemeClr val="tx1"/>
                </a:solidFill>
              </a:rPr>
              <a:t>отнестись</a:t>
            </a:r>
            <a:r>
              <a:rPr lang="ru-RU" sz="2000" dirty="0">
                <a:solidFill>
                  <a:schemeClr val="tx1"/>
                </a:solidFill>
              </a:rPr>
              <a:t> положительно или отрицательно </a:t>
            </a:r>
            <a:r>
              <a:rPr lang="ru-RU" sz="2000" i="1" dirty="0">
                <a:solidFill>
                  <a:schemeClr val="tx1"/>
                </a:solidFill>
              </a:rPr>
              <a:t>к чему</a:t>
            </a:r>
            <a:r>
              <a:rPr lang="ru-RU" sz="2000" dirty="0">
                <a:solidFill>
                  <a:schemeClr val="tx1"/>
                </a:solidFill>
              </a:rPr>
              <a:t>? (процесс, эмиграция, отъезд специалистов, ситуация, проблема, вопрос);</a:t>
            </a:r>
          </a:p>
          <a:p>
            <a:r>
              <a:rPr lang="ru-RU" sz="2000" dirty="0">
                <a:solidFill>
                  <a:srgbClr val="05991A"/>
                </a:solidFill>
              </a:rPr>
              <a:t>к процессу, к эмиграции, к отъезду, к ситуации, к проблеме, к вопросу</a:t>
            </a:r>
          </a:p>
          <a:p>
            <a:r>
              <a:rPr lang="ru-RU" sz="2000" b="1" dirty="0">
                <a:solidFill>
                  <a:schemeClr val="tx1"/>
                </a:solidFill>
              </a:rPr>
              <a:t>способ</a:t>
            </a:r>
            <a:r>
              <a:rPr lang="ru-RU" sz="2000" dirty="0">
                <a:solidFill>
                  <a:schemeClr val="tx1"/>
                </a:solidFill>
              </a:rPr>
              <a:t> </a:t>
            </a:r>
            <a:r>
              <a:rPr lang="ru-RU" sz="2000" i="1" dirty="0">
                <a:solidFill>
                  <a:schemeClr val="tx1"/>
                </a:solidFill>
              </a:rPr>
              <a:t>чего</a:t>
            </a:r>
            <a:r>
              <a:rPr lang="ru-RU" sz="2000" dirty="0">
                <a:solidFill>
                  <a:schemeClr val="tx1"/>
                </a:solidFill>
              </a:rPr>
              <a:t>? (деятельность, достижение цели, решение проблемы, получение результата, достижение компромисса);</a:t>
            </a:r>
          </a:p>
          <a:p>
            <a:r>
              <a:rPr lang="ru-RU" sz="2000" dirty="0">
                <a:solidFill>
                  <a:srgbClr val="05991A"/>
                </a:solidFill>
              </a:rPr>
              <a:t>деятельности, достижения, решения, получения, достижения</a:t>
            </a:r>
          </a:p>
          <a:p>
            <a:r>
              <a:rPr lang="ru-RU" sz="2000" b="1" dirty="0">
                <a:solidFill>
                  <a:schemeClr val="tx1"/>
                </a:solidFill>
              </a:rPr>
              <a:t>оценивать</a:t>
            </a:r>
            <a:r>
              <a:rPr lang="ru-RU" sz="2000" dirty="0">
                <a:solidFill>
                  <a:schemeClr val="tx1"/>
                </a:solidFill>
              </a:rPr>
              <a:t>/</a:t>
            </a:r>
            <a:r>
              <a:rPr lang="ru-RU" sz="2000" b="1" dirty="0">
                <a:solidFill>
                  <a:schemeClr val="tx1"/>
                </a:solidFill>
              </a:rPr>
              <a:t>оценить</a:t>
            </a:r>
            <a:r>
              <a:rPr lang="ru-RU" sz="2000" dirty="0">
                <a:solidFill>
                  <a:schemeClr val="tx1"/>
                </a:solidFill>
              </a:rPr>
              <a:t> </a:t>
            </a:r>
            <a:r>
              <a:rPr lang="ru-RU" sz="2000" i="1" dirty="0">
                <a:solidFill>
                  <a:schemeClr val="tx1"/>
                </a:solidFill>
              </a:rPr>
              <a:t>что</a:t>
            </a:r>
            <a:r>
              <a:rPr lang="ru-RU" sz="2000" dirty="0">
                <a:solidFill>
                  <a:schemeClr val="tx1"/>
                </a:solidFill>
              </a:rPr>
              <a:t>? (работа, деятельность, результат, последствия, итоги).</a:t>
            </a:r>
          </a:p>
          <a:p>
            <a:endParaRPr lang="ru-RU" sz="2000" dirty="0">
              <a:solidFill>
                <a:schemeClr val="tx1"/>
              </a:solidFill>
            </a:endParaRPr>
          </a:p>
        </p:txBody>
      </p:sp>
    </p:spTree>
    <p:extLst>
      <p:ext uri="{BB962C8B-B14F-4D97-AF65-F5344CB8AC3E}">
        <p14:creationId xmlns:p14="http://schemas.microsoft.com/office/powerpoint/2010/main" val="329887222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gradFill>
          <a:gsLst>
            <a:gs pos="0">
              <a:srgbClr val="FFFF00"/>
            </a:gs>
            <a:gs pos="46000">
              <a:schemeClr val="bg1"/>
            </a:gs>
            <a:gs pos="89000">
              <a:srgbClr val="FEFFDD"/>
            </a:gs>
            <a:gs pos="100000">
              <a:srgbClr val="FBCE91"/>
            </a:gs>
          </a:gsLst>
          <a:lin ang="5400000" scaled="1"/>
        </a:gradFill>
        <a:effectLst/>
      </p:bgPr>
    </p:bg>
    <p:spTree>
      <p:nvGrpSpPr>
        <p:cNvPr id="1" name=""/>
        <p:cNvGrpSpPr/>
        <p:nvPr/>
      </p:nvGrpSpPr>
      <p:grpSpPr>
        <a:xfrm>
          <a:off x="0" y="0"/>
          <a:ext cx="0" cy="0"/>
          <a:chOff x="0" y="0"/>
          <a:chExt cx="0" cy="0"/>
        </a:xfrm>
      </p:grpSpPr>
      <p:sp>
        <p:nvSpPr>
          <p:cNvPr id="12" name="Текст 11">
            <a:extLst>
              <a:ext uri="{FF2B5EF4-FFF2-40B4-BE49-F238E27FC236}">
                <a16:creationId xmlns:a16="http://schemas.microsoft.com/office/drawing/2014/main" id="{0C11B1C5-0FA2-4407-8C27-128FDEEB35DC}"/>
              </a:ext>
            </a:extLst>
          </p:cNvPr>
          <p:cNvSpPr>
            <a:spLocks noGrp="1"/>
          </p:cNvSpPr>
          <p:nvPr>
            <p:ph type="body" idx="1"/>
          </p:nvPr>
        </p:nvSpPr>
        <p:spPr>
          <a:xfrm>
            <a:off x="150920" y="115410"/>
            <a:ext cx="11833934" cy="6631619"/>
          </a:xfrm>
        </p:spPr>
        <p:txBody>
          <a:bodyPr>
            <a:normAutofit fontScale="85000" lnSpcReduction="20000"/>
          </a:bodyPr>
          <a:lstStyle/>
          <a:p>
            <a:r>
              <a:rPr lang="ru-RU" sz="2000" b="1" dirty="0">
                <a:solidFill>
                  <a:schemeClr val="tx1"/>
                </a:solidFill>
              </a:rPr>
              <a:t>Процесс</a:t>
            </a:r>
            <a:r>
              <a:rPr lang="ru-RU" sz="2000" dirty="0">
                <a:solidFill>
                  <a:schemeClr val="tx1"/>
                </a:solidFill>
              </a:rPr>
              <a:t> </a:t>
            </a:r>
            <a:r>
              <a:rPr lang="ru-RU" sz="2000" i="1" dirty="0">
                <a:solidFill>
                  <a:schemeClr val="tx1"/>
                </a:solidFill>
              </a:rPr>
              <a:t>чего</a:t>
            </a:r>
            <a:r>
              <a:rPr lang="ru-RU" sz="2000" dirty="0">
                <a:solidFill>
                  <a:schemeClr val="tx1"/>
                </a:solidFill>
              </a:rPr>
              <a:t>? (эмиграция, развитие, рост, переговоры, поиск решения);</a:t>
            </a:r>
          </a:p>
          <a:p>
            <a:r>
              <a:rPr lang="ru-RU" sz="2000" dirty="0">
                <a:solidFill>
                  <a:srgbClr val="05991A"/>
                </a:solidFill>
              </a:rPr>
              <a:t>эмиграции, развития, роста, переговоров, поиска</a:t>
            </a:r>
          </a:p>
          <a:p>
            <a:r>
              <a:rPr lang="ru-RU" sz="2000" b="1" dirty="0">
                <a:solidFill>
                  <a:schemeClr val="tx1"/>
                </a:solidFill>
              </a:rPr>
              <a:t>финансирование</a:t>
            </a:r>
            <a:r>
              <a:rPr lang="ru-RU" sz="2000" dirty="0">
                <a:solidFill>
                  <a:schemeClr val="tx1"/>
                </a:solidFill>
              </a:rPr>
              <a:t> </a:t>
            </a:r>
            <a:r>
              <a:rPr lang="ru-RU" sz="2000" i="1" dirty="0">
                <a:solidFill>
                  <a:schemeClr val="tx1"/>
                </a:solidFill>
              </a:rPr>
              <a:t>чего</a:t>
            </a:r>
            <a:r>
              <a:rPr lang="ru-RU" sz="2000" dirty="0">
                <a:solidFill>
                  <a:schemeClr val="tx1"/>
                </a:solidFill>
              </a:rPr>
              <a:t>?</a:t>
            </a:r>
            <a:r>
              <a:rPr lang="ru-RU" sz="2000" i="1" dirty="0">
                <a:solidFill>
                  <a:schemeClr val="tx1"/>
                </a:solidFill>
              </a:rPr>
              <a:t> </a:t>
            </a:r>
            <a:r>
              <a:rPr lang="ru-RU" sz="2000" dirty="0">
                <a:solidFill>
                  <a:schemeClr val="tx1"/>
                </a:solidFill>
              </a:rPr>
              <a:t>(программа, проект, строительство, предприятие, завод, транспортная система, город, регион);</a:t>
            </a:r>
          </a:p>
          <a:p>
            <a:r>
              <a:rPr lang="ru-RU" sz="2000" dirty="0">
                <a:solidFill>
                  <a:srgbClr val="05991A"/>
                </a:solidFill>
              </a:rPr>
              <a:t>программы, проекта, строительства, предприятия, завода, транспортной системы, города, региона</a:t>
            </a:r>
          </a:p>
          <a:p>
            <a:r>
              <a:rPr lang="ru-RU" sz="2000" b="1" dirty="0">
                <a:solidFill>
                  <a:schemeClr val="tx1"/>
                </a:solidFill>
              </a:rPr>
              <a:t>зарплата</a:t>
            </a:r>
            <a:r>
              <a:rPr lang="ru-RU" sz="2000" dirty="0">
                <a:solidFill>
                  <a:schemeClr val="tx1"/>
                </a:solidFill>
              </a:rPr>
              <a:t> </a:t>
            </a:r>
            <a:r>
              <a:rPr lang="ru-RU" sz="2000" i="1" dirty="0">
                <a:solidFill>
                  <a:schemeClr val="tx1"/>
                </a:solidFill>
              </a:rPr>
              <a:t>кого</a:t>
            </a:r>
            <a:r>
              <a:rPr lang="ru-RU" sz="2000" dirty="0">
                <a:solidFill>
                  <a:schemeClr val="tx1"/>
                </a:solidFill>
              </a:rPr>
              <a:t>? (учёные, инженеры, научные работники, учителя, врачи, рабочие);</a:t>
            </a:r>
          </a:p>
          <a:p>
            <a:r>
              <a:rPr lang="ru-RU" sz="2000" dirty="0">
                <a:solidFill>
                  <a:srgbClr val="05991A"/>
                </a:solidFill>
              </a:rPr>
              <a:t>учёных, инженеров, научных работников, учителей, врачей, рабочих</a:t>
            </a:r>
          </a:p>
          <a:p>
            <a:r>
              <a:rPr lang="ru-RU" sz="2000" b="1" dirty="0">
                <a:solidFill>
                  <a:schemeClr val="tx1"/>
                </a:solidFill>
              </a:rPr>
              <a:t>уехать</a:t>
            </a:r>
            <a:r>
              <a:rPr lang="ru-RU" sz="2000" dirty="0">
                <a:solidFill>
                  <a:schemeClr val="tx1"/>
                </a:solidFill>
              </a:rPr>
              <a:t> </a:t>
            </a:r>
            <a:r>
              <a:rPr lang="ru-RU" sz="2000" i="1" dirty="0">
                <a:solidFill>
                  <a:schemeClr val="tx1"/>
                </a:solidFill>
              </a:rPr>
              <a:t>куда</a:t>
            </a:r>
            <a:r>
              <a:rPr lang="ru-RU" sz="2000" dirty="0">
                <a:solidFill>
                  <a:schemeClr val="tx1"/>
                </a:solidFill>
              </a:rPr>
              <a:t>? (другая страна, Америка, Западная Европа, Германия, Южная Корея, Австралия, Бразилия, Мексика);</a:t>
            </a:r>
          </a:p>
          <a:p>
            <a:r>
              <a:rPr lang="ru-RU" sz="2000" dirty="0">
                <a:solidFill>
                  <a:srgbClr val="05991A"/>
                </a:solidFill>
              </a:rPr>
              <a:t>в другую страну, в Америку, в Западную Европу, в Германию, в Южную Корею, в Австралию, в Бразилию, в Мексику</a:t>
            </a:r>
          </a:p>
          <a:p>
            <a:r>
              <a:rPr lang="ru-RU" sz="2000" b="1" dirty="0">
                <a:solidFill>
                  <a:schemeClr val="tx1"/>
                </a:solidFill>
              </a:rPr>
              <a:t>путь</a:t>
            </a:r>
            <a:r>
              <a:rPr lang="ru-RU" sz="2000" dirty="0">
                <a:solidFill>
                  <a:schemeClr val="tx1"/>
                </a:solidFill>
              </a:rPr>
              <a:t> </a:t>
            </a:r>
            <a:r>
              <a:rPr lang="ru-RU" sz="2000" i="1" dirty="0">
                <a:solidFill>
                  <a:schemeClr val="tx1"/>
                </a:solidFill>
              </a:rPr>
              <a:t>к чему</a:t>
            </a:r>
            <a:r>
              <a:rPr lang="ru-RU" sz="2000" dirty="0">
                <a:solidFill>
                  <a:schemeClr val="tx1"/>
                </a:solidFill>
              </a:rPr>
              <a:t>? (успех, прогресс, отставание, победа, процветание, благополучие);</a:t>
            </a:r>
          </a:p>
          <a:p>
            <a:r>
              <a:rPr lang="ru-RU" sz="2000" dirty="0">
                <a:solidFill>
                  <a:srgbClr val="05991A"/>
                </a:solidFill>
              </a:rPr>
              <a:t>к успеху, к прогрессу, к отставанию, к победе, к процветанию, к благополучию</a:t>
            </a:r>
          </a:p>
          <a:p>
            <a:r>
              <a:rPr lang="ru-RU" sz="2000" b="1" dirty="0">
                <a:solidFill>
                  <a:schemeClr val="tx1"/>
                </a:solidFill>
              </a:rPr>
              <a:t>вкладывать</a:t>
            </a:r>
            <a:r>
              <a:rPr lang="ru-RU" sz="2000" dirty="0">
                <a:solidFill>
                  <a:schemeClr val="tx1"/>
                </a:solidFill>
              </a:rPr>
              <a:t>/</a:t>
            </a:r>
            <a:r>
              <a:rPr lang="ru-RU" sz="2000" b="1" dirty="0">
                <a:solidFill>
                  <a:schemeClr val="tx1"/>
                </a:solidFill>
              </a:rPr>
              <a:t>вложить</a:t>
            </a:r>
            <a:r>
              <a:rPr lang="ru-RU" sz="2000" dirty="0">
                <a:solidFill>
                  <a:schemeClr val="tx1"/>
                </a:solidFill>
              </a:rPr>
              <a:t> во что-либо </a:t>
            </a:r>
            <a:r>
              <a:rPr lang="ru-RU" sz="2000" i="1" dirty="0">
                <a:solidFill>
                  <a:schemeClr val="tx1"/>
                </a:solidFill>
              </a:rPr>
              <a:t>что</a:t>
            </a:r>
            <a:r>
              <a:rPr lang="ru-RU" sz="2000" dirty="0">
                <a:solidFill>
                  <a:schemeClr val="tx1"/>
                </a:solidFill>
              </a:rPr>
              <a:t>? (капиталы, деньги, финансы, ресурсы, материальные средства, силы);</a:t>
            </a:r>
          </a:p>
          <a:p>
            <a:r>
              <a:rPr lang="ru-RU" sz="2000" dirty="0">
                <a:solidFill>
                  <a:srgbClr val="05991A"/>
                </a:solidFill>
              </a:rPr>
              <a:t>капиталы, деньги, финансы, ресурсы, материальные средства, силы в….</a:t>
            </a:r>
          </a:p>
          <a:p>
            <a:r>
              <a:rPr lang="ru-RU" sz="2000" b="1" dirty="0">
                <a:solidFill>
                  <a:schemeClr val="tx1"/>
                </a:solidFill>
              </a:rPr>
              <a:t>часть</a:t>
            </a:r>
            <a:r>
              <a:rPr lang="ru-RU" sz="2000" dirty="0">
                <a:solidFill>
                  <a:schemeClr val="tx1"/>
                </a:solidFill>
              </a:rPr>
              <a:t> </a:t>
            </a:r>
            <a:r>
              <a:rPr lang="ru-RU" sz="2000" i="1" dirty="0">
                <a:solidFill>
                  <a:schemeClr val="tx1"/>
                </a:solidFill>
              </a:rPr>
              <a:t>кого</a:t>
            </a:r>
            <a:r>
              <a:rPr lang="ru-RU" sz="2000" dirty="0">
                <a:solidFill>
                  <a:schemeClr val="tx1"/>
                </a:solidFill>
              </a:rPr>
              <a:t>? </a:t>
            </a:r>
            <a:r>
              <a:rPr lang="ru-RU" sz="2000" i="1" dirty="0">
                <a:solidFill>
                  <a:schemeClr val="tx1"/>
                </a:solidFill>
              </a:rPr>
              <a:t>чего</a:t>
            </a:r>
            <a:r>
              <a:rPr lang="ru-RU" sz="2000" dirty="0">
                <a:solidFill>
                  <a:schemeClr val="tx1"/>
                </a:solidFill>
              </a:rPr>
              <a:t>? (учёные, молодёжь, научные сотрудники, специалисты, население, финансы, бюджет, материальные средства);</a:t>
            </a:r>
          </a:p>
          <a:p>
            <a:r>
              <a:rPr lang="ru-RU" sz="2000" dirty="0">
                <a:solidFill>
                  <a:srgbClr val="05991A"/>
                </a:solidFill>
              </a:rPr>
              <a:t>учёных, молодёжи, научных сотрудников, специалистов, населения, финансов, бюджета, материальных средств</a:t>
            </a:r>
          </a:p>
          <a:p>
            <a:r>
              <a:rPr lang="ru-RU" sz="2000" b="1" dirty="0">
                <a:solidFill>
                  <a:schemeClr val="tx1"/>
                </a:solidFill>
              </a:rPr>
              <a:t>относиться</a:t>
            </a:r>
            <a:r>
              <a:rPr lang="ru-RU" sz="2000" dirty="0">
                <a:solidFill>
                  <a:schemeClr val="tx1"/>
                </a:solidFill>
              </a:rPr>
              <a:t>/</a:t>
            </a:r>
            <a:r>
              <a:rPr lang="ru-RU" sz="2000" b="1" dirty="0">
                <a:solidFill>
                  <a:schemeClr val="tx1"/>
                </a:solidFill>
              </a:rPr>
              <a:t>отнестись</a:t>
            </a:r>
            <a:r>
              <a:rPr lang="ru-RU" sz="2000" dirty="0">
                <a:solidFill>
                  <a:schemeClr val="tx1"/>
                </a:solidFill>
              </a:rPr>
              <a:t> положительно или отрицательно </a:t>
            </a:r>
            <a:r>
              <a:rPr lang="ru-RU" sz="2000" i="1" dirty="0">
                <a:solidFill>
                  <a:schemeClr val="tx1"/>
                </a:solidFill>
              </a:rPr>
              <a:t>к чему</a:t>
            </a:r>
            <a:r>
              <a:rPr lang="ru-RU" sz="2000" dirty="0">
                <a:solidFill>
                  <a:schemeClr val="tx1"/>
                </a:solidFill>
              </a:rPr>
              <a:t>? (процесс, эмиграция, отъезд специалистов, ситуация, проблема, вопрос);</a:t>
            </a:r>
          </a:p>
          <a:p>
            <a:r>
              <a:rPr lang="ru-RU" sz="2000" dirty="0">
                <a:solidFill>
                  <a:srgbClr val="05991A"/>
                </a:solidFill>
              </a:rPr>
              <a:t>к процессу, к эмиграции, к отъезду, к ситуации, к проблеме, к вопросу</a:t>
            </a:r>
          </a:p>
          <a:p>
            <a:r>
              <a:rPr lang="ru-RU" sz="2000" b="1" dirty="0">
                <a:solidFill>
                  <a:schemeClr val="tx1"/>
                </a:solidFill>
              </a:rPr>
              <a:t>способ</a:t>
            </a:r>
            <a:r>
              <a:rPr lang="ru-RU" sz="2000" dirty="0">
                <a:solidFill>
                  <a:schemeClr val="tx1"/>
                </a:solidFill>
              </a:rPr>
              <a:t> </a:t>
            </a:r>
            <a:r>
              <a:rPr lang="ru-RU" sz="2000" i="1" dirty="0">
                <a:solidFill>
                  <a:schemeClr val="tx1"/>
                </a:solidFill>
              </a:rPr>
              <a:t>чего</a:t>
            </a:r>
            <a:r>
              <a:rPr lang="ru-RU" sz="2000" dirty="0">
                <a:solidFill>
                  <a:schemeClr val="tx1"/>
                </a:solidFill>
              </a:rPr>
              <a:t>? (деятельность, достижение цели, решение проблемы, получение результата, достижение компромисса);</a:t>
            </a:r>
          </a:p>
          <a:p>
            <a:r>
              <a:rPr lang="ru-RU" sz="2000" dirty="0">
                <a:solidFill>
                  <a:srgbClr val="05991A"/>
                </a:solidFill>
              </a:rPr>
              <a:t>деятельности, достижения, решения, получения, достижения</a:t>
            </a:r>
          </a:p>
          <a:p>
            <a:r>
              <a:rPr lang="ru-RU" sz="2000" b="1" dirty="0">
                <a:solidFill>
                  <a:schemeClr val="tx1"/>
                </a:solidFill>
              </a:rPr>
              <a:t>оценивать</a:t>
            </a:r>
            <a:r>
              <a:rPr lang="ru-RU" sz="2000" dirty="0">
                <a:solidFill>
                  <a:schemeClr val="tx1"/>
                </a:solidFill>
              </a:rPr>
              <a:t>/</a:t>
            </a:r>
            <a:r>
              <a:rPr lang="ru-RU" sz="2000" b="1" dirty="0">
                <a:solidFill>
                  <a:schemeClr val="tx1"/>
                </a:solidFill>
              </a:rPr>
              <a:t>оценить</a:t>
            </a:r>
            <a:r>
              <a:rPr lang="ru-RU" sz="2000" dirty="0">
                <a:solidFill>
                  <a:schemeClr val="tx1"/>
                </a:solidFill>
              </a:rPr>
              <a:t> </a:t>
            </a:r>
            <a:r>
              <a:rPr lang="ru-RU" sz="2000" i="1" dirty="0">
                <a:solidFill>
                  <a:schemeClr val="tx1"/>
                </a:solidFill>
              </a:rPr>
              <a:t>что</a:t>
            </a:r>
            <a:r>
              <a:rPr lang="ru-RU" sz="2000" dirty="0">
                <a:solidFill>
                  <a:schemeClr val="tx1"/>
                </a:solidFill>
              </a:rPr>
              <a:t>? (работа, деятельность, результат, последствия, итоги).</a:t>
            </a:r>
          </a:p>
          <a:p>
            <a:r>
              <a:rPr lang="ru-RU" sz="2000" dirty="0">
                <a:solidFill>
                  <a:srgbClr val="05991A"/>
                </a:solidFill>
              </a:rPr>
              <a:t>работу, деятельность, результат, последствия, итоги</a:t>
            </a:r>
          </a:p>
        </p:txBody>
      </p:sp>
    </p:spTree>
    <p:extLst>
      <p:ext uri="{BB962C8B-B14F-4D97-AF65-F5344CB8AC3E}">
        <p14:creationId xmlns:p14="http://schemas.microsoft.com/office/powerpoint/2010/main" val="38422044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gradFill flip="none" rotWithShape="1">
          <a:gsLst>
            <a:gs pos="24000">
              <a:srgbClr val="F4B2D1"/>
            </a:gs>
            <a:gs pos="51000">
              <a:srgbClr val="FCCFCC"/>
            </a:gs>
            <a:gs pos="64000">
              <a:srgbClr val="FFFFF7"/>
            </a:gs>
            <a:gs pos="76000">
              <a:srgbClr val="FDD3CB"/>
            </a:gs>
            <a:gs pos="91000">
              <a:srgbClr val="E5CCB1"/>
            </a:gs>
          </a:gsLst>
          <a:lin ang="5400000" scaled="1"/>
          <a:tileRect/>
        </a:gradFill>
        <a:effectLst/>
      </p:bgPr>
    </p:bg>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B525C090-3E7E-9B7B-AEDF-D06A14A22065}"/>
              </a:ext>
            </a:extLst>
          </p:cNvPr>
          <p:cNvSpPr>
            <a:spLocks noGrp="1"/>
          </p:cNvSpPr>
          <p:nvPr>
            <p:ph type="subTitle" idx="1"/>
          </p:nvPr>
        </p:nvSpPr>
        <p:spPr>
          <a:xfrm>
            <a:off x="642938" y="1073554"/>
            <a:ext cx="11087100" cy="5670145"/>
          </a:xfrm>
          <a:gradFill flip="none" rotWithShape="1">
            <a:gsLst>
              <a:gs pos="11000">
                <a:srgbClr val="F4B2D1"/>
              </a:gs>
              <a:gs pos="39000">
                <a:srgbClr val="FBCACD"/>
              </a:gs>
              <a:gs pos="66000">
                <a:srgbClr val="FEE5DD"/>
              </a:gs>
              <a:gs pos="99000">
                <a:srgbClr val="E5CCB1"/>
              </a:gs>
            </a:gsLst>
            <a:lin ang="16200000" scaled="1"/>
            <a:tileRect/>
          </a:gradFill>
        </p:spPr>
        <p:txBody>
          <a:bodyPr>
            <a:noAutofit/>
          </a:bodyPr>
          <a:lstStyle/>
          <a:p>
            <a:endParaRPr lang="ru-RU" sz="4000" b="1" dirty="0">
              <a:solidFill>
                <a:srgbClr val="00487E"/>
              </a:solidFill>
            </a:endParaRPr>
          </a:p>
          <a:p>
            <a:pPr algn="l"/>
            <a:r>
              <a:rPr lang="ru-RU" sz="4000" dirty="0">
                <a:solidFill>
                  <a:schemeClr val="tx1"/>
                </a:solidFill>
              </a:rPr>
              <a:t>Баско. Урок 3. </a:t>
            </a:r>
          </a:p>
          <a:p>
            <a:pPr algn="l"/>
            <a:r>
              <a:rPr lang="ru-RU" sz="4000" dirty="0">
                <a:solidFill>
                  <a:schemeClr val="tx1"/>
                </a:solidFill>
              </a:rPr>
              <a:t>Страницы 39—40 </a:t>
            </a:r>
          </a:p>
          <a:p>
            <a:pPr algn="l"/>
            <a:r>
              <a:rPr lang="ru-RU" sz="4000" dirty="0">
                <a:solidFill>
                  <a:schemeClr val="tx1"/>
                </a:solidFill>
              </a:rPr>
              <a:t>«Готовимся к дискуссии» и задание 11 — устно. </a:t>
            </a:r>
          </a:p>
        </p:txBody>
      </p:sp>
      <p:sp>
        <p:nvSpPr>
          <p:cNvPr id="5" name="Заголовок 1">
            <a:extLst>
              <a:ext uri="{FF2B5EF4-FFF2-40B4-BE49-F238E27FC236}">
                <a16:creationId xmlns:a16="http://schemas.microsoft.com/office/drawing/2014/main" id="{22ECB9EC-5F6E-8717-D909-041CFD8CDBE7}"/>
              </a:ext>
            </a:extLst>
          </p:cNvPr>
          <p:cNvSpPr txBox="1">
            <a:spLocks/>
          </p:cNvSpPr>
          <p:nvPr/>
        </p:nvSpPr>
        <p:spPr>
          <a:xfrm>
            <a:off x="1414216" y="0"/>
            <a:ext cx="9144000" cy="1073555"/>
          </a:xfrm>
          <a:prstGeom prst="rect">
            <a:avLst/>
          </a:prstGeom>
        </p:spPr>
        <p:txBody>
          <a:bodyPr vert="horz" lIns="91440" tIns="45720" rIns="91440" bIns="45720" rtlCol="0" anchor="b">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Light" panose="020F0302020204030204"/>
                <a:ea typeface="+mj-ea"/>
                <a:cs typeface="+mj-cs"/>
              </a:rPr>
              <a:t>Проверка домашнего задания</a:t>
            </a:r>
            <a:endParaRPr kumimoji="0" lang="ru-RU" sz="60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356681700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gradFill>
          <a:gsLst>
            <a:gs pos="12000">
              <a:srgbClr val="E6F1B4"/>
            </a:gs>
            <a:gs pos="30000">
              <a:srgbClr val="FFFFF7"/>
            </a:gs>
            <a:gs pos="60000">
              <a:srgbClr val="FFFFBD"/>
            </a:gs>
            <a:gs pos="96000">
              <a:srgbClr val="E5CBB1"/>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503D435-A272-4257-9C78-6149B4A35BE0}"/>
              </a:ext>
            </a:extLst>
          </p:cNvPr>
          <p:cNvSpPr txBox="1"/>
          <p:nvPr/>
        </p:nvSpPr>
        <p:spPr>
          <a:xfrm>
            <a:off x="390617" y="830997"/>
            <a:ext cx="11260913" cy="544764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Формат работы:</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200" b="1" i="0" u="none" strike="noStrike" kern="1200" cap="none" spc="0" normalizeH="0" baseline="0" noProof="0" dirty="0">
                <a:ln>
                  <a:noFill/>
                </a:ln>
                <a:solidFill>
                  <a:prstClr val="black"/>
                </a:solidFill>
                <a:effectLst/>
                <a:uLnTx/>
                <a:uFillTx/>
                <a:latin typeface="Calibri" panose="020F0502020204030204"/>
                <a:ea typeface="+mn-ea"/>
                <a:cs typeface="+mn-cs"/>
              </a:rPr>
              <a:t>первый</a:t>
            </a:r>
            <a:r>
              <a:rPr kumimoji="0" lang="ru-RU"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3200" b="1" i="0" u="none" strike="noStrike" kern="1200" cap="none" spc="0" normalizeH="0" baseline="0" noProof="0" dirty="0">
                <a:ln>
                  <a:noFill/>
                </a:ln>
                <a:solidFill>
                  <a:prstClr val="black"/>
                </a:solidFill>
                <a:effectLst/>
                <a:uLnTx/>
                <a:uFillTx/>
                <a:latin typeface="Calibri" panose="020F0502020204030204"/>
                <a:ea typeface="+mn-ea"/>
                <a:cs typeface="+mn-cs"/>
              </a:rPr>
              <a:t>студент</a:t>
            </a:r>
            <a:r>
              <a:rPr kumimoji="0" lang="ru-RU"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3200" b="0" i="0" u="none" strike="noStrike" kern="1200" cap="none" spc="0" normalizeH="0" baseline="0" noProof="0" dirty="0">
                <a:ln>
                  <a:noFill/>
                </a:ln>
                <a:solidFill>
                  <a:srgbClr val="FF0000"/>
                </a:solidFill>
                <a:effectLst/>
                <a:uLnTx/>
                <a:uFillTx/>
                <a:latin typeface="Calibri" panose="020F0502020204030204"/>
                <a:ea typeface="+mn-ea"/>
                <a:cs typeface="+mn-cs"/>
              </a:rPr>
              <a:t>отвечает на вопрос</a:t>
            </a:r>
            <a:r>
              <a:rPr kumimoji="0" lang="ru-RU"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3200" b="1" i="0" u="none" strike="noStrike" kern="1200" cap="none" spc="0" normalizeH="0" baseline="0" noProof="0" dirty="0">
                <a:ln>
                  <a:noFill/>
                </a:ln>
                <a:solidFill>
                  <a:srgbClr val="002060"/>
                </a:solidFill>
                <a:effectLst/>
                <a:uLnTx/>
                <a:uFillTx/>
                <a:latin typeface="Calibri" panose="020F0502020204030204"/>
                <a:ea typeface="+mn-ea"/>
                <a:cs typeface="+mn-cs"/>
              </a:rPr>
              <a:t>следующие студенты </a:t>
            </a:r>
            <a:r>
              <a:rPr kumimoji="0" lang="ru-RU" sz="3200" b="0" i="0" u="none" strike="noStrike" kern="1200" cap="none" spc="0" normalizeH="0" baseline="0" noProof="0" dirty="0">
                <a:ln>
                  <a:noFill/>
                </a:ln>
                <a:solidFill>
                  <a:srgbClr val="002060"/>
                </a:solidFill>
                <a:effectLst/>
                <a:uLnTx/>
                <a:uFillTx/>
                <a:latin typeface="Calibri" panose="020F0502020204030204"/>
                <a:ea typeface="+mn-ea"/>
                <a:cs typeface="+mn-cs"/>
              </a:rPr>
              <a:t>по очереди </a:t>
            </a:r>
            <a:r>
              <a:rPr kumimoji="0" lang="ru-RU" sz="3200" b="0" i="0" u="none" strike="noStrike" kern="1200" cap="none" spc="0" normalizeH="0" baseline="0" noProof="0" dirty="0">
                <a:ln>
                  <a:noFill/>
                </a:ln>
                <a:solidFill>
                  <a:prstClr val="black"/>
                </a:solidFill>
                <a:effectLst/>
                <a:uLnTx/>
                <a:uFillTx/>
                <a:latin typeface="Calibri" panose="020F0502020204030204"/>
                <a:ea typeface="+mn-ea"/>
                <a:cs typeface="+mn-cs"/>
              </a:rPr>
              <a:t>сначала высказывают своё </a:t>
            </a:r>
            <a:r>
              <a:rPr kumimoji="0" lang="ru-RU" sz="3200" b="0" i="0" u="none" strike="noStrike" kern="1200" cap="none" spc="0" normalizeH="0" baseline="0" noProof="0" dirty="0">
                <a:ln>
                  <a:noFill/>
                </a:ln>
                <a:solidFill>
                  <a:srgbClr val="ED7D31">
                    <a:lumMod val="50000"/>
                  </a:srgbClr>
                </a:solidFill>
                <a:effectLst/>
                <a:uLnTx/>
                <a:uFillTx/>
                <a:latin typeface="Calibri" panose="020F0502020204030204"/>
                <a:ea typeface="+mn-ea"/>
                <a:cs typeface="+mn-cs"/>
              </a:rPr>
              <a:t>мнение по поводу ответа </a:t>
            </a:r>
            <a:r>
              <a:rPr kumimoji="0" lang="ru-RU" sz="3200" b="0" i="0" u="none" strike="noStrike" kern="1200" cap="none" spc="0" normalizeH="0" baseline="0" noProof="0" dirty="0">
                <a:ln>
                  <a:noFill/>
                </a:ln>
                <a:solidFill>
                  <a:prstClr val="black"/>
                </a:solidFill>
                <a:effectLst/>
                <a:uLnTx/>
                <a:uFillTx/>
                <a:latin typeface="Calibri" panose="020F0502020204030204"/>
                <a:ea typeface="+mn-ea"/>
                <a:cs typeface="+mn-cs"/>
              </a:rPr>
              <a:t>предыдущего студента (</a:t>
            </a:r>
            <a:r>
              <a:rPr kumimoji="0" lang="ru-RU" sz="2800" b="0" i="1" u="none" strike="noStrike" kern="1200" cap="none" spc="0" normalizeH="0" baseline="0" noProof="0" dirty="0">
                <a:ln>
                  <a:noFill/>
                </a:ln>
                <a:solidFill>
                  <a:srgbClr val="002060"/>
                </a:solidFill>
                <a:effectLst/>
                <a:uLnTx/>
                <a:uFillTx/>
                <a:latin typeface="Calibri" panose="020F0502020204030204"/>
                <a:ea typeface="+mn-ea"/>
                <a:cs typeface="+mn-cs"/>
              </a:rPr>
              <a:t>Я</a:t>
            </a:r>
            <a:r>
              <a:rPr kumimoji="0" lang="ru-RU" sz="2800" b="0" i="0" u="none" strike="noStrike" kern="1200" cap="none" spc="0" normalizeH="0" baseline="0" noProof="0" dirty="0">
                <a:ln>
                  <a:noFill/>
                </a:ln>
                <a:solidFill>
                  <a:srgbClr val="002060"/>
                </a:solidFill>
                <a:effectLst/>
                <a:uLnTx/>
                <a:uFillTx/>
                <a:latin typeface="Calibri" panose="020F0502020204030204"/>
                <a:ea typeface="+mn-ea"/>
                <a:cs typeface="+mn-cs"/>
              </a:rPr>
              <a:t> </a:t>
            </a:r>
            <a:r>
              <a:rPr kumimoji="0" lang="ru-RU" sz="2800" b="0" i="1" u="wavyHeavy"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абсолютно / не совсем / не</a:t>
            </a:r>
            <a:r>
              <a:rPr kumimoji="0" lang="ru-RU" sz="28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2800" b="0" i="1" u="none" strike="noStrike" kern="1200" cap="none" spc="0" normalizeH="0" baseline="0" noProof="0" dirty="0">
                <a:ln>
                  <a:noFill/>
                </a:ln>
                <a:solidFill>
                  <a:srgbClr val="ED7D31">
                    <a:lumMod val="50000"/>
                  </a:srgbClr>
                </a:solidFill>
                <a:effectLst/>
                <a:uLnTx/>
                <a:uFillTx/>
                <a:latin typeface="Calibri" panose="020F0502020204030204"/>
                <a:ea typeface="+mn-ea"/>
                <a:cs typeface="+mn-cs"/>
              </a:rPr>
              <a:t>согласен/согласна </a:t>
            </a:r>
            <a:r>
              <a:rPr kumimoji="0" lang="ru-RU" sz="2800" b="0" i="1" u="none" strike="noStrike" kern="1200" cap="none" spc="0" normalizeH="0" baseline="0" noProof="0" dirty="0">
                <a:ln>
                  <a:noFill/>
                </a:ln>
                <a:solidFill>
                  <a:srgbClr val="002060"/>
                </a:solidFill>
                <a:effectLst/>
                <a:uLnTx/>
                <a:uFillTx/>
                <a:latin typeface="Calibri" panose="020F0502020204030204"/>
                <a:ea typeface="+mn-ea"/>
                <a:cs typeface="+mn-cs"/>
              </a:rPr>
              <a:t>с</a:t>
            </a:r>
            <a:r>
              <a:rPr kumimoji="0" lang="ru-RU" sz="2800" b="0" i="0" u="none" strike="noStrike" kern="1200" cap="none" spc="0" normalizeH="0" baseline="0" noProof="0" dirty="0">
                <a:ln>
                  <a:noFill/>
                </a:ln>
                <a:solidFill>
                  <a:srgbClr val="002060"/>
                </a:solidFill>
                <a:effectLst/>
                <a:uLnTx/>
                <a:uFillTx/>
                <a:latin typeface="Calibri" panose="020F0502020204030204"/>
                <a:ea typeface="+mn-ea"/>
                <a:cs typeface="+mn-cs"/>
              </a:rPr>
              <a:t> </a:t>
            </a:r>
            <a:r>
              <a:rPr kumimoji="0" lang="ru-RU" sz="2400" b="0" i="0" u="none" strike="noStrike" kern="1200" cap="none" spc="0" normalizeH="0" baseline="0" noProof="0" dirty="0">
                <a:ln>
                  <a:noFill/>
                </a:ln>
                <a:solidFill>
                  <a:srgbClr val="002060"/>
                </a:solidFill>
                <a:effectLst/>
                <a:uLnTx/>
                <a:uFillTx/>
                <a:latin typeface="Calibri Light" panose="020F0302020204030204"/>
                <a:ea typeface="+mn-ea"/>
                <a:cs typeface="+mn-cs"/>
              </a:rPr>
              <a:t>(фамилия и имя </a:t>
            </a:r>
            <a:r>
              <a:rPr kumimoji="0" lang="ru-RU" sz="2400" b="1" i="0" u="none" strike="noStrike" kern="1200" cap="none" spc="0" normalizeH="0" baseline="0" noProof="0" dirty="0">
                <a:ln>
                  <a:noFill/>
                </a:ln>
                <a:solidFill>
                  <a:srgbClr val="002060"/>
                </a:solidFill>
                <a:effectLst/>
                <a:uLnTx/>
                <a:uFillTx/>
                <a:latin typeface="Calibri Light" panose="020F0302020204030204"/>
                <a:ea typeface="+mn-ea"/>
                <a:cs typeface="+mn-cs"/>
              </a:rPr>
              <a:t>предыдущего студента </a:t>
            </a:r>
            <a:r>
              <a:rPr kumimoji="0" lang="ru-RU" sz="2400" b="0" i="0" u="none" strike="noStrike" kern="1200" cap="none" spc="0" normalizeH="0" baseline="0" noProof="0" dirty="0">
                <a:ln>
                  <a:noFill/>
                </a:ln>
                <a:solidFill>
                  <a:srgbClr val="002060"/>
                </a:solidFill>
                <a:effectLst/>
                <a:uLnTx/>
                <a:uFillTx/>
                <a:latin typeface="Calibri Light" panose="020F0302020204030204"/>
                <a:ea typeface="+mn-ea"/>
                <a:cs typeface="+mn-cs"/>
              </a:rPr>
              <a:t>в правильной форме)</a:t>
            </a:r>
            <a:r>
              <a:rPr kumimoji="0" lang="ru-RU" sz="3200" b="0" i="0" u="none" strike="noStrike" kern="1200" cap="none" spc="0" normalizeH="0" baseline="0" noProof="0" dirty="0">
                <a:ln>
                  <a:noFill/>
                </a:ln>
                <a:solidFill>
                  <a:srgbClr val="002060"/>
                </a:solidFill>
                <a:effectLst/>
                <a:uLnTx/>
                <a:uFillTx/>
                <a:latin typeface="Calibri" panose="020F0502020204030204"/>
                <a:ea typeface="+mn-ea"/>
                <a:cs typeface="+mn-cs"/>
              </a:rPr>
              <a:t>. </a:t>
            </a:r>
            <a:r>
              <a:rPr kumimoji="0" lang="ru-RU" sz="2800" b="0" i="1" u="wavyHeavy"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Действительно / на самом деле /  </a:t>
            </a:r>
            <a:r>
              <a:rPr kumimoji="0" lang="ru-RU" sz="24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и под. вводные фразы</a:t>
            </a:r>
            <a:r>
              <a:rPr kumimoji="0" lang="ru-RU" sz="2400" b="0" i="0" u="none" strike="noStrike" kern="1200" cap="none" spc="0" normalizeH="0" baseline="0" noProof="0" dirty="0">
                <a:ln>
                  <a:noFill/>
                </a:ln>
                <a:solidFill>
                  <a:srgbClr val="002060"/>
                </a:solidFill>
                <a:effectLst/>
                <a:uLnTx/>
                <a:uFillTx/>
                <a:latin typeface="Calibri" panose="020F0502020204030204"/>
                <a:ea typeface="+mn-ea"/>
                <a:cs typeface="+mn-cs"/>
              </a:rPr>
              <a:t> </a:t>
            </a:r>
            <a:r>
              <a:rPr kumimoji="0" lang="ru-RU" sz="2400" b="0" i="0" u="none" strike="noStrike" kern="1200" cap="none" spc="0" normalizeH="0" baseline="0" noProof="0" dirty="0">
                <a:ln>
                  <a:noFill/>
                </a:ln>
                <a:solidFill>
                  <a:srgbClr val="002060"/>
                </a:solidFill>
                <a:effectLst/>
                <a:uLnTx/>
                <a:uFillTx/>
                <a:latin typeface="Calibri Light" panose="020F0302020204030204"/>
                <a:ea typeface="+mn-ea"/>
                <a:cs typeface="+mn-cs"/>
              </a:rPr>
              <a:t>(формулировка ответа </a:t>
            </a:r>
            <a:r>
              <a:rPr kumimoji="0" lang="ru-RU" sz="2400" b="1" i="0" u="none" strike="noStrike" kern="1200" cap="none" spc="0" normalizeH="0" baseline="0" noProof="0" dirty="0">
                <a:ln>
                  <a:noFill/>
                </a:ln>
                <a:solidFill>
                  <a:srgbClr val="002060"/>
                </a:solidFill>
                <a:effectLst/>
                <a:uLnTx/>
                <a:uFillTx/>
                <a:latin typeface="Calibri Light" panose="020F0302020204030204"/>
                <a:ea typeface="+mn-ea"/>
                <a:cs typeface="+mn-cs"/>
              </a:rPr>
              <a:t>другими словами</a:t>
            </a:r>
            <a:r>
              <a:rPr kumimoji="0" lang="ru-RU" sz="2400" b="0" i="0" u="none" strike="noStrike" kern="1200" cap="none" spc="0" normalizeH="0" baseline="0" noProof="0" dirty="0">
                <a:ln>
                  <a:noFill/>
                </a:ln>
                <a:solidFill>
                  <a:srgbClr val="002060"/>
                </a:solidFill>
                <a:effectLst/>
                <a:uLnTx/>
                <a:uFillTx/>
                <a:latin typeface="Calibri Light" panose="020F0302020204030204"/>
                <a:ea typeface="+mn-ea"/>
                <a:cs typeface="+mn-cs"/>
              </a:rPr>
              <a:t>)</a:t>
            </a:r>
            <a:r>
              <a:rPr kumimoji="0" lang="ru-RU" sz="3200" b="0" i="0" u="none" strike="noStrike" kern="1200" cap="none" spc="0" normalizeH="0" baseline="0" noProof="0" dirty="0">
                <a:ln>
                  <a:noFill/>
                </a:ln>
                <a:solidFill>
                  <a:prstClr val="black"/>
                </a:solidFill>
                <a:effectLst/>
                <a:uLnTx/>
                <a:uFillTx/>
                <a:latin typeface="Calibri" panose="020F0502020204030204"/>
                <a:ea typeface="+mn-ea"/>
                <a:cs typeface="+mn-cs"/>
              </a:rPr>
              <a:t>), потом </a:t>
            </a:r>
            <a:r>
              <a:rPr kumimoji="0" lang="ru-RU" sz="3200" b="1" i="0" u="none" strike="noStrike" kern="1200" cap="none" spc="0" normalizeH="0" baseline="0" noProof="0" dirty="0">
                <a:ln>
                  <a:noFill/>
                </a:ln>
                <a:solidFill>
                  <a:srgbClr val="70AD47">
                    <a:lumMod val="50000"/>
                  </a:srgbClr>
                </a:solidFill>
                <a:effectLst/>
                <a:uLnTx/>
                <a:uFillTx/>
                <a:latin typeface="Calibri" panose="020F0502020204030204"/>
                <a:ea typeface="+mn-ea"/>
                <a:cs typeface="+mn-cs"/>
              </a:rPr>
              <a:t>отвечает на следующий вопрос</a:t>
            </a:r>
            <a:r>
              <a:rPr kumimoji="0" lang="ru-RU" sz="3200" b="0" i="0" u="none" strike="noStrike" kern="1200" cap="none" spc="0" normalizeH="0" baseline="0" noProof="0" dirty="0">
                <a:ln>
                  <a:noFill/>
                </a:ln>
                <a:solidFill>
                  <a:prstClr val="black"/>
                </a:solidFill>
                <a:effectLst/>
                <a:uLnTx/>
                <a:uFillTx/>
                <a:latin typeface="Calibri" panose="020F0502020204030204"/>
                <a:ea typeface="+mn-ea"/>
                <a:cs typeface="+mn-cs"/>
              </a:rPr>
              <a:t> … (не читая сам вопрос, но вводя его словами типа «что касается …, если говорить о …, переходя к вопросу о …/проблеме …</a:t>
            </a:r>
            <a:r>
              <a:rPr kumimoji="0" lang="ru-RU" sz="2000" b="0" i="1" u="none" strike="noStrike" kern="1200" cap="none" spc="0" normalizeH="0" baseline="0" noProof="0" dirty="0">
                <a:ln>
                  <a:noFill/>
                </a:ln>
                <a:solidFill>
                  <a:prstClr val="black"/>
                </a:solidFill>
                <a:effectLst/>
                <a:uLnTx/>
                <a:uFillTx/>
                <a:latin typeface="Calibri" panose="020F0502020204030204"/>
                <a:ea typeface="+mn-ea"/>
                <a:cs typeface="+mn-cs"/>
              </a:rPr>
              <a:t>(чего)</a:t>
            </a:r>
            <a:r>
              <a:rPr kumimoji="0" lang="ru-RU" sz="3200" b="0" i="0" u="none" strike="noStrike" kern="1200" cap="none" spc="0" normalizeH="0" baseline="0" noProof="0" dirty="0">
                <a:ln>
                  <a:noFill/>
                </a:ln>
                <a:solidFill>
                  <a:prstClr val="black"/>
                </a:solidFill>
                <a:effectLst/>
                <a:uLnTx/>
                <a:uFillTx/>
                <a:latin typeface="Calibri" panose="020F0502020204030204"/>
                <a:ea typeface="+mn-ea"/>
                <a:cs typeface="+mn-cs"/>
              </a:rPr>
              <a:t> ) … Можно разбивать вопрос на части и в середине обращаться к кому-то из коллег.</a:t>
            </a:r>
            <a:endParaRPr kumimoji="0" lang="ru-RU" sz="32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DDB731B3-39AE-4FC2-A746-F2F60F4066C2}"/>
              </a:ext>
            </a:extLst>
          </p:cNvPr>
          <p:cNvSpPr txBox="1"/>
          <p:nvPr/>
        </p:nvSpPr>
        <p:spPr>
          <a:xfrm>
            <a:off x="4337902" y="0"/>
            <a:ext cx="351619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Проверка ДЗ</a:t>
            </a:r>
          </a:p>
        </p:txBody>
      </p:sp>
    </p:spTree>
    <p:extLst>
      <p:ext uri="{BB962C8B-B14F-4D97-AF65-F5344CB8AC3E}">
        <p14:creationId xmlns:p14="http://schemas.microsoft.com/office/powerpoint/2010/main" val="171437521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760829" y="440233"/>
            <a:ext cx="10515600" cy="1042340"/>
          </a:xfrm>
        </p:spPr>
        <p:txBody>
          <a:bodyPr/>
          <a:lstStyle/>
          <a:p>
            <a:pPr algn="ctr"/>
            <a:r>
              <a:rPr lang="ru-RU" dirty="0"/>
              <a:t>Проверка домашнего задания</a:t>
            </a:r>
          </a:p>
        </p:txBody>
      </p:sp>
      <p:sp>
        <p:nvSpPr>
          <p:cNvPr id="3" name="Текст 2">
            <a:extLst>
              <a:ext uri="{FF2B5EF4-FFF2-40B4-BE49-F238E27FC236}">
                <a16:creationId xmlns:a16="http://schemas.microsoft.com/office/drawing/2014/main" id="{1CB91036-9E3F-44F8-8053-4A672A9C30A2}"/>
              </a:ext>
            </a:extLst>
          </p:cNvPr>
          <p:cNvSpPr>
            <a:spLocks noGrp="1"/>
          </p:cNvSpPr>
          <p:nvPr>
            <p:ph type="body" idx="1"/>
          </p:nvPr>
        </p:nvSpPr>
        <p:spPr>
          <a:xfrm>
            <a:off x="133166" y="1482574"/>
            <a:ext cx="11762912" cy="5264456"/>
          </a:xfrm>
        </p:spPr>
        <p:txBody>
          <a:bodyPr>
            <a:normAutofit fontScale="92500" lnSpcReduction="10000"/>
          </a:bodyPr>
          <a:lstStyle/>
          <a:p>
            <a:pPr>
              <a:lnSpc>
                <a:spcPct val="120000"/>
              </a:lnSpc>
            </a:pPr>
            <a:r>
              <a:rPr lang="ru-RU" sz="1800" dirty="0">
                <a:solidFill>
                  <a:schemeClr val="tx1"/>
                </a:solidFill>
              </a:rPr>
              <a:t>Баско. Урок 3. Страницы 39—40 «Готовимся к дискуссии» и задание 11 — устно. </a:t>
            </a:r>
          </a:p>
          <a:p>
            <a:pPr>
              <a:lnSpc>
                <a:spcPct val="120000"/>
              </a:lnSpc>
            </a:pPr>
            <a:r>
              <a:rPr lang="ru-RU" sz="1800" b="1" i="1" dirty="0">
                <a:solidFill>
                  <a:schemeClr val="tx1"/>
                </a:solidFill>
              </a:rPr>
              <a:t>Примите участие в дискуссии. Используйте выражения, которые при обсуждении помогают высказать полное согласие с другим участником дискуссии.</a:t>
            </a:r>
          </a:p>
          <a:p>
            <a:pPr>
              <a:lnSpc>
                <a:spcPct val="120000"/>
              </a:lnSpc>
            </a:pPr>
            <a:r>
              <a:rPr lang="ru-RU" sz="2000" dirty="0">
                <a:solidFill>
                  <a:schemeClr val="tx1"/>
                </a:solidFill>
              </a:rPr>
              <a:t>1. Существует ли в вашей стране «утечка мозгов» или, наоборот, в вашу страну стремятся приехать иностранные специалисты? Какие специалисты (программисты, математики, физики, биологи) уезжают из вашей страны или, наоборот, приезжают в неё?</a:t>
            </a:r>
          </a:p>
          <a:p>
            <a:pPr>
              <a:lnSpc>
                <a:spcPct val="120000"/>
              </a:lnSpc>
            </a:pPr>
            <a:r>
              <a:rPr lang="ru-RU" sz="2000" dirty="0">
                <a:solidFill>
                  <a:schemeClr val="tx1"/>
                </a:solidFill>
              </a:rPr>
              <a:t>2. Каковы, на ваш взгляд, основные причины «утечки мозгов» в мире? Почему высококвалифицированные специалисты уезжают за границу?</a:t>
            </a:r>
          </a:p>
          <a:p>
            <a:pPr>
              <a:lnSpc>
                <a:spcPct val="120000"/>
              </a:lnSpc>
            </a:pPr>
            <a:r>
              <a:rPr lang="ru-RU" sz="2000" dirty="0">
                <a:solidFill>
                  <a:schemeClr val="tx1"/>
                </a:solidFill>
              </a:rPr>
              <a:t>3. В какие страны мира уезжают учёные и специалисты? Почему именно эти страны для них наиболее привлекательны?</a:t>
            </a:r>
          </a:p>
          <a:p>
            <a:pPr>
              <a:lnSpc>
                <a:spcPct val="120000"/>
              </a:lnSpc>
            </a:pPr>
            <a:r>
              <a:rPr lang="ru-RU" sz="2000" dirty="0">
                <a:solidFill>
                  <a:schemeClr val="tx1"/>
                </a:solidFill>
              </a:rPr>
              <a:t>4. Выигрывает или проигрывает государство, если из него выезжают учёные и специалисты? Какие меры должно принять правительство страны, чтобы остановить процесс интеллектуальной эмиграции? Как вы считаете: достаточны ли меры, принимаемые правительством вашей страны, для поддержания отечественной науки? Аргументируйте свою точку зрения.</a:t>
            </a:r>
          </a:p>
        </p:txBody>
      </p:sp>
    </p:spTree>
    <p:extLst>
      <p:ext uri="{BB962C8B-B14F-4D97-AF65-F5344CB8AC3E}">
        <p14:creationId xmlns:p14="http://schemas.microsoft.com/office/powerpoint/2010/main" val="132155299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gradFill flip="none" rotWithShape="1">
          <a:gsLst>
            <a:gs pos="24000">
              <a:srgbClr val="F4B2D1"/>
            </a:gs>
            <a:gs pos="51000">
              <a:srgbClr val="FCCFCC"/>
            </a:gs>
            <a:gs pos="64000">
              <a:srgbClr val="FFFFF7"/>
            </a:gs>
            <a:gs pos="76000">
              <a:srgbClr val="FDD3CB"/>
            </a:gs>
            <a:gs pos="91000">
              <a:srgbClr val="E5CCB1"/>
            </a:gs>
          </a:gsLst>
          <a:lin ang="5400000" scaled="1"/>
          <a:tileRect/>
        </a:gradFill>
        <a:effectLst/>
      </p:bgPr>
    </p:bg>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B525C090-3E7E-9B7B-AEDF-D06A14A22065}"/>
              </a:ext>
            </a:extLst>
          </p:cNvPr>
          <p:cNvSpPr>
            <a:spLocks noGrp="1"/>
          </p:cNvSpPr>
          <p:nvPr>
            <p:ph type="subTitle" idx="1"/>
          </p:nvPr>
        </p:nvSpPr>
        <p:spPr>
          <a:xfrm>
            <a:off x="642938" y="468632"/>
            <a:ext cx="11087100" cy="6275068"/>
          </a:xfrm>
          <a:gradFill flip="none" rotWithShape="1">
            <a:gsLst>
              <a:gs pos="11000">
                <a:srgbClr val="F4B2D1"/>
              </a:gs>
              <a:gs pos="39000">
                <a:srgbClr val="FBCACD"/>
              </a:gs>
              <a:gs pos="66000">
                <a:srgbClr val="FEE5DD"/>
              </a:gs>
              <a:gs pos="99000">
                <a:srgbClr val="E5CCB1"/>
              </a:gs>
            </a:gsLst>
            <a:lin ang="16200000" scaled="1"/>
            <a:tileRect/>
          </a:gradFill>
        </p:spPr>
        <p:txBody>
          <a:bodyPr>
            <a:noAutofit/>
          </a:bodyPr>
          <a:lstStyle/>
          <a:p>
            <a:pPr algn="r">
              <a:lnSpc>
                <a:spcPct val="107000"/>
              </a:lnSpc>
              <a:spcAft>
                <a:spcPts val="800"/>
              </a:spcAft>
            </a:pPr>
            <a:r>
              <a:rPr lang="ru-RU"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2"/>
              </a:rPr>
              <a:t>https://dzen.ru/a/ZQKdeYPafWxllVBF?referrer_clid=228&amp;</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ru-RU" sz="1800" b="1" u="none" strike="noStrike" dirty="0">
                <a:solidFill>
                  <a:srgbClr val="0000FF"/>
                </a:solidFill>
                <a:effectLst/>
                <a:latin typeface="Helvetica" panose="020B0604020202020204" pitchFamily="34" charset="0"/>
                <a:ea typeface="Calibri" panose="020F0502020204030204" pitchFamily="34" charset="0"/>
                <a:cs typeface="Times New Roman" panose="02020603050405020304" pitchFamily="18" charset="0"/>
                <a:hlinkClick r:id="rId3"/>
              </a:rPr>
              <a:t>Выключаем эмоции, включаем ум</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ru-RU" b="1" dirty="0">
                <a:solidFill>
                  <a:srgbClr val="000000"/>
                </a:solidFill>
                <a:effectLst>
                  <a:outerShdw blurRad="38100" dist="38100" dir="2700000" algn="tl">
                    <a:srgbClr val="000000">
                      <a:alpha val="43137"/>
                    </a:srgbClr>
                  </a:outerShdw>
                </a:effectLst>
                <a:latin typeface="Helvetica" panose="020B0604020202020204" pitchFamily="34" charset="0"/>
                <a:ea typeface="Calibri" panose="020F0502020204030204" pitchFamily="34" charset="0"/>
                <a:cs typeface="Helvetica" panose="020B0604020202020204" pitchFamily="34" charset="0"/>
              </a:rPr>
              <a:t>Ответ Путина на вопрос о мигрантах и демографической проблеме</a:t>
            </a:r>
            <a:endParaRPr lang="ru-RU" sz="1800" b="1" dirty="0">
              <a:effectLst>
                <a:outerShdw blurRad="38100" dist="38100" dir="2700000" algn="tl">
                  <a:srgbClr val="000000">
                    <a:alpha val="43137"/>
                  </a:srgbClr>
                </a:outerShdw>
              </a:effectLst>
              <a:latin typeface="Helvetica" panose="020B0604020202020204" pitchFamily="34" charset="0"/>
              <a:ea typeface="Calibri" panose="020F0502020204030204" pitchFamily="34" charset="0"/>
              <a:cs typeface="Helvetica" panose="020B0604020202020204" pitchFamily="34" charset="0"/>
            </a:endParaRPr>
          </a:p>
          <a:p>
            <a:pPr algn="l">
              <a:lnSpc>
                <a:spcPct val="107000"/>
              </a:lnSpc>
              <a:spcAft>
                <a:spcPts val="800"/>
              </a:spcAft>
            </a:pPr>
            <a:r>
              <a:rPr lang="ru-RU" sz="1800" dirty="0">
                <a:effectLst/>
                <a:latin typeface="Calibri" panose="020F0502020204030204" pitchFamily="34" charset="0"/>
                <a:ea typeface="Calibri" panose="020F0502020204030204" pitchFamily="34" charset="0"/>
                <a:cs typeface="Times New Roman" panose="02020603050405020304" pitchFamily="18" charset="0"/>
              </a:rPr>
              <a:t>14 сентября 2023 г.</a:t>
            </a:r>
          </a:p>
          <a:p>
            <a:pPr marL="50165" algn="ctr">
              <a:lnSpc>
                <a:spcPct val="100000"/>
              </a:lnSpc>
            </a:pPr>
            <a:endParaRPr lang="ru-RU" sz="4000" b="1" dirty="0">
              <a:solidFill>
                <a:srgbClr val="00487E"/>
              </a:solidFill>
            </a:endParaRPr>
          </a:p>
        </p:txBody>
      </p:sp>
      <p:sp>
        <p:nvSpPr>
          <p:cNvPr id="5" name="Заголовок 1">
            <a:extLst>
              <a:ext uri="{FF2B5EF4-FFF2-40B4-BE49-F238E27FC236}">
                <a16:creationId xmlns:a16="http://schemas.microsoft.com/office/drawing/2014/main" id="{22ECB9EC-5F6E-8717-D909-041CFD8CDBE7}"/>
              </a:ext>
            </a:extLst>
          </p:cNvPr>
          <p:cNvSpPr txBox="1">
            <a:spLocks/>
          </p:cNvSpPr>
          <p:nvPr/>
        </p:nvSpPr>
        <p:spPr>
          <a:xfrm>
            <a:off x="1414216" y="1"/>
            <a:ext cx="9144000" cy="468630"/>
          </a:xfrm>
          <a:prstGeom prst="rect">
            <a:avLst/>
          </a:prstGeom>
        </p:spPr>
        <p:txBody>
          <a:bodyPr vert="horz" lIns="91440" tIns="45720" rIns="91440" bIns="45720" rtlCol="0" anchor="b">
            <a:normAutofit fontScale="9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36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Light" panose="020F0302020204030204"/>
                <a:ea typeface="+mj-ea"/>
                <a:cs typeface="+mj-cs"/>
              </a:rPr>
              <a:t>Миграция и демография</a:t>
            </a:r>
            <a:endParaRPr kumimoji="0" lang="ru-RU" sz="36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pic>
        <p:nvPicPr>
          <p:cNvPr id="2" name="Рисунок 1" descr="На Восточном экономическом форуме, состоявшемся недавно, модератор задал вопрос президенту по проблеме демографии в России.">
            <a:extLst>
              <a:ext uri="{FF2B5EF4-FFF2-40B4-BE49-F238E27FC236}">
                <a16:creationId xmlns:a16="http://schemas.microsoft.com/office/drawing/2014/main" id="{1B16BEC9-53DA-1EFE-E859-2E0CD54F516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322904" y="2330057"/>
            <a:ext cx="7223674" cy="4059311"/>
          </a:xfrm>
          <a:prstGeom prst="rect">
            <a:avLst/>
          </a:prstGeom>
          <a:noFill/>
          <a:ln>
            <a:noFill/>
          </a:ln>
        </p:spPr>
      </p:pic>
      <p:sp>
        <p:nvSpPr>
          <p:cNvPr id="4" name="TextBox 3">
            <a:extLst>
              <a:ext uri="{FF2B5EF4-FFF2-40B4-BE49-F238E27FC236}">
                <a16:creationId xmlns:a16="http://schemas.microsoft.com/office/drawing/2014/main" id="{88DC8B27-318B-1779-085C-89C44CC3B6CE}"/>
              </a:ext>
            </a:extLst>
          </p:cNvPr>
          <p:cNvSpPr txBox="1"/>
          <p:nvPr/>
        </p:nvSpPr>
        <p:spPr>
          <a:xfrm>
            <a:off x="642938" y="2601677"/>
            <a:ext cx="3679966" cy="39497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450"/>
              </a:spcBef>
              <a:spcAft>
                <a:spcPts val="1500"/>
              </a:spcAft>
              <a:buClrTx/>
              <a:buSzTx/>
              <a:buFontTx/>
              <a:buNone/>
              <a:tabLst/>
              <a:defRPr/>
            </a:pPr>
            <a:r>
              <a:rPr kumimoji="0" lang="ru-RU" sz="1800" b="0" i="0" u="none" strike="noStrike" kern="1200" cap="none" spc="0" normalizeH="0" baseline="0" noProof="0" dirty="0">
                <a:ln>
                  <a:noFill/>
                </a:ln>
                <a:solidFill>
                  <a:srgbClr val="000000"/>
                </a:solidFill>
                <a:effectLst/>
                <a:uLnTx/>
                <a:uFillTx/>
                <a:latin typeface="Helvetica" panose="020B0604020202020204" pitchFamily="34" charset="0"/>
                <a:ea typeface="Times New Roman" panose="02020603050405020304" pitchFamily="18" charset="0"/>
                <a:cs typeface="+mn-cs"/>
              </a:rPr>
              <a:t>На Восточном экономическом форуме, состоявшемся недавно, модератор</a:t>
            </a:r>
            <a:r>
              <a:rPr kumimoji="0" lang="ru-RU" sz="18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a:ln>
                  <a:noFill/>
                </a:ln>
                <a:solidFill>
                  <a:srgbClr val="000000"/>
                </a:solidFill>
                <a:effectLst/>
                <a:uLnTx/>
                <a:uFillTx/>
                <a:latin typeface="Helvetica" panose="020B0604020202020204" pitchFamily="34" charset="0"/>
                <a:ea typeface="Times New Roman" panose="02020603050405020304" pitchFamily="18" charset="0"/>
                <a:cs typeface="+mn-cs"/>
              </a:rPr>
              <a:t>задал вопрос</a:t>
            </a:r>
            <a:r>
              <a:rPr kumimoji="0" lang="ru-RU" sz="18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r>
              <a:rPr kumimoji="0" lang="ru-RU" sz="1800" b="0" i="0" u="none" strike="noStrike" kern="1200" cap="none" spc="0" normalizeH="0" baseline="0" noProof="0" dirty="0">
                <a:ln>
                  <a:noFill/>
                </a:ln>
                <a:solidFill>
                  <a:srgbClr val="000000"/>
                </a:solidFill>
                <a:effectLst/>
                <a:uLnTx/>
                <a:uFillTx/>
                <a:latin typeface="Helvetica" panose="020B0604020202020204" pitchFamily="34" charset="0"/>
                <a:ea typeface="Times New Roman" panose="02020603050405020304" pitchFamily="18" charset="0"/>
                <a:cs typeface="+mn-cs"/>
              </a:rPr>
              <a:t>президенту по проблеме демографии в России:</a:t>
            </a:r>
            <a:endPar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450"/>
              </a:spcBef>
              <a:spcAft>
                <a:spcPts val="1500"/>
              </a:spcAft>
              <a:buClrTx/>
              <a:buSzTx/>
              <a:buFontTx/>
              <a:buNone/>
              <a:tabLst/>
              <a:defRPr/>
            </a:pPr>
            <a:r>
              <a:rPr kumimoji="0" lang="ru-RU" sz="1800" b="0" i="1" u="none" strike="noStrike" kern="1200" cap="none" spc="0" normalizeH="0" baseline="0" noProof="0" dirty="0">
                <a:ln>
                  <a:noFill/>
                </a:ln>
                <a:solidFill>
                  <a:srgbClr val="000000"/>
                </a:solidFill>
                <a:effectLst/>
                <a:uLnTx/>
                <a:uFillTx/>
                <a:latin typeface="Helvetica" panose="020B0604020202020204" pitchFamily="34" charset="0"/>
                <a:ea typeface="Times New Roman" panose="02020603050405020304" pitchFamily="18" charset="0"/>
                <a:cs typeface="+mn-cs"/>
              </a:rPr>
              <a:t>По официальной статистике население страны сократилось в 2022 году на 555 тысяч человек. Так почему же, несмотря на все предпринимаемые меры, нам не удаётся переломить ситуацию в демографии?</a:t>
            </a: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408706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gradFill flip="none" rotWithShape="1">
          <a:gsLst>
            <a:gs pos="24000">
              <a:srgbClr val="F4B2D1"/>
            </a:gs>
            <a:gs pos="51000">
              <a:srgbClr val="FCCFCC"/>
            </a:gs>
            <a:gs pos="64000">
              <a:srgbClr val="FFFFF7"/>
            </a:gs>
            <a:gs pos="76000">
              <a:srgbClr val="FDD3CB"/>
            </a:gs>
            <a:gs pos="91000">
              <a:srgbClr val="E5CCB1"/>
            </a:gs>
          </a:gsLst>
          <a:lin ang="5400000" scaled="1"/>
          <a:tileRect/>
        </a:gradFill>
        <a:effectLst/>
      </p:bgPr>
    </p:bg>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B525C090-3E7E-9B7B-AEDF-D06A14A22065}"/>
              </a:ext>
            </a:extLst>
          </p:cNvPr>
          <p:cNvSpPr>
            <a:spLocks noGrp="1"/>
          </p:cNvSpPr>
          <p:nvPr>
            <p:ph type="subTitle" idx="1"/>
          </p:nvPr>
        </p:nvSpPr>
        <p:spPr>
          <a:xfrm>
            <a:off x="642938" y="468632"/>
            <a:ext cx="11087100" cy="6275068"/>
          </a:xfrm>
          <a:gradFill flip="none" rotWithShape="1">
            <a:gsLst>
              <a:gs pos="11000">
                <a:srgbClr val="F4B2D1"/>
              </a:gs>
              <a:gs pos="39000">
                <a:srgbClr val="FBCACD"/>
              </a:gs>
              <a:gs pos="66000">
                <a:srgbClr val="FEE5DD"/>
              </a:gs>
              <a:gs pos="99000">
                <a:srgbClr val="E5CCB1"/>
              </a:gs>
            </a:gsLst>
            <a:lin ang="16200000" scaled="1"/>
            <a:tileRect/>
          </a:gradFill>
        </p:spPr>
        <p:txBody>
          <a:bodyPr>
            <a:noAutofit/>
          </a:bodyPr>
          <a:lstStyle/>
          <a:p>
            <a:pPr algn="l">
              <a:lnSpc>
                <a:spcPct val="150000"/>
              </a:lnSpc>
              <a:spcBef>
                <a:spcPts val="450"/>
              </a:spcBef>
              <a:spcAft>
                <a:spcPts val="1500"/>
              </a:spcAft>
            </a:pPr>
            <a:r>
              <a:rPr lang="ru-RU" dirty="0">
                <a:solidFill>
                  <a:srgbClr val="000000"/>
                </a:solidFill>
                <a:effectLst/>
                <a:latin typeface="Helvetica" panose="020B0604020202020204" pitchFamily="34" charset="0"/>
                <a:ea typeface="Times New Roman" panose="02020603050405020304" pitchFamily="18" charset="0"/>
              </a:rPr>
              <a:t>Путин ответил так:</a:t>
            </a:r>
          </a:p>
          <a:p>
            <a:pPr algn="l">
              <a:lnSpc>
                <a:spcPct val="150000"/>
              </a:lnSpc>
              <a:spcBef>
                <a:spcPts val="450"/>
              </a:spcBef>
              <a:spcAft>
                <a:spcPts val="1500"/>
              </a:spcAft>
            </a:pPr>
            <a:endParaRPr lang="ru-RU" dirty="0">
              <a:effectLst/>
              <a:latin typeface="Times New Roman" panose="02020603050405020304" pitchFamily="18" charset="0"/>
              <a:ea typeface="Times New Roman" panose="02020603050405020304" pitchFamily="18" charset="0"/>
            </a:endParaRPr>
          </a:p>
          <a:p>
            <a:pPr algn="l">
              <a:lnSpc>
                <a:spcPct val="150000"/>
              </a:lnSpc>
              <a:spcBef>
                <a:spcPts val="450"/>
              </a:spcBef>
              <a:spcAft>
                <a:spcPts val="1500"/>
              </a:spcAft>
            </a:pPr>
            <a:r>
              <a:rPr lang="ru-RU" i="1" dirty="0">
                <a:solidFill>
                  <a:srgbClr val="000000"/>
                </a:solidFill>
                <a:effectLst/>
                <a:latin typeface="Helvetica" panose="020B0604020202020204" pitchFamily="34" charset="0"/>
                <a:ea typeface="Times New Roman" panose="02020603050405020304" pitchFamily="18" charset="0"/>
              </a:rPr>
              <a:t>     Если существует минусовая тенденция, её преодолеть очень сложно. Это связано с огромным количеством вводных, которые неспециалистам даже сложно понять: с уровнем жизни, с приоритетами, которые возникают у женщин репродуктивного возраста, потому что хочется получить образование, потом начать карьеру. Первый ребёнок появляется под тридцать лет, второго уже не просматривается и так далее, далее, далее. Здесь очень много составляющих.</a:t>
            </a:r>
            <a:endParaRPr lang="ru-RU" sz="3200" b="1" dirty="0">
              <a:solidFill>
                <a:srgbClr val="00487E"/>
              </a:solidFill>
            </a:endParaRPr>
          </a:p>
        </p:txBody>
      </p:sp>
      <p:sp>
        <p:nvSpPr>
          <p:cNvPr id="2" name="Заголовок 1">
            <a:extLst>
              <a:ext uri="{FF2B5EF4-FFF2-40B4-BE49-F238E27FC236}">
                <a16:creationId xmlns:a16="http://schemas.microsoft.com/office/drawing/2014/main" id="{0CDB771B-2186-BF59-0AB2-A38EFD25A21D}"/>
              </a:ext>
            </a:extLst>
          </p:cNvPr>
          <p:cNvSpPr txBox="1">
            <a:spLocks/>
          </p:cNvSpPr>
          <p:nvPr/>
        </p:nvSpPr>
        <p:spPr>
          <a:xfrm>
            <a:off x="1414216" y="1"/>
            <a:ext cx="9144000" cy="468630"/>
          </a:xfrm>
          <a:prstGeom prst="rect">
            <a:avLst/>
          </a:prstGeom>
        </p:spPr>
        <p:txBody>
          <a:bodyPr vert="horz" lIns="91440" tIns="45720" rIns="91440" bIns="45720" rtlCol="0" anchor="b">
            <a:normAutofit fontScale="9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36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Light" panose="020F0302020204030204"/>
                <a:ea typeface="+mj-ea"/>
                <a:cs typeface="+mj-cs"/>
              </a:rPr>
              <a:t>Миграция и демография</a:t>
            </a:r>
            <a:endParaRPr kumimoji="0" lang="ru-RU" sz="36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22153916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gradFill flip="none" rotWithShape="1">
          <a:gsLst>
            <a:gs pos="24000">
              <a:srgbClr val="F4B2D1"/>
            </a:gs>
            <a:gs pos="51000">
              <a:srgbClr val="FCCFCC"/>
            </a:gs>
            <a:gs pos="64000">
              <a:srgbClr val="FFFFF7"/>
            </a:gs>
            <a:gs pos="76000">
              <a:srgbClr val="FDD3CB"/>
            </a:gs>
            <a:gs pos="91000">
              <a:srgbClr val="E5CCB1"/>
            </a:gs>
          </a:gsLst>
          <a:lin ang="5400000" scaled="1"/>
          <a:tileRect/>
        </a:gradFill>
        <a:effectLst/>
      </p:bgPr>
    </p:bg>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B525C090-3E7E-9B7B-AEDF-D06A14A22065}"/>
              </a:ext>
            </a:extLst>
          </p:cNvPr>
          <p:cNvSpPr>
            <a:spLocks noGrp="1"/>
          </p:cNvSpPr>
          <p:nvPr>
            <p:ph type="subTitle" idx="1"/>
          </p:nvPr>
        </p:nvSpPr>
        <p:spPr>
          <a:xfrm>
            <a:off x="642938" y="468632"/>
            <a:ext cx="11087100" cy="6275068"/>
          </a:xfrm>
          <a:gradFill flip="none" rotWithShape="1">
            <a:gsLst>
              <a:gs pos="11000">
                <a:srgbClr val="F4B2D1"/>
              </a:gs>
              <a:gs pos="39000">
                <a:srgbClr val="FBCACD"/>
              </a:gs>
              <a:gs pos="66000">
                <a:srgbClr val="FEE5DD"/>
              </a:gs>
              <a:gs pos="99000">
                <a:srgbClr val="E5CCB1"/>
              </a:gs>
            </a:gsLst>
            <a:lin ang="16200000" scaled="1"/>
            <a:tileRect/>
          </a:gradFill>
        </p:spPr>
        <p:txBody>
          <a:bodyPr>
            <a:noAutofit/>
          </a:bodyPr>
          <a:lstStyle/>
          <a:p>
            <a:pPr algn="l">
              <a:lnSpc>
                <a:spcPct val="150000"/>
              </a:lnSpc>
              <a:spcBef>
                <a:spcPts val="450"/>
              </a:spcBef>
              <a:spcAft>
                <a:spcPts val="1500"/>
              </a:spcAft>
            </a:pPr>
            <a:r>
              <a:rPr lang="ru-RU" sz="2000" dirty="0">
                <a:solidFill>
                  <a:srgbClr val="000000"/>
                </a:solidFill>
                <a:effectLst/>
                <a:latin typeface="Helvetica" panose="020B0604020202020204" pitchFamily="34" charset="0"/>
                <a:ea typeface="Times New Roman" panose="02020603050405020304" pitchFamily="18" charset="0"/>
              </a:rPr>
              <a:t>     Отвлечёмся, и я немного поясню жёстко то, что Путин сказал мягко и обтекаемо.</a:t>
            </a:r>
            <a:endParaRPr lang="ru-RU" sz="2000" dirty="0">
              <a:effectLst/>
              <a:latin typeface="Times New Roman" panose="02020603050405020304" pitchFamily="18" charset="0"/>
              <a:ea typeface="Times New Roman" panose="02020603050405020304" pitchFamily="18" charset="0"/>
            </a:endParaRPr>
          </a:p>
          <a:p>
            <a:pPr algn="l">
              <a:lnSpc>
                <a:spcPct val="150000"/>
              </a:lnSpc>
            </a:pPr>
            <a:r>
              <a:rPr lang="ru-RU" sz="2000" dirty="0">
                <a:solidFill>
                  <a:srgbClr val="000000"/>
                </a:solidFill>
                <a:effectLst/>
                <a:latin typeface="Helvetica" panose="020B0604020202020204" pitchFamily="34" charset="0"/>
                <a:ea typeface="Times New Roman" panose="02020603050405020304" pitchFamily="18" charset="0"/>
              </a:rPr>
              <a:t>     Чем лучше начинают жить люди, чем больше у них появляется возможностей для отдыха, получения удовольствий, построения карьеры, тем меньше они хотят взваливать на себя груз проблем и обязанностей в виде детей, которые будут мешать им получать всё это.</a:t>
            </a:r>
            <a:endParaRPr lang="ru-RU" sz="2000" dirty="0">
              <a:effectLst/>
              <a:latin typeface="Times New Roman" panose="02020603050405020304" pitchFamily="18" charset="0"/>
              <a:ea typeface="Times New Roman" panose="02020603050405020304" pitchFamily="18" charset="0"/>
            </a:endParaRPr>
          </a:p>
          <a:p>
            <a:pPr algn="l">
              <a:lnSpc>
                <a:spcPct val="150000"/>
              </a:lnSpc>
              <a:spcBef>
                <a:spcPts val="0"/>
              </a:spcBef>
            </a:pPr>
            <a:r>
              <a:rPr lang="ru-RU" sz="2000" dirty="0">
                <a:solidFill>
                  <a:srgbClr val="000000"/>
                </a:solidFill>
                <a:effectLst/>
                <a:latin typeface="Helvetica" panose="020B0604020202020204" pitchFamily="34" charset="0"/>
                <a:ea typeface="Times New Roman" panose="02020603050405020304" pitchFamily="18" charset="0"/>
              </a:rPr>
              <a:t>     Я ещё раз подчеркну, что люди в России сейчас живут так, как никогда не жили раньше, у многих наших женщин сейчас открываются прекрасные перспективы в плане построения карьеры, в плане создания высокого уровня материального достатка, в плане отдыха, и рождение детей многие из них откладывают на потом, потому что их появление, по их мнению, станет всему этому помехой. А когда наступает "потом", то либо возраст и здоровье уже не позволяют рожать много детей </a:t>
            </a:r>
            <a:r>
              <a:rPr lang="ru-RU" sz="20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r>
              <a:rPr lang="ru-RU" sz="2000" dirty="0">
                <a:solidFill>
                  <a:srgbClr val="000000"/>
                </a:solidFill>
                <a:effectLst/>
                <a:latin typeface="Helvetica" panose="020B0604020202020204" pitchFamily="34" charset="0"/>
                <a:ea typeface="Times New Roman" panose="02020603050405020304" pitchFamily="18" charset="0"/>
              </a:rPr>
              <a:t> хорошо если одного-двух ещё успеют </a:t>
            </a:r>
            <a:r>
              <a:rPr lang="ru-RU" sz="20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r>
              <a:rPr lang="ru-RU" sz="2000" dirty="0">
                <a:solidFill>
                  <a:srgbClr val="000000"/>
                </a:solidFill>
                <a:effectLst/>
                <a:latin typeface="Helvetica" panose="020B0604020202020204" pitchFamily="34" charset="0"/>
                <a:ea typeface="Times New Roman" panose="02020603050405020304" pitchFamily="18" charset="0"/>
              </a:rPr>
              <a:t> либо они уже настолько привыкают к жизни "чайлдфри", что им вообще не хочется ничего менять в своей жизни.</a:t>
            </a:r>
            <a:endParaRPr lang="ru-RU" sz="2000" dirty="0">
              <a:effectLst/>
              <a:latin typeface="Times New Roman" panose="02020603050405020304" pitchFamily="18" charset="0"/>
              <a:ea typeface="Times New Roman" panose="02020603050405020304" pitchFamily="18" charset="0"/>
            </a:endParaRPr>
          </a:p>
          <a:p>
            <a:pPr marL="50165" algn="l">
              <a:lnSpc>
                <a:spcPct val="150000"/>
              </a:lnSpc>
            </a:pPr>
            <a:endParaRPr lang="ru-RU" sz="3600" b="1" dirty="0">
              <a:solidFill>
                <a:srgbClr val="00487E"/>
              </a:solidFill>
            </a:endParaRPr>
          </a:p>
        </p:txBody>
      </p:sp>
      <p:sp>
        <p:nvSpPr>
          <p:cNvPr id="2" name="Заголовок 1">
            <a:extLst>
              <a:ext uri="{FF2B5EF4-FFF2-40B4-BE49-F238E27FC236}">
                <a16:creationId xmlns:a16="http://schemas.microsoft.com/office/drawing/2014/main" id="{86BF022D-528F-1889-B100-7C0B56255B5B}"/>
              </a:ext>
            </a:extLst>
          </p:cNvPr>
          <p:cNvSpPr txBox="1">
            <a:spLocks/>
          </p:cNvSpPr>
          <p:nvPr/>
        </p:nvSpPr>
        <p:spPr>
          <a:xfrm>
            <a:off x="1414216" y="1"/>
            <a:ext cx="9144000" cy="468630"/>
          </a:xfrm>
          <a:prstGeom prst="rect">
            <a:avLst/>
          </a:prstGeom>
        </p:spPr>
        <p:txBody>
          <a:bodyPr vert="horz" lIns="91440" tIns="45720" rIns="91440" bIns="45720" rtlCol="0" anchor="b">
            <a:normAutofit fontScale="9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36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Light" panose="020F0302020204030204"/>
                <a:ea typeface="+mj-ea"/>
                <a:cs typeface="+mj-cs"/>
              </a:rPr>
              <a:t>Миграция и демография</a:t>
            </a:r>
            <a:endParaRPr kumimoji="0" lang="ru-RU" sz="36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73463196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gradFill flip="none" rotWithShape="1">
          <a:gsLst>
            <a:gs pos="24000">
              <a:srgbClr val="F4B2D1"/>
            </a:gs>
            <a:gs pos="51000">
              <a:srgbClr val="FCCFCC"/>
            </a:gs>
            <a:gs pos="64000">
              <a:srgbClr val="FFFFF7"/>
            </a:gs>
            <a:gs pos="76000">
              <a:srgbClr val="FDD3CB"/>
            </a:gs>
            <a:gs pos="91000">
              <a:srgbClr val="E5CCB1"/>
            </a:gs>
          </a:gsLst>
          <a:lin ang="5400000" scaled="1"/>
          <a:tileRect/>
        </a:gradFill>
        <a:effectLst/>
      </p:bgPr>
    </p:bg>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B525C090-3E7E-9B7B-AEDF-D06A14A22065}"/>
              </a:ext>
            </a:extLst>
          </p:cNvPr>
          <p:cNvSpPr>
            <a:spLocks noGrp="1"/>
          </p:cNvSpPr>
          <p:nvPr>
            <p:ph type="subTitle" idx="1"/>
          </p:nvPr>
        </p:nvSpPr>
        <p:spPr>
          <a:xfrm>
            <a:off x="642938" y="468632"/>
            <a:ext cx="11087100" cy="6275068"/>
          </a:xfrm>
          <a:gradFill flip="none" rotWithShape="1">
            <a:gsLst>
              <a:gs pos="11000">
                <a:srgbClr val="F4B2D1"/>
              </a:gs>
              <a:gs pos="39000">
                <a:srgbClr val="FBCACD"/>
              </a:gs>
              <a:gs pos="66000">
                <a:srgbClr val="FEE5DD"/>
              </a:gs>
              <a:gs pos="99000">
                <a:srgbClr val="E5CCB1"/>
              </a:gs>
            </a:gsLst>
            <a:lin ang="16200000" scaled="1"/>
            <a:tileRect/>
          </a:gradFill>
        </p:spPr>
        <p:txBody>
          <a:bodyPr>
            <a:noAutofit/>
          </a:bodyPr>
          <a:lstStyle/>
          <a:p>
            <a:pPr algn="l">
              <a:lnSpc>
                <a:spcPct val="150000"/>
              </a:lnSpc>
              <a:spcBef>
                <a:spcPts val="0"/>
              </a:spcBef>
              <a:spcAft>
                <a:spcPts val="600"/>
              </a:spcAft>
            </a:pPr>
            <a:r>
              <a:rPr lang="ru-RU" sz="2000" dirty="0">
                <a:solidFill>
                  <a:srgbClr val="000000"/>
                </a:solidFill>
                <a:effectLst/>
                <a:latin typeface="Helvetica" panose="020B0604020202020204" pitchFamily="34" charset="0"/>
                <a:ea typeface="Times New Roman" panose="02020603050405020304" pitchFamily="18" charset="0"/>
              </a:rPr>
              <a:t>     Для иллюстрации этого я задам вам несколько вопросов:</a:t>
            </a:r>
            <a:endParaRPr lang="ru-RU" sz="2000" dirty="0">
              <a:effectLst/>
              <a:latin typeface="Times New Roman" panose="02020603050405020304" pitchFamily="18" charset="0"/>
              <a:ea typeface="Times New Roman" panose="02020603050405020304" pitchFamily="18" charset="0"/>
            </a:endParaRPr>
          </a:p>
          <a:p>
            <a:pPr algn="l">
              <a:lnSpc>
                <a:spcPct val="150000"/>
              </a:lnSpc>
              <a:spcBef>
                <a:spcPts val="0"/>
              </a:spcBef>
              <a:spcAft>
                <a:spcPts val="600"/>
              </a:spcAft>
            </a:pPr>
            <a:r>
              <a:rPr lang="ru-RU" sz="2000" dirty="0">
                <a:solidFill>
                  <a:srgbClr val="000000"/>
                </a:solidFill>
                <a:effectLst/>
                <a:latin typeface="Helvetica" panose="020B0604020202020204" pitchFamily="34" charset="0"/>
                <a:ea typeface="Times New Roman" panose="02020603050405020304" pitchFamily="18" charset="0"/>
              </a:rPr>
              <a:t>1. Какая карьера может быть у афганских или таджикских женщин? </a:t>
            </a:r>
            <a:br>
              <a:rPr lang="ru-RU" sz="2000" dirty="0">
                <a:solidFill>
                  <a:srgbClr val="000000"/>
                </a:solidFill>
                <a:effectLst/>
                <a:latin typeface="Helvetica" panose="020B0604020202020204" pitchFamily="34" charset="0"/>
                <a:ea typeface="Times New Roman" panose="02020603050405020304" pitchFamily="18" charset="0"/>
              </a:rPr>
            </a:br>
            <a:r>
              <a:rPr lang="ru-RU" sz="2000" dirty="0">
                <a:solidFill>
                  <a:srgbClr val="000000"/>
                </a:solidFill>
                <a:effectLst/>
                <a:latin typeface="Helvetica" panose="020B0604020202020204" pitchFamily="34" charset="0"/>
                <a:ea typeface="Times New Roman" panose="02020603050405020304" pitchFamily="18" charset="0"/>
              </a:rPr>
              <a:t>2. Какие у них могут быть возможности для отдыха? </a:t>
            </a:r>
            <a:br>
              <a:rPr lang="ru-RU" sz="2000" dirty="0">
                <a:solidFill>
                  <a:srgbClr val="000000"/>
                </a:solidFill>
                <a:effectLst/>
                <a:latin typeface="Helvetica" panose="020B0604020202020204" pitchFamily="34" charset="0"/>
                <a:ea typeface="Times New Roman" panose="02020603050405020304" pitchFamily="18" charset="0"/>
              </a:rPr>
            </a:br>
            <a:r>
              <a:rPr lang="ru-RU" sz="2000" dirty="0">
                <a:solidFill>
                  <a:srgbClr val="000000"/>
                </a:solidFill>
                <a:effectLst/>
                <a:latin typeface="Helvetica" panose="020B0604020202020204" pitchFamily="34" charset="0"/>
                <a:ea typeface="Times New Roman" panose="02020603050405020304" pitchFamily="18" charset="0"/>
              </a:rPr>
              <a:t>3. Какое у них материальное благополучие?</a:t>
            </a:r>
            <a:endParaRPr lang="ru-RU" sz="2000" dirty="0">
              <a:effectLst/>
              <a:latin typeface="Times New Roman" panose="02020603050405020304" pitchFamily="18" charset="0"/>
              <a:ea typeface="Times New Roman" panose="02020603050405020304" pitchFamily="18" charset="0"/>
            </a:endParaRPr>
          </a:p>
          <a:p>
            <a:pPr algn="l">
              <a:lnSpc>
                <a:spcPct val="150000"/>
              </a:lnSpc>
              <a:spcBef>
                <a:spcPts val="0"/>
              </a:spcBef>
              <a:spcAft>
                <a:spcPts val="600"/>
              </a:spcAft>
            </a:pPr>
            <a:r>
              <a:rPr lang="ru-RU" sz="2000" dirty="0">
                <a:solidFill>
                  <a:srgbClr val="000000"/>
                </a:solidFill>
                <a:effectLst/>
                <a:latin typeface="Helvetica" panose="020B0604020202020204" pitchFamily="34" charset="0"/>
                <a:ea typeface="Times New Roman" panose="02020603050405020304" pitchFamily="18" charset="0"/>
              </a:rPr>
              <a:t>     На все три вопроса ответ: Никаких!</a:t>
            </a:r>
            <a:endParaRPr lang="ru-RU" sz="2000" dirty="0">
              <a:effectLst/>
              <a:latin typeface="Times New Roman" panose="02020603050405020304" pitchFamily="18" charset="0"/>
              <a:ea typeface="Times New Roman" panose="02020603050405020304" pitchFamily="18" charset="0"/>
            </a:endParaRPr>
          </a:p>
          <a:p>
            <a:pPr algn="l">
              <a:lnSpc>
                <a:spcPct val="150000"/>
              </a:lnSpc>
              <a:spcBef>
                <a:spcPts val="0"/>
              </a:spcBef>
              <a:spcAft>
                <a:spcPts val="600"/>
              </a:spcAft>
            </a:pPr>
            <a:r>
              <a:rPr lang="ru-RU" sz="2000" dirty="0">
                <a:solidFill>
                  <a:srgbClr val="000000"/>
                </a:solidFill>
                <a:effectLst/>
                <a:latin typeface="Helvetica" panose="020B0604020202020204" pitchFamily="34" charset="0"/>
                <a:ea typeface="Times New Roman" panose="02020603050405020304" pitchFamily="18" charset="0"/>
              </a:rPr>
              <a:t>     Поэтому даже без какой-либо поддержки со стороны их властей они рожают много детей (там идёт естественный прирост населения), чтобы обеспечить себе с их стороны помощь в повседневной жизни и особенно поддержку в старости, когда они станут немощными, пенсия будет мизерная или её не будет вообще, да и социальный работник к ним не придёт. А значит, проблема состоит в приоритетах, а не в низком уровне жизни, что и требовалось доказать!</a:t>
            </a:r>
            <a:endParaRPr lang="ru-RU" sz="2000" b="1" dirty="0">
              <a:solidFill>
                <a:srgbClr val="00487E"/>
              </a:solidFill>
            </a:endParaRPr>
          </a:p>
        </p:txBody>
      </p:sp>
      <p:sp>
        <p:nvSpPr>
          <p:cNvPr id="2" name="Заголовок 1">
            <a:extLst>
              <a:ext uri="{FF2B5EF4-FFF2-40B4-BE49-F238E27FC236}">
                <a16:creationId xmlns:a16="http://schemas.microsoft.com/office/drawing/2014/main" id="{F7F056ED-A228-BDF8-447E-69D5ED6EEA65}"/>
              </a:ext>
            </a:extLst>
          </p:cNvPr>
          <p:cNvSpPr txBox="1">
            <a:spLocks/>
          </p:cNvSpPr>
          <p:nvPr/>
        </p:nvSpPr>
        <p:spPr>
          <a:xfrm>
            <a:off x="1414216" y="1"/>
            <a:ext cx="9144000" cy="468630"/>
          </a:xfrm>
          <a:prstGeom prst="rect">
            <a:avLst/>
          </a:prstGeom>
        </p:spPr>
        <p:txBody>
          <a:bodyPr vert="horz" lIns="91440" tIns="45720" rIns="91440" bIns="45720" rtlCol="0" anchor="b">
            <a:normAutofit fontScale="9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36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Light" panose="020F0302020204030204"/>
                <a:ea typeface="+mj-ea"/>
                <a:cs typeface="+mj-cs"/>
              </a:rPr>
              <a:t>Миграция и демография</a:t>
            </a:r>
            <a:endParaRPr kumimoji="0" lang="ru-RU" sz="36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24729767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8272A78-42B4-A127-87B9-23B2C062C7EF}"/>
              </a:ext>
            </a:extLst>
          </p:cNvPr>
          <p:cNvSpPr>
            <a:spLocks noGrp="1"/>
          </p:cNvSpPr>
          <p:nvPr>
            <p:ph type="title"/>
          </p:nvPr>
        </p:nvSpPr>
        <p:spPr/>
        <p:txBody>
          <a:bodyPr/>
          <a:lstStyle/>
          <a:p>
            <a:endParaRPr lang="ru-RU"/>
          </a:p>
        </p:txBody>
      </p:sp>
      <p:sp>
        <p:nvSpPr>
          <p:cNvPr id="3" name="Объект 2">
            <a:extLst>
              <a:ext uri="{FF2B5EF4-FFF2-40B4-BE49-F238E27FC236}">
                <a16:creationId xmlns:a16="http://schemas.microsoft.com/office/drawing/2014/main" id="{8A04C128-E4C0-B728-3396-8E1BC14E5371}"/>
              </a:ext>
            </a:extLst>
          </p:cNvPr>
          <p:cNvSpPr>
            <a:spLocks noGrp="1"/>
          </p:cNvSpPr>
          <p:nvPr>
            <p:ph idx="1"/>
          </p:nvPr>
        </p:nvSpPr>
        <p:spPr/>
        <p:txBody>
          <a:bodyPr/>
          <a:lstStyle/>
          <a:p>
            <a:pPr marL="0" indent="0">
              <a:buNone/>
            </a:pPr>
            <a:r>
              <a:rPr lang="ru-RU" i="1" dirty="0"/>
              <a:t>продолжим читать на следующем уроке</a:t>
            </a:r>
          </a:p>
        </p:txBody>
      </p:sp>
    </p:spTree>
    <p:extLst>
      <p:ext uri="{BB962C8B-B14F-4D97-AF65-F5344CB8AC3E}">
        <p14:creationId xmlns:p14="http://schemas.microsoft.com/office/powerpoint/2010/main" val="395644055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gradFill flip="none" rotWithShape="1">
          <a:gsLst>
            <a:gs pos="24000">
              <a:srgbClr val="F4B2D1"/>
            </a:gs>
            <a:gs pos="51000">
              <a:srgbClr val="FCCFCC"/>
            </a:gs>
            <a:gs pos="64000">
              <a:srgbClr val="FFFFF7"/>
            </a:gs>
            <a:gs pos="76000">
              <a:srgbClr val="FDD3CB"/>
            </a:gs>
            <a:gs pos="91000">
              <a:srgbClr val="E5CCB1"/>
            </a:gs>
          </a:gsLst>
          <a:lin ang="5400000" scaled="1"/>
          <a:tileRect/>
        </a:gradFill>
        <a:effectLst/>
      </p:bgPr>
    </p:bg>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B525C090-3E7E-9B7B-AEDF-D06A14A22065}"/>
              </a:ext>
            </a:extLst>
          </p:cNvPr>
          <p:cNvSpPr>
            <a:spLocks noGrp="1"/>
          </p:cNvSpPr>
          <p:nvPr>
            <p:ph type="subTitle" idx="1"/>
          </p:nvPr>
        </p:nvSpPr>
        <p:spPr>
          <a:xfrm>
            <a:off x="642938" y="1073554"/>
            <a:ext cx="11087100" cy="5670145"/>
          </a:xfrm>
          <a:gradFill flip="none" rotWithShape="1">
            <a:gsLst>
              <a:gs pos="11000">
                <a:srgbClr val="F4B2D1"/>
              </a:gs>
              <a:gs pos="39000">
                <a:srgbClr val="FBCACD"/>
              </a:gs>
              <a:gs pos="66000">
                <a:srgbClr val="FEE5DD"/>
              </a:gs>
              <a:gs pos="99000">
                <a:srgbClr val="E5CCB1"/>
              </a:gs>
            </a:gsLst>
            <a:lin ang="16200000" scaled="1"/>
            <a:tileRect/>
          </a:gradFill>
        </p:spPr>
        <p:txBody>
          <a:bodyPr>
            <a:noAutofit/>
          </a:bodyPr>
          <a:lstStyle/>
          <a:p>
            <a:r>
              <a:rPr lang="ru-RU" sz="4400" b="1" dirty="0">
                <a:solidFill>
                  <a:srgbClr val="00487E"/>
                </a:solidFill>
              </a:rPr>
              <a:t>9 декабря 2024 года</a:t>
            </a:r>
          </a:p>
          <a:p>
            <a:endParaRPr lang="ru-RU" sz="3200" b="1" dirty="0">
              <a:solidFill>
                <a:srgbClr val="00487E"/>
              </a:solidFill>
            </a:endParaRPr>
          </a:p>
          <a:p>
            <a:pPr algn="l"/>
            <a:r>
              <a:rPr lang="ru-RU" sz="3200" dirty="0">
                <a:solidFill>
                  <a:schemeClr val="tx1"/>
                </a:solidFill>
              </a:rPr>
              <a:t>Баско. Урок 5. Страницы 62—67 (устно):</a:t>
            </a:r>
          </a:p>
          <a:p>
            <a:pPr algn="l"/>
            <a:r>
              <a:rPr lang="ru-RU" sz="3200" dirty="0"/>
              <a:t>— текст «Проблемы демографии»,</a:t>
            </a:r>
            <a:r>
              <a:rPr lang="ru-RU" sz="3200" b="1" dirty="0">
                <a:solidFill>
                  <a:srgbClr val="00487E"/>
                </a:solidFill>
              </a:rPr>
              <a:t> </a:t>
            </a:r>
          </a:p>
          <a:p>
            <a:pPr algn="l"/>
            <a:r>
              <a:rPr lang="ru-RU" sz="3200" dirty="0"/>
              <a:t>— лексика урока, </a:t>
            </a:r>
          </a:p>
          <a:p>
            <a:pPr algn="l"/>
            <a:r>
              <a:rPr lang="ru-RU" sz="3200" dirty="0"/>
              <a:t>— вопросы по тексту, </a:t>
            </a:r>
          </a:p>
          <a:p>
            <a:pPr algn="l"/>
            <a:r>
              <a:rPr lang="ru-RU" sz="3200" dirty="0"/>
              <a:t>— упр. 2—8.</a:t>
            </a:r>
            <a:endParaRPr lang="ru-RU" sz="3200" b="1" dirty="0">
              <a:solidFill>
                <a:srgbClr val="00487E"/>
              </a:solidFill>
            </a:endParaRPr>
          </a:p>
          <a:p>
            <a:pPr algn="l"/>
            <a:endParaRPr lang="ru-RU" sz="3200" dirty="0"/>
          </a:p>
        </p:txBody>
      </p:sp>
      <p:sp>
        <p:nvSpPr>
          <p:cNvPr id="5" name="Заголовок 1">
            <a:extLst>
              <a:ext uri="{FF2B5EF4-FFF2-40B4-BE49-F238E27FC236}">
                <a16:creationId xmlns:a16="http://schemas.microsoft.com/office/drawing/2014/main" id="{22ECB9EC-5F6E-8717-D909-041CFD8CDBE7}"/>
              </a:ext>
            </a:extLst>
          </p:cNvPr>
          <p:cNvSpPr txBox="1">
            <a:spLocks/>
          </p:cNvSpPr>
          <p:nvPr/>
        </p:nvSpPr>
        <p:spPr>
          <a:xfrm>
            <a:off x="1414216" y="0"/>
            <a:ext cx="9144000" cy="1073555"/>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Light" panose="020F0302020204030204"/>
                <a:ea typeface="+mj-ea"/>
                <a:cs typeface="+mj-cs"/>
              </a:rPr>
              <a:t>Домашнее задание на</a:t>
            </a:r>
            <a:endParaRPr kumimoji="0" lang="ru-RU" sz="60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274353509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58BF64D-4ED3-C773-964A-658A2FAC0628}"/>
              </a:ext>
            </a:extLst>
          </p:cNvPr>
          <p:cNvSpPr>
            <a:spLocks noGrp="1"/>
          </p:cNvSpPr>
          <p:nvPr>
            <p:ph type="title"/>
          </p:nvPr>
        </p:nvSpPr>
        <p:spPr/>
        <p:txBody>
          <a:bodyPr/>
          <a:lstStyle/>
          <a:p>
            <a:endParaRPr lang="ru-RU"/>
          </a:p>
        </p:txBody>
      </p:sp>
      <p:sp>
        <p:nvSpPr>
          <p:cNvPr id="3" name="Объект 2">
            <a:extLst>
              <a:ext uri="{FF2B5EF4-FFF2-40B4-BE49-F238E27FC236}">
                <a16:creationId xmlns:a16="http://schemas.microsoft.com/office/drawing/2014/main" id="{69639F9E-9F96-B470-4381-FEF50AD2CFF8}"/>
              </a:ext>
            </a:extLst>
          </p:cNvPr>
          <p:cNvSpPr>
            <a:spLocks noGrp="1"/>
          </p:cNvSpPr>
          <p:nvPr>
            <p:ph idx="1"/>
          </p:nvPr>
        </p:nvSpPr>
        <p:spPr/>
        <p:txBody>
          <a:bodyPr/>
          <a:lstStyle/>
          <a:p>
            <a:endParaRPr lang="ru-RU"/>
          </a:p>
        </p:txBody>
      </p:sp>
    </p:spTree>
    <p:extLst>
      <p:ext uri="{BB962C8B-B14F-4D97-AF65-F5344CB8AC3E}">
        <p14:creationId xmlns:p14="http://schemas.microsoft.com/office/powerpoint/2010/main" val="24588066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5AD9FFF-E063-2B04-9580-D731AE83BD68}"/>
              </a:ext>
            </a:extLst>
          </p:cNvPr>
          <p:cNvSpPr>
            <a:spLocks noGrp="1"/>
          </p:cNvSpPr>
          <p:nvPr>
            <p:ph type="title"/>
          </p:nvPr>
        </p:nvSpPr>
        <p:spPr/>
        <p:txBody>
          <a:bodyPr/>
          <a:lstStyle/>
          <a:p>
            <a:endParaRPr lang="ru-RU"/>
          </a:p>
        </p:txBody>
      </p:sp>
      <p:sp>
        <p:nvSpPr>
          <p:cNvPr id="3" name="Объект 2">
            <a:extLst>
              <a:ext uri="{FF2B5EF4-FFF2-40B4-BE49-F238E27FC236}">
                <a16:creationId xmlns:a16="http://schemas.microsoft.com/office/drawing/2014/main" id="{1D49599D-4D4E-E378-13E9-1E4698105076}"/>
              </a:ext>
            </a:extLst>
          </p:cNvPr>
          <p:cNvSpPr>
            <a:spLocks noGrp="1"/>
          </p:cNvSpPr>
          <p:nvPr>
            <p:ph idx="1"/>
          </p:nvPr>
        </p:nvSpPr>
        <p:spPr/>
        <p:txBody>
          <a:bodyPr/>
          <a:lstStyle/>
          <a:p>
            <a:endParaRPr lang="ru-RU"/>
          </a:p>
        </p:txBody>
      </p:sp>
    </p:spTree>
    <p:extLst>
      <p:ext uri="{BB962C8B-B14F-4D97-AF65-F5344CB8AC3E}">
        <p14:creationId xmlns:p14="http://schemas.microsoft.com/office/powerpoint/2010/main" val="150855350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20E6494-1E3A-ED6D-AA5D-CBAAC1312210}"/>
              </a:ext>
            </a:extLst>
          </p:cNvPr>
          <p:cNvSpPr>
            <a:spLocks noGrp="1"/>
          </p:cNvSpPr>
          <p:nvPr>
            <p:ph type="title"/>
          </p:nvPr>
        </p:nvSpPr>
        <p:spPr/>
        <p:txBody>
          <a:bodyPr/>
          <a:lstStyle/>
          <a:p>
            <a:endParaRPr lang="ru-RU"/>
          </a:p>
        </p:txBody>
      </p:sp>
      <p:sp>
        <p:nvSpPr>
          <p:cNvPr id="3" name="Объект 2">
            <a:extLst>
              <a:ext uri="{FF2B5EF4-FFF2-40B4-BE49-F238E27FC236}">
                <a16:creationId xmlns:a16="http://schemas.microsoft.com/office/drawing/2014/main" id="{31D2F85D-7AB2-A267-0AD0-AF9F1A036D18}"/>
              </a:ext>
            </a:extLst>
          </p:cNvPr>
          <p:cNvSpPr>
            <a:spLocks noGrp="1"/>
          </p:cNvSpPr>
          <p:nvPr>
            <p:ph idx="1"/>
          </p:nvPr>
        </p:nvSpPr>
        <p:spPr/>
        <p:txBody>
          <a:bodyPr/>
          <a:lstStyle/>
          <a:p>
            <a:endParaRPr lang="ru-RU"/>
          </a:p>
        </p:txBody>
      </p:sp>
    </p:spTree>
    <p:extLst>
      <p:ext uri="{BB962C8B-B14F-4D97-AF65-F5344CB8AC3E}">
        <p14:creationId xmlns:p14="http://schemas.microsoft.com/office/powerpoint/2010/main" val="230128303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gradFill flip="none" rotWithShape="1">
          <a:gsLst>
            <a:gs pos="24000">
              <a:srgbClr val="F4B2D1"/>
            </a:gs>
            <a:gs pos="51000">
              <a:srgbClr val="FCCFCC"/>
            </a:gs>
            <a:gs pos="64000">
              <a:srgbClr val="FFFFF7"/>
            </a:gs>
            <a:gs pos="76000">
              <a:srgbClr val="FDD3CB"/>
            </a:gs>
            <a:gs pos="91000">
              <a:srgbClr val="E5CCB1"/>
            </a:gs>
          </a:gsLst>
          <a:lin ang="5400000" scaled="1"/>
          <a:tileRect/>
        </a:gradFill>
        <a:effectLst/>
      </p:bgPr>
    </p:bg>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B525C090-3E7E-9B7B-AEDF-D06A14A22065}"/>
              </a:ext>
            </a:extLst>
          </p:cNvPr>
          <p:cNvSpPr>
            <a:spLocks noGrp="1"/>
          </p:cNvSpPr>
          <p:nvPr>
            <p:ph type="subTitle" idx="1"/>
          </p:nvPr>
        </p:nvSpPr>
        <p:spPr>
          <a:xfrm>
            <a:off x="642938" y="468632"/>
            <a:ext cx="11087100" cy="6275068"/>
          </a:xfrm>
          <a:gradFill flip="none" rotWithShape="1">
            <a:gsLst>
              <a:gs pos="11000">
                <a:srgbClr val="F4B2D1"/>
              </a:gs>
              <a:gs pos="39000">
                <a:srgbClr val="FBCACD"/>
              </a:gs>
              <a:gs pos="66000">
                <a:srgbClr val="FEE5DD"/>
              </a:gs>
              <a:gs pos="99000">
                <a:srgbClr val="E5CCB1"/>
              </a:gs>
            </a:gsLst>
            <a:lin ang="16200000" scaled="1"/>
            <a:tileRect/>
          </a:gradFill>
        </p:spPr>
        <p:txBody>
          <a:bodyPr>
            <a:noAutofit/>
          </a:bodyPr>
          <a:lstStyle/>
          <a:p>
            <a:pPr algn="l">
              <a:lnSpc>
                <a:spcPct val="150000"/>
              </a:lnSpc>
            </a:pPr>
            <a:r>
              <a:rPr lang="ru-RU" sz="2000" dirty="0">
                <a:solidFill>
                  <a:srgbClr val="000000"/>
                </a:solidFill>
                <a:effectLst/>
                <a:latin typeface="Helvetica" panose="020B0604020202020204" pitchFamily="34" charset="0"/>
                <a:ea typeface="Times New Roman" panose="02020603050405020304" pitchFamily="18" charset="0"/>
              </a:rPr>
              <a:t>      Хотя Путин пояснил, что ещё одним фактором снижения рождаемости стали две демографические ямы, которые накрывают и ещё будут продолжать накрывать Россию волнами, это провал рождаемости в 1943-1944 годах и, разумеется, не меньший провал в 90-ых. И если</a:t>
            </a:r>
            <a:r>
              <a:rPr lang="ru-RU" sz="20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ru-RU" sz="2000" dirty="0">
                <a:solidFill>
                  <a:srgbClr val="000000"/>
                </a:solidFill>
                <a:effectLst/>
                <a:latin typeface="Helvetica" panose="020B0604020202020204" pitchFamily="34" charset="0"/>
                <a:ea typeface="Times New Roman" panose="02020603050405020304" pitchFamily="18" charset="0"/>
              </a:rPr>
              <a:t>рождаемость</a:t>
            </a:r>
            <a:r>
              <a:rPr lang="ru-RU" sz="20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ru-RU" sz="2000" dirty="0">
                <a:solidFill>
                  <a:srgbClr val="000000"/>
                </a:solidFill>
                <a:effectLst/>
                <a:latin typeface="Helvetica" panose="020B0604020202020204" pitchFamily="34" charset="0"/>
                <a:ea typeface="Times New Roman" panose="02020603050405020304" pitchFamily="18" charset="0"/>
              </a:rPr>
              <a:t>в XXI веке начала расти с</a:t>
            </a:r>
            <a:r>
              <a:rPr lang="ru-RU" sz="20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ru-RU" sz="2000" dirty="0">
                <a:solidFill>
                  <a:srgbClr val="000000"/>
                </a:solidFill>
                <a:effectLst/>
                <a:latin typeface="Helvetica" panose="020B0604020202020204" pitchFamily="34" charset="0"/>
                <a:ea typeface="Times New Roman" panose="02020603050405020304" pitchFamily="18" charset="0"/>
              </a:rPr>
              <a:t>1</a:t>
            </a:r>
            <a:r>
              <a:rPr lang="ru-RU" sz="20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ru-RU" sz="2000" dirty="0">
                <a:solidFill>
                  <a:srgbClr val="000000"/>
                </a:solidFill>
                <a:effectLst/>
                <a:latin typeface="Helvetica" panose="020B0604020202020204" pitchFamily="34" charset="0"/>
                <a:ea typeface="Times New Roman" panose="02020603050405020304" pitchFamily="18" charset="0"/>
              </a:rPr>
              <a:t>266</a:t>
            </a:r>
            <a:r>
              <a:rPr lang="ru-RU" sz="20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ru-RU" sz="2000" dirty="0">
                <a:solidFill>
                  <a:srgbClr val="000000"/>
                </a:solidFill>
                <a:effectLst/>
                <a:latin typeface="Helvetica" panose="020B0604020202020204" pitchFamily="34" charset="0"/>
                <a:ea typeface="Times New Roman" panose="02020603050405020304" pitchFamily="18" charset="0"/>
              </a:rPr>
              <a:t>800</a:t>
            </a:r>
            <a:r>
              <a:rPr lang="ru-RU" sz="20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ru-RU" sz="2000" dirty="0">
                <a:solidFill>
                  <a:srgbClr val="000000"/>
                </a:solidFill>
                <a:effectLst/>
                <a:latin typeface="Helvetica" panose="020B0604020202020204" pitchFamily="34" charset="0"/>
                <a:ea typeface="Times New Roman" panose="02020603050405020304" pitchFamily="18" charset="0"/>
              </a:rPr>
              <a:t>человек (в 2000 году) до</a:t>
            </a:r>
            <a:r>
              <a:rPr lang="ru-RU" sz="20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ru-RU" sz="2000" dirty="0">
                <a:solidFill>
                  <a:srgbClr val="000000"/>
                </a:solidFill>
                <a:effectLst/>
                <a:latin typeface="Helvetica" panose="020B0604020202020204" pitchFamily="34" charset="0"/>
                <a:ea typeface="Times New Roman" panose="02020603050405020304" pitchFamily="18" charset="0"/>
              </a:rPr>
              <a:t>1</a:t>
            </a:r>
            <a:r>
              <a:rPr lang="ru-RU" sz="20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ru-RU" sz="2000" dirty="0">
                <a:solidFill>
                  <a:srgbClr val="000000"/>
                </a:solidFill>
                <a:effectLst/>
                <a:latin typeface="Helvetica" panose="020B0604020202020204" pitchFamily="34" charset="0"/>
                <a:ea typeface="Times New Roman" panose="02020603050405020304" pitchFamily="18" charset="0"/>
              </a:rPr>
              <a:t>942</a:t>
            </a:r>
            <a:r>
              <a:rPr lang="ru-RU" sz="20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ru-RU" sz="2000" dirty="0">
                <a:solidFill>
                  <a:srgbClr val="000000"/>
                </a:solidFill>
                <a:effectLst/>
                <a:latin typeface="Helvetica" panose="020B0604020202020204" pitchFamily="34" charset="0"/>
                <a:ea typeface="Times New Roman" panose="02020603050405020304" pitchFamily="18" charset="0"/>
              </a:rPr>
              <a:t>683 человек (в 2014), когда детородного возраста достигало многочисленное поколение конца 80-ых начала 90-ых, то затем к детородному возрасту начали подходить те, кто рождался во второй половине 90-ых и начале нулевых, а их, как вы понимаете, было гораздо меньше, и рождаемость вновь упала:</a:t>
            </a:r>
            <a:r>
              <a:rPr lang="ru-RU" sz="20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ru-RU" sz="2000" dirty="0">
                <a:solidFill>
                  <a:srgbClr val="000000"/>
                </a:solidFill>
                <a:effectLst/>
                <a:latin typeface="Helvetica" panose="020B0604020202020204" pitchFamily="34" charset="0"/>
                <a:ea typeface="Times New Roman" panose="02020603050405020304" pitchFamily="18" charset="0"/>
              </a:rPr>
              <a:t>1</a:t>
            </a:r>
            <a:r>
              <a:rPr lang="ru-RU" sz="20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ru-RU" sz="2000" dirty="0">
                <a:solidFill>
                  <a:srgbClr val="000000"/>
                </a:solidFill>
                <a:effectLst/>
                <a:latin typeface="Helvetica" panose="020B0604020202020204" pitchFamily="34" charset="0"/>
                <a:ea typeface="Times New Roman" panose="02020603050405020304" pitchFamily="18" charset="0"/>
              </a:rPr>
              <a:t>398 253</a:t>
            </a:r>
            <a:r>
              <a:rPr lang="ru-RU" sz="20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ru-RU" sz="2000" dirty="0">
                <a:solidFill>
                  <a:srgbClr val="000000"/>
                </a:solidFill>
                <a:effectLst/>
                <a:latin typeface="Helvetica" panose="020B0604020202020204" pitchFamily="34" charset="0"/>
                <a:ea typeface="Times New Roman" panose="02020603050405020304" pitchFamily="18" charset="0"/>
              </a:rPr>
              <a:t>человек (2021 год),</a:t>
            </a:r>
            <a:r>
              <a:rPr lang="ru-RU" sz="20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ru-RU" sz="2000" dirty="0">
                <a:solidFill>
                  <a:srgbClr val="000000"/>
                </a:solidFill>
                <a:effectLst/>
                <a:latin typeface="Helvetica" panose="020B0604020202020204" pitchFamily="34" charset="0"/>
                <a:ea typeface="Times New Roman" panose="02020603050405020304" pitchFamily="18" charset="0"/>
              </a:rPr>
              <a:t>1</a:t>
            </a:r>
            <a:r>
              <a:rPr lang="ru-RU" sz="20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ru-RU" sz="2000" dirty="0">
                <a:solidFill>
                  <a:srgbClr val="000000"/>
                </a:solidFill>
                <a:effectLst/>
                <a:latin typeface="Helvetica" panose="020B0604020202020204" pitchFamily="34" charset="0"/>
                <a:ea typeface="Times New Roman" panose="02020603050405020304" pitchFamily="18" charset="0"/>
              </a:rPr>
              <a:t>304</a:t>
            </a:r>
            <a:r>
              <a:rPr lang="ru-RU" sz="20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ru-RU" sz="2000" dirty="0">
                <a:solidFill>
                  <a:srgbClr val="000000"/>
                </a:solidFill>
                <a:effectLst/>
                <a:latin typeface="Helvetica" panose="020B0604020202020204" pitchFamily="34" charset="0"/>
                <a:ea typeface="Times New Roman" panose="02020603050405020304" pitchFamily="18" charset="0"/>
              </a:rPr>
              <a:t>087</a:t>
            </a:r>
            <a:r>
              <a:rPr lang="ru-RU" sz="20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ru-RU" sz="2000" dirty="0">
                <a:solidFill>
                  <a:srgbClr val="000000"/>
                </a:solidFill>
                <a:effectLst/>
                <a:latin typeface="Helvetica" panose="020B0604020202020204" pitchFamily="34" charset="0"/>
                <a:ea typeface="Times New Roman" panose="02020603050405020304" pitchFamily="18" charset="0"/>
              </a:rPr>
              <a:t>человек (2022 год).</a:t>
            </a:r>
            <a:endParaRPr lang="ru-RU" sz="2000" dirty="0">
              <a:effectLst/>
              <a:latin typeface="Times New Roman" panose="02020603050405020304" pitchFamily="18" charset="0"/>
              <a:ea typeface="Times New Roman" panose="02020603050405020304" pitchFamily="18" charset="0"/>
            </a:endParaRPr>
          </a:p>
          <a:p>
            <a:pPr algn="l">
              <a:lnSpc>
                <a:spcPct val="150000"/>
              </a:lnSpc>
            </a:pPr>
            <a:r>
              <a:rPr lang="ru-RU" sz="2000" dirty="0">
                <a:solidFill>
                  <a:srgbClr val="000000"/>
                </a:solidFill>
                <a:effectLst/>
                <a:latin typeface="Helvetica" panose="020B0604020202020204" pitchFamily="34" charset="0"/>
                <a:ea typeface="Times New Roman" panose="02020603050405020304" pitchFamily="18" charset="0"/>
              </a:rPr>
              <a:t>     Путин</a:t>
            </a:r>
            <a:r>
              <a:rPr lang="ru-RU" sz="20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ru-RU" sz="2000" dirty="0">
                <a:solidFill>
                  <a:srgbClr val="000000"/>
                </a:solidFill>
                <a:effectLst/>
                <a:latin typeface="Helvetica" panose="020B0604020202020204" pitchFamily="34" charset="0"/>
                <a:ea typeface="Times New Roman" panose="02020603050405020304" pitchFamily="18" charset="0"/>
              </a:rPr>
              <a:t>перечислил меры, которые предпринимались и будут предприниматься в дальнейшем для увеличения рождаемости, снижения детской смертности и увеличения продолжительности жизни, чтобы переломить тенденцию к уменьшению численности населения.</a:t>
            </a:r>
            <a:endParaRPr lang="ru-RU" sz="2000" b="1" dirty="0">
              <a:solidFill>
                <a:srgbClr val="00487E"/>
              </a:solidFill>
            </a:endParaRPr>
          </a:p>
        </p:txBody>
      </p:sp>
      <p:sp>
        <p:nvSpPr>
          <p:cNvPr id="2" name="Заголовок 1">
            <a:extLst>
              <a:ext uri="{FF2B5EF4-FFF2-40B4-BE49-F238E27FC236}">
                <a16:creationId xmlns:a16="http://schemas.microsoft.com/office/drawing/2014/main" id="{D8410D98-5D3F-52C6-D590-FD097CDC501C}"/>
              </a:ext>
            </a:extLst>
          </p:cNvPr>
          <p:cNvSpPr txBox="1">
            <a:spLocks/>
          </p:cNvSpPr>
          <p:nvPr/>
        </p:nvSpPr>
        <p:spPr>
          <a:xfrm>
            <a:off x="1414216" y="1"/>
            <a:ext cx="9144000" cy="468630"/>
          </a:xfrm>
          <a:prstGeom prst="rect">
            <a:avLst/>
          </a:prstGeom>
        </p:spPr>
        <p:txBody>
          <a:bodyPr vert="horz" lIns="91440" tIns="45720" rIns="91440" bIns="45720" rtlCol="0" anchor="b">
            <a:normAutofit fontScale="9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36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Light" panose="020F0302020204030204"/>
                <a:ea typeface="+mj-ea"/>
                <a:cs typeface="+mj-cs"/>
              </a:rPr>
              <a:t>Миграция и демография</a:t>
            </a:r>
            <a:endParaRPr kumimoji="0" lang="ru-RU" sz="36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66272426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gradFill flip="none" rotWithShape="1">
          <a:gsLst>
            <a:gs pos="24000">
              <a:srgbClr val="F4B2D1"/>
            </a:gs>
            <a:gs pos="51000">
              <a:srgbClr val="FCCFCC"/>
            </a:gs>
            <a:gs pos="64000">
              <a:srgbClr val="FFFFF7"/>
            </a:gs>
            <a:gs pos="76000">
              <a:srgbClr val="FDD3CB"/>
            </a:gs>
            <a:gs pos="91000">
              <a:srgbClr val="E5CCB1"/>
            </a:gs>
          </a:gsLst>
          <a:lin ang="5400000" scaled="1"/>
          <a:tileRect/>
        </a:gradFill>
        <a:effectLst/>
      </p:bgPr>
    </p:bg>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B525C090-3E7E-9B7B-AEDF-D06A14A22065}"/>
              </a:ext>
            </a:extLst>
          </p:cNvPr>
          <p:cNvSpPr>
            <a:spLocks noGrp="1"/>
          </p:cNvSpPr>
          <p:nvPr>
            <p:ph type="subTitle" idx="1"/>
          </p:nvPr>
        </p:nvSpPr>
        <p:spPr>
          <a:xfrm>
            <a:off x="642938" y="468632"/>
            <a:ext cx="11087100" cy="6275068"/>
          </a:xfrm>
          <a:gradFill flip="none" rotWithShape="1">
            <a:gsLst>
              <a:gs pos="11000">
                <a:srgbClr val="F4B2D1"/>
              </a:gs>
              <a:gs pos="39000">
                <a:srgbClr val="FBCACD"/>
              </a:gs>
              <a:gs pos="66000">
                <a:srgbClr val="FEE5DD"/>
              </a:gs>
              <a:gs pos="99000">
                <a:srgbClr val="E5CCB1"/>
              </a:gs>
            </a:gsLst>
            <a:lin ang="16200000" scaled="1"/>
            <a:tileRect/>
          </a:gradFill>
        </p:spPr>
        <p:txBody>
          <a:bodyPr>
            <a:noAutofit/>
          </a:bodyPr>
          <a:lstStyle/>
          <a:p>
            <a:pPr algn="l">
              <a:lnSpc>
                <a:spcPct val="150000"/>
              </a:lnSpc>
              <a:spcBef>
                <a:spcPts val="0"/>
              </a:spcBef>
              <a:spcAft>
                <a:spcPts val="1200"/>
              </a:spcAft>
            </a:pPr>
            <a:r>
              <a:rPr lang="ru-RU" dirty="0">
                <a:solidFill>
                  <a:srgbClr val="000000"/>
                </a:solidFill>
                <a:effectLst/>
                <a:latin typeface="Helvetica" panose="020B0604020202020204" pitchFamily="34" charset="0"/>
                <a:ea typeface="Times New Roman" panose="02020603050405020304" pitchFamily="18" charset="0"/>
              </a:rPr>
              <a:t>     Теперь перейдём к вопросу о мигрантах.</a:t>
            </a:r>
            <a:endParaRPr lang="ru-RU" dirty="0">
              <a:effectLst/>
              <a:latin typeface="Times New Roman" panose="02020603050405020304" pitchFamily="18" charset="0"/>
              <a:ea typeface="Times New Roman" panose="02020603050405020304" pitchFamily="18" charset="0"/>
            </a:endParaRPr>
          </a:p>
          <a:p>
            <a:pPr algn="l">
              <a:lnSpc>
                <a:spcPct val="150000"/>
              </a:lnSpc>
              <a:spcBef>
                <a:spcPts val="0"/>
              </a:spcBef>
              <a:spcAft>
                <a:spcPts val="1200"/>
              </a:spcAft>
            </a:pPr>
            <a:r>
              <a:rPr lang="ru-RU" dirty="0">
                <a:solidFill>
                  <a:srgbClr val="000000"/>
                </a:solidFill>
                <a:effectLst/>
                <a:latin typeface="Helvetica" panose="020B0604020202020204" pitchFamily="34" charset="0"/>
                <a:ea typeface="Times New Roman" panose="02020603050405020304" pitchFamily="18" charset="0"/>
              </a:rPr>
              <a:t>     Когда президент сказал, что одним из способов увеличения численности населения является миграционный приток, модератор задал ему вопрос:</a:t>
            </a:r>
            <a:endParaRPr lang="ru-RU" dirty="0">
              <a:effectLst/>
              <a:latin typeface="Times New Roman" panose="02020603050405020304" pitchFamily="18" charset="0"/>
              <a:ea typeface="Times New Roman" panose="02020603050405020304" pitchFamily="18" charset="0"/>
            </a:endParaRPr>
          </a:p>
          <a:p>
            <a:pPr algn="l">
              <a:lnSpc>
                <a:spcPct val="150000"/>
              </a:lnSpc>
              <a:spcBef>
                <a:spcPts val="0"/>
              </a:spcBef>
              <a:spcAft>
                <a:spcPts val="1200"/>
              </a:spcAft>
            </a:pPr>
            <a:r>
              <a:rPr lang="ru-RU" i="1" dirty="0">
                <a:solidFill>
                  <a:srgbClr val="000000"/>
                </a:solidFill>
                <a:effectLst/>
                <a:latin typeface="Helvetica" panose="020B0604020202020204" pitchFamily="34" charset="0"/>
                <a:ea typeface="Times New Roman" panose="02020603050405020304" pitchFamily="18" charset="0"/>
              </a:rPr>
              <a:t>     Демографы высшей школы экономики подсчитали, чтобы сохранить население России на уровне 146 миллионов человек, каждый год на протяжении 80 лет нужно ввозить по 390 тысяч мигрантов. При негативном сценарии потребуется 1,1 миллион мигрантов в год. Вы не видите в этом опасности? Не превратимся ли мы, </a:t>
            </a:r>
            <a:r>
              <a:rPr lang="ru-RU" i="1" dirty="0">
                <a:solidFill>
                  <a:schemeClr val="bg1">
                    <a:lumMod val="50000"/>
                  </a:schemeClr>
                </a:solidFill>
                <a:effectLst/>
                <a:latin typeface="Helvetica" panose="020B0604020202020204" pitchFamily="34" charset="0"/>
                <a:ea typeface="Times New Roman" panose="02020603050405020304" pitchFamily="18" charset="0"/>
              </a:rPr>
              <a:t>как в некоторые районы в США или в Бельгии,</a:t>
            </a:r>
            <a:r>
              <a:rPr lang="ru-RU" i="1" dirty="0">
                <a:solidFill>
                  <a:srgbClr val="000000"/>
                </a:solidFill>
                <a:effectLst/>
                <a:latin typeface="Helvetica" panose="020B0604020202020204" pitchFamily="34" charset="0"/>
                <a:ea typeface="Times New Roman" panose="02020603050405020304" pitchFamily="18" charset="0"/>
              </a:rPr>
              <a:t> в Антверпене там что-то происходило, связанное с мигрантами, когда невозможно будет войти, например, полиции в этот район?</a:t>
            </a:r>
            <a:endParaRPr lang="ru-RU" b="1" dirty="0">
              <a:solidFill>
                <a:srgbClr val="00487E"/>
              </a:solidFill>
            </a:endParaRPr>
          </a:p>
        </p:txBody>
      </p:sp>
      <p:sp>
        <p:nvSpPr>
          <p:cNvPr id="2" name="Заголовок 1">
            <a:extLst>
              <a:ext uri="{FF2B5EF4-FFF2-40B4-BE49-F238E27FC236}">
                <a16:creationId xmlns:a16="http://schemas.microsoft.com/office/drawing/2014/main" id="{FB073DE2-0ACB-562E-8B9D-D59C1796179C}"/>
              </a:ext>
            </a:extLst>
          </p:cNvPr>
          <p:cNvSpPr txBox="1">
            <a:spLocks/>
          </p:cNvSpPr>
          <p:nvPr/>
        </p:nvSpPr>
        <p:spPr>
          <a:xfrm>
            <a:off x="1414216" y="1"/>
            <a:ext cx="9144000" cy="468630"/>
          </a:xfrm>
          <a:prstGeom prst="rect">
            <a:avLst/>
          </a:prstGeom>
        </p:spPr>
        <p:txBody>
          <a:bodyPr vert="horz" lIns="91440" tIns="45720" rIns="91440" bIns="45720" rtlCol="0" anchor="b">
            <a:normAutofit fontScale="9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36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Light" panose="020F0302020204030204"/>
                <a:ea typeface="+mj-ea"/>
                <a:cs typeface="+mj-cs"/>
              </a:rPr>
              <a:t>Миграция и демография</a:t>
            </a:r>
            <a:endParaRPr kumimoji="0" lang="ru-RU" sz="36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132357160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gradFill flip="none" rotWithShape="1">
          <a:gsLst>
            <a:gs pos="24000">
              <a:srgbClr val="F4B2D1"/>
            </a:gs>
            <a:gs pos="51000">
              <a:srgbClr val="FCCFCC"/>
            </a:gs>
            <a:gs pos="64000">
              <a:srgbClr val="FFFFF7"/>
            </a:gs>
            <a:gs pos="76000">
              <a:srgbClr val="FDD3CB"/>
            </a:gs>
            <a:gs pos="91000">
              <a:srgbClr val="E5CCB1"/>
            </a:gs>
          </a:gsLst>
          <a:lin ang="5400000" scaled="1"/>
          <a:tileRect/>
        </a:gradFill>
        <a:effectLst/>
      </p:bgPr>
    </p:bg>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B525C090-3E7E-9B7B-AEDF-D06A14A22065}"/>
              </a:ext>
            </a:extLst>
          </p:cNvPr>
          <p:cNvSpPr>
            <a:spLocks noGrp="1"/>
          </p:cNvSpPr>
          <p:nvPr>
            <p:ph type="subTitle" idx="1"/>
          </p:nvPr>
        </p:nvSpPr>
        <p:spPr>
          <a:xfrm>
            <a:off x="642938" y="468632"/>
            <a:ext cx="11087100" cy="6275068"/>
          </a:xfrm>
          <a:gradFill flip="none" rotWithShape="1">
            <a:gsLst>
              <a:gs pos="11000">
                <a:srgbClr val="F4B2D1"/>
              </a:gs>
              <a:gs pos="39000">
                <a:srgbClr val="FBCACD"/>
              </a:gs>
              <a:gs pos="66000">
                <a:srgbClr val="FEE5DD"/>
              </a:gs>
              <a:gs pos="99000">
                <a:srgbClr val="E5CCB1"/>
              </a:gs>
            </a:gsLst>
            <a:lin ang="16200000" scaled="1"/>
            <a:tileRect/>
          </a:gradFill>
        </p:spPr>
        <p:txBody>
          <a:bodyPr>
            <a:noAutofit/>
          </a:bodyPr>
          <a:lstStyle/>
          <a:p>
            <a:pPr algn="l">
              <a:lnSpc>
                <a:spcPct val="150000"/>
              </a:lnSpc>
              <a:spcBef>
                <a:spcPts val="0"/>
              </a:spcBef>
              <a:spcAft>
                <a:spcPts val="600"/>
              </a:spcAft>
            </a:pPr>
            <a:r>
              <a:rPr lang="ru-RU" sz="2000" dirty="0">
                <a:solidFill>
                  <a:srgbClr val="000000"/>
                </a:solidFill>
                <a:effectLst/>
                <a:latin typeface="Helvetica" panose="020B0604020202020204" pitchFamily="34" charset="0"/>
                <a:ea typeface="Times New Roman" panose="02020603050405020304" pitchFamily="18" charset="0"/>
              </a:rPr>
              <a:t>     Ответ Путина:</a:t>
            </a:r>
            <a:endParaRPr lang="ru-RU" sz="2000" dirty="0">
              <a:effectLst/>
              <a:latin typeface="Times New Roman" panose="02020603050405020304" pitchFamily="18" charset="0"/>
              <a:ea typeface="Times New Roman" panose="02020603050405020304" pitchFamily="18" charset="0"/>
            </a:endParaRPr>
          </a:p>
          <a:p>
            <a:pPr algn="l">
              <a:lnSpc>
                <a:spcPct val="150000"/>
              </a:lnSpc>
              <a:spcBef>
                <a:spcPts val="0"/>
              </a:spcBef>
              <a:spcAft>
                <a:spcPts val="600"/>
              </a:spcAft>
            </a:pPr>
            <a:r>
              <a:rPr lang="ru-RU" sz="2000" i="1" dirty="0">
                <a:solidFill>
                  <a:srgbClr val="000000"/>
                </a:solidFill>
                <a:effectLst/>
                <a:latin typeface="Helvetica" panose="020B0604020202020204" pitchFamily="34" charset="0"/>
                <a:ea typeface="Times New Roman" panose="02020603050405020304" pitchFamily="18" charset="0"/>
              </a:rPr>
              <a:t>     Да, конечно, мы должны иметь это в виду и ни в коем случае не допустить такого развития событий в нашей стране. Это очень чувствительный момент в жизни Российского государства. Экономика, конечно, требует использования трудовых мигрантов в отдельных секторах. Больше всего в строительном секторе </a:t>
            </a:r>
            <a:r>
              <a:rPr lang="ru-RU" sz="20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r>
              <a:rPr lang="ru-RU" sz="2000" i="1" dirty="0">
                <a:solidFill>
                  <a:srgbClr val="000000"/>
                </a:solidFill>
                <a:effectLst/>
                <a:latin typeface="Helvetica" panose="020B0604020202020204" pitchFamily="34" charset="0"/>
                <a:ea typeface="Times New Roman" panose="02020603050405020304" pitchFamily="18" charset="0"/>
              </a:rPr>
              <a:t> 33%.</a:t>
            </a:r>
            <a:endParaRPr lang="ru-RU" sz="2000" dirty="0">
              <a:effectLst/>
              <a:latin typeface="Times New Roman" panose="02020603050405020304" pitchFamily="18" charset="0"/>
              <a:ea typeface="Times New Roman" panose="02020603050405020304" pitchFamily="18" charset="0"/>
            </a:endParaRPr>
          </a:p>
          <a:p>
            <a:pPr algn="l">
              <a:lnSpc>
                <a:spcPct val="150000"/>
              </a:lnSpc>
              <a:spcBef>
                <a:spcPts val="0"/>
              </a:spcBef>
              <a:spcAft>
                <a:spcPts val="600"/>
              </a:spcAft>
            </a:pPr>
            <a:r>
              <a:rPr lang="ru-RU" sz="2000" i="1" dirty="0">
                <a:solidFill>
                  <a:srgbClr val="000000"/>
                </a:solidFill>
                <a:effectLst/>
                <a:latin typeface="Helvetica" panose="020B0604020202020204" pitchFamily="34" charset="0"/>
                <a:ea typeface="Times New Roman" panose="02020603050405020304" pitchFamily="18" charset="0"/>
              </a:rPr>
              <a:t>     В целом, у нас на рынке труда не так уж и много мигрантов работает, это 3,7%, поэтому это вопрос чувствительный, он связан и с экономикой</a:t>
            </a:r>
            <a:r>
              <a:rPr lang="ru-RU" sz="20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r>
              <a:rPr lang="ru-RU" sz="2000" i="1" dirty="0">
                <a:solidFill>
                  <a:srgbClr val="000000"/>
                </a:solidFill>
                <a:effectLst/>
                <a:latin typeface="Helvetica" panose="020B0604020202020204" pitchFamily="34" charset="0"/>
                <a:ea typeface="Times New Roman" panose="02020603050405020304" pitchFamily="18" charset="0"/>
              </a:rPr>
              <a:t> и с социальной сферой, с моральным состоянием общества. Нам, кстати, легче, чем в западных европейских странах или в Штатах, потому что всё-таки у нас приток из бывших республик Советского Союза, нам с ними легче работать. Руководители их стран всё понимают, готовы с нами сотрудничать. Мы сейчас со многими государствами осуществляем программы </a:t>
            </a:r>
            <a:r>
              <a:rPr lang="ru-RU" sz="2000" i="1" dirty="0" err="1">
                <a:solidFill>
                  <a:srgbClr val="000000"/>
                </a:solidFill>
                <a:effectLst/>
                <a:latin typeface="Helvetica" panose="020B0604020202020204" pitchFamily="34" charset="0"/>
                <a:ea typeface="Times New Roman" panose="02020603050405020304" pitchFamily="18" charset="0"/>
              </a:rPr>
              <a:t>довъездной</a:t>
            </a:r>
            <a:r>
              <a:rPr lang="ru-RU" sz="2000" i="1" dirty="0">
                <a:solidFill>
                  <a:srgbClr val="000000"/>
                </a:solidFill>
                <a:effectLst/>
                <a:latin typeface="Helvetica" panose="020B0604020202020204" pitchFamily="34" charset="0"/>
                <a:ea typeface="Times New Roman" panose="02020603050405020304" pitchFamily="18" charset="0"/>
              </a:rPr>
              <a:t> подготовки тех людей, кто к нам едет.</a:t>
            </a:r>
            <a:endParaRPr lang="ru-RU" sz="2000" b="1" dirty="0">
              <a:solidFill>
                <a:srgbClr val="00487E"/>
              </a:solidFill>
            </a:endParaRPr>
          </a:p>
        </p:txBody>
      </p:sp>
      <p:sp>
        <p:nvSpPr>
          <p:cNvPr id="2" name="Заголовок 1">
            <a:extLst>
              <a:ext uri="{FF2B5EF4-FFF2-40B4-BE49-F238E27FC236}">
                <a16:creationId xmlns:a16="http://schemas.microsoft.com/office/drawing/2014/main" id="{899218D9-3251-B240-310F-C383D89DE070}"/>
              </a:ext>
            </a:extLst>
          </p:cNvPr>
          <p:cNvSpPr txBox="1">
            <a:spLocks/>
          </p:cNvSpPr>
          <p:nvPr/>
        </p:nvSpPr>
        <p:spPr>
          <a:xfrm>
            <a:off x="1414216" y="1"/>
            <a:ext cx="9144000" cy="468630"/>
          </a:xfrm>
          <a:prstGeom prst="rect">
            <a:avLst/>
          </a:prstGeom>
        </p:spPr>
        <p:txBody>
          <a:bodyPr vert="horz" lIns="91440" tIns="45720" rIns="91440" bIns="45720" rtlCol="0" anchor="b">
            <a:normAutofit fontScale="9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36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Light" panose="020F0302020204030204"/>
                <a:ea typeface="+mj-ea"/>
                <a:cs typeface="+mj-cs"/>
              </a:rPr>
              <a:t>Миграция и демография</a:t>
            </a:r>
            <a:endParaRPr kumimoji="0" lang="ru-RU" sz="36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317283116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gradFill flip="none" rotWithShape="1">
          <a:gsLst>
            <a:gs pos="24000">
              <a:srgbClr val="F4B2D1"/>
            </a:gs>
            <a:gs pos="51000">
              <a:srgbClr val="FCCFCC"/>
            </a:gs>
            <a:gs pos="64000">
              <a:srgbClr val="FFFFF7"/>
            </a:gs>
            <a:gs pos="76000">
              <a:srgbClr val="FDD3CB"/>
            </a:gs>
            <a:gs pos="91000">
              <a:srgbClr val="E5CCB1"/>
            </a:gs>
          </a:gsLst>
          <a:lin ang="5400000" scaled="1"/>
          <a:tileRect/>
        </a:gradFill>
        <a:effectLst/>
      </p:bgPr>
    </p:bg>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B525C090-3E7E-9B7B-AEDF-D06A14A22065}"/>
              </a:ext>
            </a:extLst>
          </p:cNvPr>
          <p:cNvSpPr>
            <a:spLocks noGrp="1"/>
          </p:cNvSpPr>
          <p:nvPr>
            <p:ph type="subTitle" idx="1"/>
          </p:nvPr>
        </p:nvSpPr>
        <p:spPr>
          <a:xfrm>
            <a:off x="642938" y="468632"/>
            <a:ext cx="11087100" cy="6275068"/>
          </a:xfrm>
          <a:gradFill flip="none" rotWithShape="1">
            <a:gsLst>
              <a:gs pos="11000">
                <a:srgbClr val="F4B2D1"/>
              </a:gs>
              <a:gs pos="39000">
                <a:srgbClr val="FBCACD"/>
              </a:gs>
              <a:gs pos="66000">
                <a:srgbClr val="FEE5DD"/>
              </a:gs>
              <a:gs pos="99000">
                <a:srgbClr val="E5CCB1"/>
              </a:gs>
            </a:gsLst>
            <a:lin ang="16200000" scaled="1"/>
            <a:tileRect/>
          </a:gradFill>
        </p:spPr>
        <p:txBody>
          <a:bodyPr>
            <a:noAutofit/>
          </a:bodyPr>
          <a:lstStyle/>
          <a:p>
            <a:pPr algn="l">
              <a:lnSpc>
                <a:spcPct val="150000"/>
              </a:lnSpc>
              <a:spcBef>
                <a:spcPts val="450"/>
              </a:spcBef>
              <a:spcAft>
                <a:spcPts val="1500"/>
              </a:spcAft>
            </a:pPr>
            <a:r>
              <a:rPr lang="ru-RU" sz="800" dirty="0">
                <a:solidFill>
                  <a:srgbClr val="000000"/>
                </a:solidFill>
                <a:effectLst/>
                <a:latin typeface="Helvetica" panose="020B0604020202020204" pitchFamily="34" charset="0"/>
                <a:ea typeface="Times New Roman" panose="02020603050405020304" pitchFamily="18" charset="0"/>
              </a:rPr>
              <a:t>    </a:t>
            </a:r>
          </a:p>
          <a:p>
            <a:pPr algn="l">
              <a:lnSpc>
                <a:spcPct val="150000"/>
              </a:lnSpc>
              <a:spcBef>
                <a:spcPts val="450"/>
              </a:spcBef>
              <a:spcAft>
                <a:spcPts val="1500"/>
              </a:spcAft>
            </a:pPr>
            <a:r>
              <a:rPr lang="ru-RU" sz="2000" dirty="0">
                <a:solidFill>
                  <a:srgbClr val="000000"/>
                </a:solidFill>
                <a:effectLst/>
                <a:latin typeface="Helvetica" panose="020B0604020202020204" pitchFamily="34" charset="0"/>
                <a:ea typeface="Times New Roman" panose="02020603050405020304" pitchFamily="18" charset="0"/>
              </a:rPr>
              <a:t>     </a:t>
            </a:r>
            <a:r>
              <a:rPr lang="ru-RU" sz="2000" i="1" dirty="0">
                <a:solidFill>
                  <a:srgbClr val="000000"/>
                </a:solidFill>
                <a:effectLst/>
                <a:latin typeface="Helvetica" panose="020B0604020202020204" pitchFamily="34" charset="0"/>
                <a:ea typeface="Times New Roman" panose="02020603050405020304" pitchFamily="18" charset="0"/>
              </a:rPr>
              <a:t>В целом, у нас на рынке труда не так уж и много мигрантов работает, это 3,7%, поэтому это вопрос чувствительный, он связан и с экономикой</a:t>
            </a:r>
            <a:r>
              <a:rPr lang="ru-RU" sz="20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r>
              <a:rPr lang="ru-RU" sz="2000" i="1" dirty="0">
                <a:solidFill>
                  <a:srgbClr val="000000"/>
                </a:solidFill>
                <a:effectLst/>
                <a:latin typeface="Helvetica" panose="020B0604020202020204" pitchFamily="34" charset="0"/>
                <a:ea typeface="Times New Roman" panose="02020603050405020304" pitchFamily="18" charset="0"/>
              </a:rPr>
              <a:t> и с социальной сферой, с моральным состоянием общества. Нам, кстати, легче, чем в западных европейских странах или в Штатах, потому что всё-таки у нас приток из бывших республик Советского Союза, нам с ними легче работать. Руководители их стран всё понимают, готовы с нами сотрудничать. Мы сейчас со многими государствами осуществляем программы </a:t>
            </a:r>
            <a:r>
              <a:rPr lang="ru-RU" sz="2000" i="1" dirty="0" err="1">
                <a:solidFill>
                  <a:srgbClr val="000000"/>
                </a:solidFill>
                <a:effectLst/>
                <a:latin typeface="Helvetica" panose="020B0604020202020204" pitchFamily="34" charset="0"/>
                <a:ea typeface="Times New Roman" panose="02020603050405020304" pitchFamily="18" charset="0"/>
              </a:rPr>
              <a:t>довъездной</a:t>
            </a:r>
            <a:r>
              <a:rPr lang="ru-RU" sz="2000" i="1" dirty="0">
                <a:solidFill>
                  <a:srgbClr val="000000"/>
                </a:solidFill>
                <a:effectLst/>
                <a:latin typeface="Helvetica" panose="020B0604020202020204" pitchFamily="34" charset="0"/>
                <a:ea typeface="Times New Roman" panose="02020603050405020304" pitchFamily="18" charset="0"/>
              </a:rPr>
              <a:t> подготовки тех людей, кто к нам едет.</a:t>
            </a:r>
            <a:endParaRPr lang="ru-RU" sz="2000" dirty="0">
              <a:effectLst/>
              <a:latin typeface="Times New Roman" panose="02020603050405020304" pitchFamily="18" charset="0"/>
              <a:ea typeface="Times New Roman" panose="02020603050405020304" pitchFamily="18" charset="0"/>
            </a:endParaRPr>
          </a:p>
          <a:p>
            <a:pPr algn="l">
              <a:lnSpc>
                <a:spcPct val="150000"/>
              </a:lnSpc>
            </a:pPr>
            <a:r>
              <a:rPr lang="ru-RU" sz="2000" i="1" dirty="0">
                <a:solidFill>
                  <a:srgbClr val="000000"/>
                </a:solidFill>
                <a:effectLst/>
                <a:latin typeface="Helvetica" panose="020B0604020202020204" pitchFamily="34" charset="0"/>
                <a:ea typeface="Calibri" panose="020F0502020204030204" pitchFamily="34" charset="0"/>
                <a:cs typeface="Times New Roman" panose="02020603050405020304" pitchFamily="18" charset="0"/>
              </a:rPr>
              <a:t>     То есть о чём речь, о том, чтобы они изучали русский язык, изучали законы РФ, надо, чтобы люди понимали, что если уж они приехали в другую страну, они обязаны соблюдать наши традиции и культуру и так далее и так далее. Там много работы. Здесь нам нужно продолжать с ними работать.</a:t>
            </a:r>
            <a:endParaRPr lang="ru-RU" sz="2000" b="1" dirty="0">
              <a:solidFill>
                <a:srgbClr val="00487E"/>
              </a:solidFill>
            </a:endParaRPr>
          </a:p>
        </p:txBody>
      </p:sp>
      <p:sp>
        <p:nvSpPr>
          <p:cNvPr id="2" name="Заголовок 1">
            <a:extLst>
              <a:ext uri="{FF2B5EF4-FFF2-40B4-BE49-F238E27FC236}">
                <a16:creationId xmlns:a16="http://schemas.microsoft.com/office/drawing/2014/main" id="{899218D9-3251-B240-310F-C383D89DE070}"/>
              </a:ext>
            </a:extLst>
          </p:cNvPr>
          <p:cNvSpPr txBox="1">
            <a:spLocks/>
          </p:cNvSpPr>
          <p:nvPr/>
        </p:nvSpPr>
        <p:spPr>
          <a:xfrm>
            <a:off x="1414216" y="1"/>
            <a:ext cx="9144000" cy="468630"/>
          </a:xfrm>
          <a:prstGeom prst="rect">
            <a:avLst/>
          </a:prstGeom>
        </p:spPr>
        <p:txBody>
          <a:bodyPr vert="horz" lIns="91440" tIns="45720" rIns="91440" bIns="45720" rtlCol="0" anchor="b">
            <a:normAutofit fontScale="9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36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Light" panose="020F0302020204030204"/>
                <a:ea typeface="+mj-ea"/>
                <a:cs typeface="+mj-cs"/>
              </a:rPr>
              <a:t>Миграция и демография</a:t>
            </a:r>
            <a:endParaRPr kumimoji="0" lang="ru-RU" sz="36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245625768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gradFill flip="none" rotWithShape="1">
          <a:gsLst>
            <a:gs pos="24000">
              <a:srgbClr val="F4B2D1"/>
            </a:gs>
            <a:gs pos="51000">
              <a:srgbClr val="FCCFCC"/>
            </a:gs>
            <a:gs pos="64000">
              <a:srgbClr val="FFFFF7"/>
            </a:gs>
            <a:gs pos="76000">
              <a:srgbClr val="FDD3CB"/>
            </a:gs>
            <a:gs pos="91000">
              <a:srgbClr val="E5CCB1"/>
            </a:gs>
          </a:gsLst>
          <a:lin ang="5400000" scaled="1"/>
          <a:tileRect/>
        </a:gradFill>
        <a:effectLst/>
      </p:bgPr>
    </p:bg>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B525C090-3E7E-9B7B-AEDF-D06A14A22065}"/>
              </a:ext>
            </a:extLst>
          </p:cNvPr>
          <p:cNvSpPr>
            <a:spLocks noGrp="1"/>
          </p:cNvSpPr>
          <p:nvPr>
            <p:ph type="subTitle" idx="1"/>
          </p:nvPr>
        </p:nvSpPr>
        <p:spPr>
          <a:xfrm>
            <a:off x="642938" y="468632"/>
            <a:ext cx="11087100" cy="6275068"/>
          </a:xfrm>
          <a:gradFill flip="none" rotWithShape="1">
            <a:gsLst>
              <a:gs pos="11000">
                <a:srgbClr val="F4B2D1"/>
              </a:gs>
              <a:gs pos="39000">
                <a:srgbClr val="FBCACD"/>
              </a:gs>
              <a:gs pos="66000">
                <a:srgbClr val="FEE5DD"/>
              </a:gs>
              <a:gs pos="99000">
                <a:srgbClr val="E5CCB1"/>
              </a:gs>
            </a:gsLst>
            <a:lin ang="16200000" scaled="1"/>
            <a:tileRect/>
          </a:gradFill>
        </p:spPr>
        <p:txBody>
          <a:bodyPr>
            <a:noAutofit/>
          </a:bodyPr>
          <a:lstStyle/>
          <a:p>
            <a:pPr algn="l">
              <a:lnSpc>
                <a:spcPct val="150000"/>
              </a:lnSpc>
            </a:pPr>
            <a:r>
              <a:rPr lang="ru-RU" dirty="0">
                <a:solidFill>
                  <a:srgbClr val="000000"/>
                </a:solidFill>
                <a:effectLst/>
                <a:latin typeface="Helvetica" panose="020B0604020202020204" pitchFamily="34" charset="0"/>
                <a:ea typeface="Times New Roman" panose="02020603050405020304" pitchFamily="18" charset="0"/>
              </a:rPr>
              <a:t>         Как видим, президент осознаёт серьёзность проблемы и опасность, исходящую от мигрантов, и со своей стороны будет делать то, что требуется, чтобы не допустить развития событий в России по европейскому сценарию.</a:t>
            </a:r>
            <a:r>
              <a:rPr lang="ru-RU"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ru-RU" dirty="0">
                <a:solidFill>
                  <a:srgbClr val="000000"/>
                </a:solidFill>
                <a:effectLst/>
                <a:latin typeface="Helvetica" panose="020B0604020202020204" pitchFamily="34" charset="0"/>
                <a:ea typeface="Times New Roman" panose="02020603050405020304" pitchFamily="18" charset="0"/>
              </a:rPr>
              <a:t>Но и мы со своей стороны не должны сидеть, сложа руки, и ждать, что кто-то что-то за нас сделает.</a:t>
            </a:r>
            <a:endParaRPr lang="ru-RU" dirty="0">
              <a:effectLst/>
              <a:latin typeface="Times New Roman" panose="02020603050405020304" pitchFamily="18" charset="0"/>
              <a:ea typeface="Times New Roman" panose="02020603050405020304" pitchFamily="18" charset="0"/>
            </a:endParaRPr>
          </a:p>
          <a:p>
            <a:pPr algn="l">
              <a:lnSpc>
                <a:spcPct val="150000"/>
              </a:lnSpc>
            </a:pPr>
            <a:r>
              <a:rPr lang="ru-RU" dirty="0">
                <a:solidFill>
                  <a:srgbClr val="000000"/>
                </a:solidFill>
                <a:effectLst/>
                <a:latin typeface="Helvetica" panose="020B0604020202020204" pitchFamily="34" charset="0"/>
                <a:ea typeface="Calibri" panose="020F0502020204030204" pitchFamily="34" charset="0"/>
                <a:cs typeface="Times New Roman" panose="02020603050405020304" pitchFamily="18" charset="0"/>
              </a:rPr>
              <a:t>       Во-первых, мы должны объединяться и давать отпор мигрантам, а также побуждать правоохранителей защищать наши права и добиваться, чтобы каждое оскорбление в адрес нашего народа, каждое преступление в отношении коренного населения, получало правовую оценку и наказание.</a:t>
            </a:r>
            <a:r>
              <a:rPr lang="ru-RU"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ru-RU" dirty="0">
                <a:solidFill>
                  <a:srgbClr val="000000"/>
                </a:solidFill>
                <a:latin typeface="Helvetica" panose="020B0604020202020204" pitchFamily="34" charset="0"/>
                <a:cs typeface="Times New Roman" panose="02020603050405020304" pitchFamily="18" charset="0"/>
              </a:rPr>
              <a:t>       </a:t>
            </a:r>
            <a:endParaRPr lang="ru-RU" dirty="0">
              <a:effectLst/>
              <a:latin typeface="Times New Roman" panose="02020603050405020304" pitchFamily="18" charset="0"/>
              <a:ea typeface="Times New Roman" panose="02020603050405020304" pitchFamily="18" charset="0"/>
            </a:endParaRPr>
          </a:p>
        </p:txBody>
      </p:sp>
      <p:sp>
        <p:nvSpPr>
          <p:cNvPr id="2" name="Заголовок 1">
            <a:extLst>
              <a:ext uri="{FF2B5EF4-FFF2-40B4-BE49-F238E27FC236}">
                <a16:creationId xmlns:a16="http://schemas.microsoft.com/office/drawing/2014/main" id="{899218D9-3251-B240-310F-C383D89DE070}"/>
              </a:ext>
            </a:extLst>
          </p:cNvPr>
          <p:cNvSpPr txBox="1">
            <a:spLocks/>
          </p:cNvSpPr>
          <p:nvPr/>
        </p:nvSpPr>
        <p:spPr>
          <a:xfrm>
            <a:off x="1414216" y="1"/>
            <a:ext cx="9144000" cy="468630"/>
          </a:xfrm>
          <a:prstGeom prst="rect">
            <a:avLst/>
          </a:prstGeom>
        </p:spPr>
        <p:txBody>
          <a:bodyPr vert="horz" lIns="91440" tIns="45720" rIns="91440" bIns="45720" rtlCol="0" anchor="b">
            <a:normAutofit fontScale="9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36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Light" panose="020F0302020204030204"/>
                <a:ea typeface="+mj-ea"/>
                <a:cs typeface="+mj-cs"/>
              </a:rPr>
              <a:t>Миграция и демография</a:t>
            </a:r>
            <a:endParaRPr kumimoji="0" lang="ru-RU" sz="36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216863023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gradFill flip="none" rotWithShape="1">
          <a:gsLst>
            <a:gs pos="24000">
              <a:srgbClr val="F4B2D1"/>
            </a:gs>
            <a:gs pos="51000">
              <a:srgbClr val="FCCFCC"/>
            </a:gs>
            <a:gs pos="64000">
              <a:srgbClr val="FFFFF7"/>
            </a:gs>
            <a:gs pos="76000">
              <a:srgbClr val="FDD3CB"/>
            </a:gs>
            <a:gs pos="91000">
              <a:srgbClr val="E5CCB1"/>
            </a:gs>
          </a:gsLst>
          <a:lin ang="5400000" scaled="1"/>
          <a:tileRect/>
        </a:gradFill>
        <a:effectLst/>
      </p:bgPr>
    </p:bg>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B525C090-3E7E-9B7B-AEDF-D06A14A22065}"/>
              </a:ext>
            </a:extLst>
          </p:cNvPr>
          <p:cNvSpPr>
            <a:spLocks noGrp="1"/>
          </p:cNvSpPr>
          <p:nvPr>
            <p:ph type="subTitle" idx="1"/>
          </p:nvPr>
        </p:nvSpPr>
        <p:spPr>
          <a:xfrm>
            <a:off x="642938" y="468632"/>
            <a:ext cx="11087100" cy="6275068"/>
          </a:xfrm>
          <a:gradFill flip="none" rotWithShape="1">
            <a:gsLst>
              <a:gs pos="11000">
                <a:srgbClr val="F4B2D1"/>
              </a:gs>
              <a:gs pos="39000">
                <a:srgbClr val="FBCACD"/>
              </a:gs>
              <a:gs pos="66000">
                <a:srgbClr val="FEE5DD"/>
              </a:gs>
              <a:gs pos="99000">
                <a:srgbClr val="E5CCB1"/>
              </a:gs>
            </a:gsLst>
            <a:lin ang="16200000" scaled="1"/>
            <a:tileRect/>
          </a:gradFill>
        </p:spPr>
        <p:txBody>
          <a:bodyPr>
            <a:noAutofit/>
          </a:bodyPr>
          <a:lstStyle/>
          <a:p>
            <a:pPr algn="l">
              <a:lnSpc>
                <a:spcPct val="150000"/>
              </a:lnSpc>
            </a:pPr>
            <a:r>
              <a:rPr lang="ru-RU" dirty="0">
                <a:solidFill>
                  <a:srgbClr val="000000"/>
                </a:solidFill>
                <a:latin typeface="Helvetica" panose="020B0604020202020204" pitchFamily="34" charset="0"/>
                <a:cs typeface="Times New Roman" panose="02020603050405020304" pitchFamily="18" charset="0"/>
              </a:rPr>
              <a:t>       Во-вторых, мы постоянно должны поднимать ключевую тему — запрет на предоставление гражданства мигрантам из Средней Азии в массовом порядке. Вот учатся у нас, к примеру, ребята из Узбекистана, Таджикистана и других стран СНГ в вузах, так они являются по-настоящему ценными иностранными специалистами — таких можно и оставить в России и предоставить им гражданство. А вот их многочисленным соотечественникам, которые работают на стройках, предоставлять гражданство вовсе не обязательно. Поработали вахтовым методом и домой в отпуск, а затем следующая вахта.</a:t>
            </a:r>
            <a:endParaRPr lang="ru-RU" dirty="0">
              <a:effectLst/>
              <a:latin typeface="Times New Roman" panose="02020603050405020304" pitchFamily="18" charset="0"/>
              <a:ea typeface="Times New Roman" panose="02020603050405020304" pitchFamily="18" charset="0"/>
            </a:endParaRPr>
          </a:p>
        </p:txBody>
      </p:sp>
      <p:sp>
        <p:nvSpPr>
          <p:cNvPr id="2" name="Заголовок 1">
            <a:extLst>
              <a:ext uri="{FF2B5EF4-FFF2-40B4-BE49-F238E27FC236}">
                <a16:creationId xmlns:a16="http://schemas.microsoft.com/office/drawing/2014/main" id="{899218D9-3251-B240-310F-C383D89DE070}"/>
              </a:ext>
            </a:extLst>
          </p:cNvPr>
          <p:cNvSpPr txBox="1">
            <a:spLocks/>
          </p:cNvSpPr>
          <p:nvPr/>
        </p:nvSpPr>
        <p:spPr>
          <a:xfrm>
            <a:off x="1414216" y="1"/>
            <a:ext cx="9144000" cy="468630"/>
          </a:xfrm>
          <a:prstGeom prst="rect">
            <a:avLst/>
          </a:prstGeom>
        </p:spPr>
        <p:txBody>
          <a:bodyPr vert="horz" lIns="91440" tIns="45720" rIns="91440" bIns="45720" rtlCol="0" anchor="b">
            <a:normAutofit fontScale="9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36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Light" panose="020F0302020204030204"/>
                <a:ea typeface="+mj-ea"/>
                <a:cs typeface="+mj-cs"/>
              </a:rPr>
              <a:t>Миграция и демография</a:t>
            </a:r>
            <a:endParaRPr kumimoji="0" lang="ru-RU" sz="36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34190195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gradFill flip="none" rotWithShape="1">
          <a:gsLst>
            <a:gs pos="24000">
              <a:srgbClr val="F4B2D1"/>
            </a:gs>
            <a:gs pos="51000">
              <a:srgbClr val="FCCFCC"/>
            </a:gs>
            <a:gs pos="64000">
              <a:srgbClr val="FFFFF7"/>
            </a:gs>
            <a:gs pos="76000">
              <a:srgbClr val="FDD3CB"/>
            </a:gs>
            <a:gs pos="91000">
              <a:srgbClr val="E5CCB1"/>
            </a:gs>
          </a:gsLst>
          <a:lin ang="5400000" scaled="1"/>
          <a:tileRect/>
        </a:gradFill>
        <a:effectLst/>
      </p:bgPr>
    </p:bg>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B525C090-3E7E-9B7B-AEDF-D06A14A22065}"/>
              </a:ext>
            </a:extLst>
          </p:cNvPr>
          <p:cNvSpPr>
            <a:spLocks noGrp="1"/>
          </p:cNvSpPr>
          <p:nvPr>
            <p:ph type="subTitle" idx="1"/>
          </p:nvPr>
        </p:nvSpPr>
        <p:spPr>
          <a:xfrm>
            <a:off x="642938" y="468632"/>
            <a:ext cx="11087100" cy="6275068"/>
          </a:xfrm>
          <a:gradFill flip="none" rotWithShape="1">
            <a:gsLst>
              <a:gs pos="11000">
                <a:srgbClr val="F4B2D1"/>
              </a:gs>
              <a:gs pos="39000">
                <a:srgbClr val="FBCACD"/>
              </a:gs>
              <a:gs pos="66000">
                <a:srgbClr val="FEE5DD"/>
              </a:gs>
              <a:gs pos="99000">
                <a:srgbClr val="E5CCB1"/>
              </a:gs>
            </a:gsLst>
            <a:lin ang="16200000" scaled="1"/>
            <a:tileRect/>
          </a:gradFill>
        </p:spPr>
        <p:txBody>
          <a:bodyPr>
            <a:noAutofit/>
          </a:bodyPr>
          <a:lstStyle/>
          <a:p>
            <a:pPr algn="l">
              <a:lnSpc>
                <a:spcPct val="150000"/>
              </a:lnSpc>
            </a:pPr>
            <a:r>
              <a:rPr lang="ru-RU" sz="2200" dirty="0">
                <a:solidFill>
                  <a:srgbClr val="000000"/>
                </a:solidFill>
                <a:latin typeface="Helvetica" panose="020B0604020202020204" pitchFamily="34" charset="0"/>
                <a:cs typeface="Times New Roman" panose="02020603050405020304" pitchFamily="18" charset="0"/>
              </a:rPr>
              <a:t>       В-третьих, вместо того чтобы взывать к Путину о спасении от мигрантов, в первую очередь, проблемой замещения коренного населения мигрантами должен озаботиться сам российский народ, то есть все те, кто сейчас не хочет рожать детей из каких-то карьерных или эгоистических соображений. Без рождения как минимум двух, а лучше трёх-четырёх детей в семьях никакой Путин не сможет обеспечить сохранение и естественный прирост населения, а жить-то потом в России, ставшей чужой страной, придётся тем, кто сейчас молод и беспечен, кто хочет иметь права и получать удовольствия и не иметь обязанностей и проблем с детьми. В настоящее время это особо касается: русских, карачаевцев, черкесов, мордвы, татар, башкир, марийцев, удмуртов, чувашей, </a:t>
            </a:r>
            <a:r>
              <a:rPr lang="ru-RU" sz="2200" dirty="0" err="1">
                <a:solidFill>
                  <a:srgbClr val="000000"/>
                </a:solidFill>
                <a:latin typeface="Helvetica" panose="020B0604020202020204" pitchFamily="34" charset="0"/>
                <a:cs typeface="Times New Roman" panose="02020603050405020304" pitchFamily="18" charset="0"/>
              </a:rPr>
              <a:t>хакасцев</a:t>
            </a:r>
            <a:r>
              <a:rPr lang="ru-RU" sz="2200" dirty="0">
                <a:solidFill>
                  <a:srgbClr val="000000"/>
                </a:solidFill>
                <a:latin typeface="Helvetica" panose="020B0604020202020204" pitchFamily="34" charset="0"/>
                <a:cs typeface="Times New Roman" panose="02020603050405020304" pitchFamily="18" charset="0"/>
              </a:rPr>
              <a:t> — то есть тех народов, у которых коэффициент рождаемости самый низкий в России.</a:t>
            </a:r>
          </a:p>
          <a:p>
            <a:pPr algn="r">
              <a:lnSpc>
                <a:spcPct val="100000"/>
              </a:lnSpc>
              <a:spcBef>
                <a:spcPts val="0"/>
              </a:spcBef>
            </a:pPr>
            <a:r>
              <a:rPr lang="ru-RU" sz="11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2"/>
              </a:rPr>
              <a:t>https://dzen.ru/a/ZQKdeYPafWxllVBF?referrer_clid=228&amp;</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0000"/>
              </a:lnSpc>
              <a:spcBef>
                <a:spcPts val="0"/>
              </a:spcBef>
            </a:pPr>
            <a:r>
              <a:rPr lang="ru-RU" sz="1100" b="1" u="none" strike="noStrike" dirty="0">
                <a:solidFill>
                  <a:srgbClr val="0000FF"/>
                </a:solidFill>
                <a:effectLst/>
                <a:latin typeface="Helvetica" panose="020B0604020202020204" pitchFamily="34" charset="0"/>
                <a:ea typeface="Calibri" panose="020F0502020204030204" pitchFamily="34" charset="0"/>
                <a:cs typeface="Times New Roman" panose="02020603050405020304" pitchFamily="18" charset="0"/>
                <a:hlinkClick r:id="rId3"/>
              </a:rPr>
              <a:t>Выключаем эмоции, включаем ум</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0000"/>
              </a:lnSpc>
              <a:spcBef>
                <a:spcPts val="0"/>
              </a:spcBef>
            </a:pPr>
            <a:r>
              <a:rPr lang="ru-RU" sz="1100" dirty="0">
                <a:effectLst/>
                <a:latin typeface="Calibri" panose="020F0502020204030204" pitchFamily="34" charset="0"/>
                <a:ea typeface="Calibri" panose="020F0502020204030204" pitchFamily="34" charset="0"/>
                <a:cs typeface="Times New Roman" panose="02020603050405020304" pitchFamily="18" charset="0"/>
              </a:rPr>
              <a:t>14 сентября 2023 г.</a:t>
            </a:r>
          </a:p>
          <a:p>
            <a:pPr algn="l">
              <a:lnSpc>
                <a:spcPct val="150000"/>
              </a:lnSpc>
            </a:pPr>
            <a:endParaRPr lang="ru-RU" sz="2200" dirty="0">
              <a:solidFill>
                <a:srgbClr val="000000"/>
              </a:solidFill>
              <a:latin typeface="Helvetica" panose="020B0604020202020204" pitchFamily="34" charset="0"/>
              <a:cs typeface="Times New Roman" panose="02020603050405020304" pitchFamily="18" charset="0"/>
            </a:endParaRPr>
          </a:p>
          <a:p>
            <a:pPr algn="l">
              <a:lnSpc>
                <a:spcPct val="150000"/>
              </a:lnSpc>
            </a:pPr>
            <a:endParaRPr lang="ru-RU" sz="2200" dirty="0">
              <a:effectLst/>
              <a:latin typeface="Times New Roman" panose="02020603050405020304" pitchFamily="18" charset="0"/>
              <a:ea typeface="Times New Roman" panose="02020603050405020304" pitchFamily="18" charset="0"/>
            </a:endParaRPr>
          </a:p>
        </p:txBody>
      </p:sp>
      <p:sp>
        <p:nvSpPr>
          <p:cNvPr id="2" name="Заголовок 1">
            <a:extLst>
              <a:ext uri="{FF2B5EF4-FFF2-40B4-BE49-F238E27FC236}">
                <a16:creationId xmlns:a16="http://schemas.microsoft.com/office/drawing/2014/main" id="{899218D9-3251-B240-310F-C383D89DE070}"/>
              </a:ext>
            </a:extLst>
          </p:cNvPr>
          <p:cNvSpPr txBox="1">
            <a:spLocks/>
          </p:cNvSpPr>
          <p:nvPr/>
        </p:nvSpPr>
        <p:spPr>
          <a:xfrm>
            <a:off x="1414216" y="1"/>
            <a:ext cx="9144000" cy="468630"/>
          </a:xfrm>
          <a:prstGeom prst="rect">
            <a:avLst/>
          </a:prstGeom>
        </p:spPr>
        <p:txBody>
          <a:bodyPr vert="horz" lIns="91440" tIns="45720" rIns="91440" bIns="45720" rtlCol="0" anchor="b">
            <a:normAutofit fontScale="9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36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Light" panose="020F0302020204030204"/>
                <a:ea typeface="+mj-ea"/>
                <a:cs typeface="+mj-cs"/>
              </a:rPr>
              <a:t>Миграция и демография</a:t>
            </a:r>
            <a:endParaRPr kumimoji="0" lang="ru-RU" sz="36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333014125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gradFill flip="none" rotWithShape="1">
          <a:gsLst>
            <a:gs pos="24000">
              <a:srgbClr val="F4B2D1"/>
            </a:gs>
            <a:gs pos="51000">
              <a:srgbClr val="FCCFCC"/>
            </a:gs>
            <a:gs pos="64000">
              <a:srgbClr val="FFFFF7"/>
            </a:gs>
            <a:gs pos="76000">
              <a:srgbClr val="FDD3CB"/>
            </a:gs>
            <a:gs pos="91000">
              <a:srgbClr val="E5CCB1"/>
            </a:gs>
          </a:gsLst>
          <a:lin ang="5400000" scaled="1"/>
          <a:tileRect/>
        </a:gradFill>
        <a:effectLst/>
      </p:bgPr>
    </p:bg>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B525C090-3E7E-9B7B-AEDF-D06A14A22065}"/>
              </a:ext>
            </a:extLst>
          </p:cNvPr>
          <p:cNvSpPr>
            <a:spLocks noGrp="1"/>
          </p:cNvSpPr>
          <p:nvPr>
            <p:ph type="subTitle" idx="1"/>
          </p:nvPr>
        </p:nvSpPr>
        <p:spPr>
          <a:xfrm>
            <a:off x="642938" y="468632"/>
            <a:ext cx="11087100" cy="6275068"/>
          </a:xfrm>
          <a:gradFill flip="none" rotWithShape="1">
            <a:gsLst>
              <a:gs pos="11000">
                <a:srgbClr val="F4B2D1"/>
              </a:gs>
              <a:gs pos="39000">
                <a:srgbClr val="FBCACD"/>
              </a:gs>
              <a:gs pos="66000">
                <a:srgbClr val="FEE5DD"/>
              </a:gs>
              <a:gs pos="99000">
                <a:srgbClr val="E5CCB1"/>
              </a:gs>
            </a:gsLst>
            <a:lin ang="16200000" scaled="1"/>
            <a:tileRect/>
          </a:gradFill>
        </p:spPr>
        <p:txBody>
          <a:bodyPr>
            <a:noAutofit/>
          </a:bodyPr>
          <a:lstStyle/>
          <a:p>
            <a:pPr>
              <a:lnSpc>
                <a:spcPct val="150000"/>
              </a:lnSpc>
              <a:spcBef>
                <a:spcPts val="450"/>
              </a:spcBef>
              <a:spcAft>
                <a:spcPts val="1500"/>
              </a:spcAft>
            </a:pPr>
            <a:endParaRPr lang="ru-RU" sz="3600" i="1" dirty="0">
              <a:solidFill>
                <a:srgbClr val="000000"/>
              </a:solidFill>
              <a:effectLst/>
              <a:ea typeface="Times New Roman" panose="02020603050405020304" pitchFamily="18" charset="0"/>
            </a:endParaRPr>
          </a:p>
          <a:p>
            <a:pPr>
              <a:lnSpc>
                <a:spcPct val="150000"/>
              </a:lnSpc>
              <a:spcBef>
                <a:spcPts val="450"/>
              </a:spcBef>
              <a:spcAft>
                <a:spcPts val="1500"/>
              </a:spcAft>
            </a:pPr>
            <a:r>
              <a:rPr lang="ru-RU" sz="3600" i="1" dirty="0">
                <a:solidFill>
                  <a:srgbClr val="000000"/>
                </a:solidFill>
                <a:effectLst/>
                <a:ea typeface="Times New Roman" panose="02020603050405020304" pitchFamily="18" charset="0"/>
              </a:rPr>
              <a:t>Какова связь</a:t>
            </a:r>
            <a:br>
              <a:rPr lang="ru-RU" sz="3600" i="1" dirty="0">
                <a:solidFill>
                  <a:srgbClr val="000000"/>
                </a:solidFill>
                <a:effectLst/>
                <a:ea typeface="Times New Roman" panose="02020603050405020304" pitchFamily="18" charset="0"/>
              </a:rPr>
            </a:br>
            <a:r>
              <a:rPr lang="ru-RU" sz="3600" i="1" dirty="0">
                <a:solidFill>
                  <a:srgbClr val="000000"/>
                </a:solidFill>
                <a:effectLst/>
                <a:ea typeface="Times New Roman" panose="02020603050405020304" pitchFamily="18" charset="0"/>
              </a:rPr>
              <a:t>между проблемами</a:t>
            </a:r>
            <a:br>
              <a:rPr lang="ru-RU" sz="3600" i="1" dirty="0">
                <a:solidFill>
                  <a:srgbClr val="000000"/>
                </a:solidFill>
                <a:effectLst/>
                <a:ea typeface="Times New Roman" panose="02020603050405020304" pitchFamily="18" charset="0"/>
              </a:rPr>
            </a:br>
            <a:r>
              <a:rPr lang="ru-RU" sz="3600" i="1" dirty="0">
                <a:solidFill>
                  <a:srgbClr val="000000"/>
                </a:solidFill>
                <a:effectLst/>
                <a:ea typeface="Times New Roman" panose="02020603050405020304" pitchFamily="18" charset="0"/>
              </a:rPr>
              <a:t>демографии и миграции?</a:t>
            </a:r>
            <a:endParaRPr lang="ru-RU" sz="3600" dirty="0">
              <a:effectLst/>
              <a:ea typeface="Times New Roman" panose="02020603050405020304" pitchFamily="18" charset="0"/>
            </a:endParaRPr>
          </a:p>
        </p:txBody>
      </p:sp>
      <p:sp>
        <p:nvSpPr>
          <p:cNvPr id="2" name="Заголовок 1">
            <a:extLst>
              <a:ext uri="{FF2B5EF4-FFF2-40B4-BE49-F238E27FC236}">
                <a16:creationId xmlns:a16="http://schemas.microsoft.com/office/drawing/2014/main" id="{899218D9-3251-B240-310F-C383D89DE070}"/>
              </a:ext>
            </a:extLst>
          </p:cNvPr>
          <p:cNvSpPr txBox="1">
            <a:spLocks/>
          </p:cNvSpPr>
          <p:nvPr/>
        </p:nvSpPr>
        <p:spPr>
          <a:xfrm>
            <a:off x="1414216" y="1"/>
            <a:ext cx="9144000" cy="468630"/>
          </a:xfrm>
          <a:prstGeom prst="rect">
            <a:avLst/>
          </a:prstGeom>
        </p:spPr>
        <p:txBody>
          <a:bodyPr vert="horz" lIns="91440" tIns="45720" rIns="91440" bIns="45720" rtlCol="0" anchor="b">
            <a:normAutofit fontScale="9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36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Light" panose="020F0302020204030204"/>
                <a:ea typeface="+mj-ea"/>
                <a:cs typeface="+mj-cs"/>
              </a:rPr>
              <a:t>Миграция и демография</a:t>
            </a:r>
            <a:endParaRPr kumimoji="0" lang="ru-RU" sz="36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2421447191"/>
      </p:ext>
    </p:extLst>
  </p:cSld>
  <p:clrMapOvr>
    <a:masterClrMapping/>
  </p:clrMapOvr>
</p:sld>
</file>

<file path=ppt/theme/theme1.xml><?xml version="1.0" encoding="utf-8"?>
<a:theme xmlns:a="http://schemas.openxmlformats.org/drawingml/2006/main" name="1_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7140</TotalTime>
  <Words>10404</Words>
  <Application>Microsoft Office PowerPoint</Application>
  <PresentationFormat>Широкоэкранный</PresentationFormat>
  <Paragraphs>819</Paragraphs>
  <Slides>74</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2</vt:i4>
      </vt:variant>
      <vt:variant>
        <vt:lpstr>Заголовки слайдов</vt:lpstr>
      </vt:variant>
      <vt:variant>
        <vt:i4>74</vt:i4>
      </vt:variant>
    </vt:vector>
  </HeadingPairs>
  <TitlesOfParts>
    <vt:vector size="82" baseType="lpstr">
      <vt:lpstr>Arial</vt:lpstr>
      <vt:lpstr>Bookman Old Style</vt:lpstr>
      <vt:lpstr>Calibri</vt:lpstr>
      <vt:lpstr>Calibri Light</vt:lpstr>
      <vt:lpstr>Helvetica</vt:lpstr>
      <vt:lpstr>Times New Roman</vt:lpstr>
      <vt:lpstr>1_Тема Office</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Обратите внимание!</vt:lpstr>
      <vt:lpstr>Обратите внимание!</vt:lpstr>
      <vt:lpstr>Обратите внимание!</vt:lpstr>
      <vt:lpstr>Обратите внимание!</vt:lpstr>
      <vt:lpstr>Обратите внимание!</vt:lpstr>
      <vt:lpstr>Обратите внимание!</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Проверка домашнего задания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курс  бакалавры-психологи</dc:title>
  <dc:creator>Гусева</dc:creator>
  <cp:lastModifiedBy>Гусева</cp:lastModifiedBy>
  <cp:revision>100</cp:revision>
  <dcterms:created xsi:type="dcterms:W3CDTF">2021-09-26T15:04:29Z</dcterms:created>
  <dcterms:modified xsi:type="dcterms:W3CDTF">2024-12-02T17:56:40Z</dcterms:modified>
</cp:coreProperties>
</file>