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3" r:id="rId4"/>
    <p:sldId id="723" r:id="rId5"/>
    <p:sldId id="752" r:id="rId6"/>
    <p:sldId id="765" r:id="rId7"/>
    <p:sldId id="514" r:id="rId8"/>
    <p:sldId id="707" r:id="rId9"/>
    <p:sldId id="769" r:id="rId10"/>
    <p:sldId id="525" r:id="rId11"/>
    <p:sldId id="665" r:id="rId12"/>
    <p:sldId id="527" r:id="rId13"/>
    <p:sldId id="528" r:id="rId14"/>
    <p:sldId id="666" r:id="rId15"/>
    <p:sldId id="667" r:id="rId16"/>
    <p:sldId id="668" r:id="rId17"/>
    <p:sldId id="772" r:id="rId18"/>
    <p:sldId id="543"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9BFC"/>
    <a:srgbClr val="C8F8F3"/>
    <a:srgbClr val="006600"/>
    <a:srgbClr val="FEFFFA"/>
    <a:srgbClr val="660033"/>
    <a:srgbClr val="B4A3E5"/>
    <a:srgbClr val="C4A8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8" d="100"/>
          <a:sy n="68" d="100"/>
        </p:scale>
        <p:origin x="77" y="1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67626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01125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195009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351715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287365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369339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147039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29544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118457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10899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698873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05.11.2024</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2396227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07287" y="0"/>
            <a:ext cx="12028151"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rPr>
              <a:t>1 курс (психологи 24 г/п)</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107288" y="874782"/>
            <a:ext cx="2485084" cy="1569660"/>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1 ноября 2024 года, 11:00—14:00</a:t>
            </a:r>
          </a:p>
        </p:txBody>
      </p:sp>
      <p:graphicFrame>
        <p:nvGraphicFramePr>
          <p:cNvPr id="4" name="Таблица 3">
            <a:extLst>
              <a:ext uri="{FF2B5EF4-FFF2-40B4-BE49-F238E27FC236}">
                <a16:creationId xmlns:a16="http://schemas.microsoft.com/office/drawing/2014/main" id="{9308EB89-BDFF-D1AD-896B-47355613C027}"/>
              </a:ext>
            </a:extLst>
          </p:cNvPr>
          <p:cNvGraphicFramePr>
            <a:graphicFrameLocks noGrp="1"/>
          </p:cNvGraphicFramePr>
          <p:nvPr>
            <p:extLst>
              <p:ext uri="{D42A27DB-BD31-4B8C-83A1-F6EECF244321}">
                <p14:modId xmlns:p14="http://schemas.microsoft.com/office/powerpoint/2010/main" val="1570258490"/>
              </p:ext>
            </p:extLst>
          </p:nvPr>
        </p:nvGraphicFramePr>
        <p:xfrm>
          <a:off x="2714468" y="874782"/>
          <a:ext cx="9195308" cy="5728662"/>
        </p:xfrm>
        <a:graphic>
          <a:graphicData uri="http://schemas.openxmlformats.org/drawingml/2006/table">
            <a:tbl>
              <a:tblPr firstRow="1" firstCol="1" bandRow="1"/>
              <a:tblGrid>
                <a:gridCol w="479172">
                  <a:extLst>
                    <a:ext uri="{9D8B030D-6E8A-4147-A177-3AD203B41FA5}">
                      <a16:colId xmlns:a16="http://schemas.microsoft.com/office/drawing/2014/main" val="1258911635"/>
                    </a:ext>
                  </a:extLst>
                </a:gridCol>
                <a:gridCol w="2066982">
                  <a:extLst>
                    <a:ext uri="{9D8B030D-6E8A-4147-A177-3AD203B41FA5}">
                      <a16:colId xmlns:a16="http://schemas.microsoft.com/office/drawing/2014/main" val="269898606"/>
                    </a:ext>
                  </a:extLst>
                </a:gridCol>
                <a:gridCol w="803900">
                  <a:extLst>
                    <a:ext uri="{9D8B030D-6E8A-4147-A177-3AD203B41FA5}">
                      <a16:colId xmlns:a16="http://schemas.microsoft.com/office/drawing/2014/main" val="1118649554"/>
                    </a:ext>
                  </a:extLst>
                </a:gridCol>
                <a:gridCol w="412146">
                  <a:extLst>
                    <a:ext uri="{9D8B030D-6E8A-4147-A177-3AD203B41FA5}">
                      <a16:colId xmlns:a16="http://schemas.microsoft.com/office/drawing/2014/main" val="3119683142"/>
                    </a:ext>
                  </a:extLst>
                </a:gridCol>
                <a:gridCol w="752908">
                  <a:extLst>
                    <a:ext uri="{9D8B030D-6E8A-4147-A177-3AD203B41FA5}">
                      <a16:colId xmlns:a16="http://schemas.microsoft.com/office/drawing/2014/main" val="3890629694"/>
                    </a:ext>
                  </a:extLst>
                </a:gridCol>
                <a:gridCol w="232380">
                  <a:extLst>
                    <a:ext uri="{9D8B030D-6E8A-4147-A177-3AD203B41FA5}">
                      <a16:colId xmlns:a16="http://schemas.microsoft.com/office/drawing/2014/main" val="1225325674"/>
                    </a:ext>
                  </a:extLst>
                </a:gridCol>
                <a:gridCol w="959555">
                  <a:extLst>
                    <a:ext uri="{9D8B030D-6E8A-4147-A177-3AD203B41FA5}">
                      <a16:colId xmlns:a16="http://schemas.microsoft.com/office/drawing/2014/main" val="2947973751"/>
                    </a:ext>
                  </a:extLst>
                </a:gridCol>
                <a:gridCol w="1207911">
                  <a:extLst>
                    <a:ext uri="{9D8B030D-6E8A-4147-A177-3AD203B41FA5}">
                      <a16:colId xmlns:a16="http://schemas.microsoft.com/office/drawing/2014/main" val="2255637695"/>
                    </a:ext>
                  </a:extLst>
                </a:gridCol>
                <a:gridCol w="982134">
                  <a:extLst>
                    <a:ext uri="{9D8B030D-6E8A-4147-A177-3AD203B41FA5}">
                      <a16:colId xmlns:a16="http://schemas.microsoft.com/office/drawing/2014/main" val="727375245"/>
                    </a:ext>
                  </a:extLst>
                </a:gridCol>
                <a:gridCol w="1298220">
                  <a:extLst>
                    <a:ext uri="{9D8B030D-6E8A-4147-A177-3AD203B41FA5}">
                      <a16:colId xmlns:a16="http://schemas.microsoft.com/office/drawing/2014/main" val="3175951156"/>
                    </a:ext>
                  </a:extLst>
                </a:gridCol>
              </a:tblGrid>
              <a:tr h="168369">
                <a:tc>
                  <a:txBody>
                    <a:bodyPr/>
                    <a:lstStyle/>
                    <a:p>
                      <a:pPr marL="0" indent="0" algn="r" defTabSz="914400" rtl="0" eaLnBrk="1" latinLnBrk="0" hangingPunct="1">
                        <a:lnSpc>
                          <a:spcPct val="100000"/>
                        </a:lnSpc>
                        <a:spcAft>
                          <a:spcPts val="0"/>
                        </a:spcAft>
                        <a:buFont typeface="+mj-lt"/>
                        <a:buNone/>
                      </a:pPr>
                      <a:endPar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Тест по </a:t>
                      </a:r>
                      <a:r>
                        <a:rPr lang="ru-RU" sz="1200" b="1" i="0" kern="1200"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тх</a:t>
                      </a:r>
                      <a:r>
                        <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ru-RU" sz="1200" b="1" i="0" kern="1200"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ПогОлКдет</a:t>
                      </a:r>
                      <a:r>
                        <a:rPr lang="ru-RU" sz="1200" b="1" i="0"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2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a:t>
                      </a: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ДЗ тексты чтение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ДЗ тексты обсуждение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ДЗ тексты вопросы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Сравн.КитВоспПрСовр</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Ай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Цзяин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1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Баиньцайцыкэ</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Ван Сяни</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92,42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Ван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Цзасян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84,85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Гао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Цзэци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16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t>
                      </a:r>
                      <a:r>
                        <a:rPr lang="ru-RU"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ru-RU" sz="1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11ноя</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Жуань</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Люин</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69,70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пробл</a:t>
                      </a: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ru-RU" sz="18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зв</a:t>
                      </a: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35113">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Ли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Мяохао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1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11ноя</a:t>
                      </a:r>
                      <a:endParaRPr lang="ru-RU"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6485">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Ли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Тяньхао</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56,06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Ли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Чуньлэй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90,91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i="1"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Сунь</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Миньцзе</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81,82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Сян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Цзятао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1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12ноя</a:t>
                      </a:r>
                      <a:endParaRPr lang="ru-RU" sz="1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89,39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11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Чжай</a:t>
                      </a:r>
                      <a:r>
                        <a:rPr lang="ru-RU"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11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Циньи</a:t>
                      </a:r>
                      <a:r>
                        <a:rPr lang="ru-RU"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Чжан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Чуж</a:t>
                      </a:r>
                      <a:r>
                        <a:rPr lang="ru-RU" sz="20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о</a:t>
                      </a:r>
                      <a:r>
                        <a:rPr lang="ru-RU" sz="2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ru-RU" sz="1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10ноя</a:t>
                      </a:r>
                      <a:r>
                        <a:rPr lang="ru-RU"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75,76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Чжан </a:t>
                      </a:r>
                      <a:r>
                        <a:rPr lang="ru-RU" sz="1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Эньцун</a:t>
                      </a:r>
                      <a:r>
                        <a:rPr lang="ru-RU"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Чой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Дэун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423099964"/>
                  </a:ext>
                </a:extLst>
              </a:tr>
            </a:tbl>
          </a:graphicData>
        </a:graphic>
      </p:graphicFrame>
      <p:sp>
        <p:nvSpPr>
          <p:cNvPr id="3" name="TextBox 2">
            <a:extLst>
              <a:ext uri="{FF2B5EF4-FFF2-40B4-BE49-F238E27FC236}">
                <a16:creationId xmlns:a16="http://schemas.microsoft.com/office/drawing/2014/main" id="{7556778D-BCED-A3D6-1F3A-C70A92D1F95B}"/>
              </a:ext>
            </a:extLst>
          </p:cNvPr>
          <p:cNvSpPr txBox="1"/>
          <p:nvPr/>
        </p:nvSpPr>
        <p:spPr>
          <a:xfrm>
            <a:off x="-57682" y="2579082"/>
            <a:ext cx="2815024" cy="1015663"/>
          </a:xfrm>
          <a:prstGeom prst="rect">
            <a:avLst/>
          </a:prstGeom>
          <a:noFill/>
        </p:spPr>
        <p:txBody>
          <a:bodyPr wrap="square" rtlCol="0">
            <a:spAutoFit/>
          </a:bodyPr>
          <a:lstStyle/>
          <a:p>
            <a:pPr algn="ctr"/>
            <a:r>
              <a:rPr lang="ru-RU" sz="2000" dirty="0"/>
              <a:t>Не забывайте записать своё </a:t>
            </a:r>
            <a:r>
              <a:rPr lang="ru-RU" sz="2000" b="1" dirty="0"/>
              <a:t>имя</a:t>
            </a:r>
            <a:r>
              <a:rPr lang="ru-RU" sz="2000" dirty="0"/>
              <a:t> </a:t>
            </a:r>
            <a:r>
              <a:rPr lang="ru-RU" sz="2000" b="1" dirty="0">
                <a:effectLst>
                  <a:outerShdw blurRad="38100" dist="38100" dir="2700000" algn="tl">
                    <a:srgbClr val="000000">
                      <a:alpha val="43137"/>
                    </a:srgbClr>
                  </a:outerShdw>
                </a:effectLst>
              </a:rPr>
              <a:t>русскими</a:t>
            </a:r>
            <a:r>
              <a:rPr lang="ru-RU" sz="2000" dirty="0"/>
              <a:t> буквами!</a:t>
            </a:r>
          </a:p>
        </p:txBody>
      </p:sp>
      <p:sp>
        <p:nvSpPr>
          <p:cNvPr id="5" name="TextBox 4">
            <a:extLst>
              <a:ext uri="{FF2B5EF4-FFF2-40B4-BE49-F238E27FC236}">
                <a16:creationId xmlns:a16="http://schemas.microsoft.com/office/drawing/2014/main" id="{80833429-7051-4D8B-6C95-8923CEB17719}"/>
              </a:ext>
            </a:extLst>
          </p:cNvPr>
          <p:cNvSpPr txBox="1"/>
          <p:nvPr/>
        </p:nvSpPr>
        <p:spPr>
          <a:xfrm>
            <a:off x="107287" y="3739113"/>
            <a:ext cx="2485084" cy="2554545"/>
          </a:xfrm>
          <a:prstGeom prst="rect">
            <a:avLst/>
          </a:prstGeom>
          <a:noFill/>
        </p:spPr>
        <p:txBody>
          <a:bodyPr wrap="square" rtlCol="0">
            <a:spAutoFit/>
          </a:bodyPr>
          <a:lstStyle/>
          <a:p>
            <a:r>
              <a:rPr lang="ru-RU" sz="3200" b="1" dirty="0">
                <a:effectLst>
                  <a:outerShdw blurRad="38100" dist="38100" dir="2700000" algn="tl">
                    <a:srgbClr val="000000">
                      <a:alpha val="43137"/>
                    </a:srgbClr>
                  </a:outerShdw>
                </a:effectLst>
              </a:rPr>
              <a:t>С 12 ноября </a:t>
            </a:r>
            <a:r>
              <a:rPr lang="ru-RU" sz="2400" dirty="0"/>
              <a:t>занятия будут начинаться</a:t>
            </a:r>
          </a:p>
          <a:p>
            <a:r>
              <a:rPr lang="ru-RU" sz="2400" dirty="0"/>
              <a:t>в </a:t>
            </a:r>
            <a:r>
              <a:rPr lang="ru-RU" sz="3200" b="1" dirty="0">
                <a:solidFill>
                  <a:srgbClr val="002060"/>
                </a:solidFill>
                <a:effectLst>
                  <a:outerShdw blurRad="38100" dist="38100" dir="2700000" algn="tl">
                    <a:srgbClr val="0070C0">
                      <a:alpha val="43000"/>
                    </a:srgbClr>
                  </a:outerShdw>
                </a:effectLst>
              </a:rPr>
              <a:t>18:00</a:t>
            </a:r>
            <a:r>
              <a:rPr lang="ru-RU" sz="2400" dirty="0"/>
              <a:t> по московскому времени</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С, с/ш</a:t>
            </a:r>
            <a:endParaRPr lang="ru-RU" sz="8800" dirty="0"/>
          </a:p>
        </p:txBody>
      </p:sp>
    </p:spTree>
    <p:extLst>
      <p:ext uri="{BB962C8B-B14F-4D97-AF65-F5344CB8AC3E}">
        <p14:creationId xmlns:p14="http://schemas.microsoft.com/office/powerpoint/2010/main" val="38764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7" name="Рисунок 6">
            <a:extLst>
              <a:ext uri="{FF2B5EF4-FFF2-40B4-BE49-F238E27FC236}">
                <a16:creationId xmlns:a16="http://schemas.microsoft.com/office/drawing/2014/main" id="{1CC0743D-28BD-AD7A-9649-70179878D0BE}"/>
              </a:ext>
            </a:extLst>
          </p:cNvPr>
          <p:cNvPicPr>
            <a:picLocks noChangeAspect="1"/>
          </p:cNvPicPr>
          <p:nvPr/>
        </p:nvPicPr>
        <p:blipFill>
          <a:blip r:embed="rId2"/>
          <a:stretch>
            <a:fillRect/>
          </a:stretch>
        </p:blipFill>
        <p:spPr>
          <a:xfrm>
            <a:off x="0" y="1056442"/>
            <a:ext cx="6096528" cy="3429297"/>
          </a:xfrm>
          <a:prstGeom prst="rect">
            <a:avLst/>
          </a:prstGeom>
        </p:spPr>
      </p:pic>
      <p:pic>
        <p:nvPicPr>
          <p:cNvPr id="8" name="Рисунок 7">
            <a:extLst>
              <a:ext uri="{FF2B5EF4-FFF2-40B4-BE49-F238E27FC236}">
                <a16:creationId xmlns:a16="http://schemas.microsoft.com/office/drawing/2014/main" id="{B703EC30-FA3B-BC48-C7CB-2F0098EAC725}"/>
              </a:ext>
            </a:extLst>
          </p:cNvPr>
          <p:cNvPicPr>
            <a:picLocks noChangeAspect="1"/>
          </p:cNvPicPr>
          <p:nvPr/>
        </p:nvPicPr>
        <p:blipFill>
          <a:blip r:embed="rId3"/>
          <a:stretch>
            <a:fillRect/>
          </a:stretch>
        </p:blipFill>
        <p:spPr>
          <a:xfrm>
            <a:off x="6096000" y="3428703"/>
            <a:ext cx="6096528" cy="3429297"/>
          </a:xfrm>
          <a:prstGeom prst="rect">
            <a:avLst/>
          </a:prstGeom>
        </p:spPr>
      </p:pic>
    </p:spTree>
    <p:extLst>
      <p:ext uri="{BB962C8B-B14F-4D97-AF65-F5344CB8AC3E}">
        <p14:creationId xmlns:p14="http://schemas.microsoft.com/office/powerpoint/2010/main" val="83128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15E07-CEF0-A3E5-2A92-4BBACFBC946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76423C-A642-61A7-14CE-FC643DC4F5DB}"/>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3" name="Рисунок 2">
            <a:extLst>
              <a:ext uri="{FF2B5EF4-FFF2-40B4-BE49-F238E27FC236}">
                <a16:creationId xmlns:a16="http://schemas.microsoft.com/office/drawing/2014/main" id="{FEE0ED91-03AB-3FEE-0CD4-EDD841A9EEFF}"/>
              </a:ext>
            </a:extLst>
          </p:cNvPr>
          <p:cNvPicPr>
            <a:picLocks noChangeAspect="1"/>
          </p:cNvPicPr>
          <p:nvPr/>
        </p:nvPicPr>
        <p:blipFill>
          <a:blip r:embed="rId2"/>
          <a:stretch>
            <a:fillRect/>
          </a:stretch>
        </p:blipFill>
        <p:spPr>
          <a:xfrm>
            <a:off x="0" y="1056442"/>
            <a:ext cx="6096528" cy="3429297"/>
          </a:xfrm>
          <a:prstGeom prst="rect">
            <a:avLst/>
          </a:prstGeom>
        </p:spPr>
      </p:pic>
      <p:pic>
        <p:nvPicPr>
          <p:cNvPr id="4" name="Рисунок 3">
            <a:extLst>
              <a:ext uri="{FF2B5EF4-FFF2-40B4-BE49-F238E27FC236}">
                <a16:creationId xmlns:a16="http://schemas.microsoft.com/office/drawing/2014/main" id="{3662202B-B91A-FBCC-3649-C290352755BC}"/>
              </a:ext>
            </a:extLst>
          </p:cNvPr>
          <p:cNvPicPr>
            <a:picLocks noChangeAspect="1"/>
          </p:cNvPicPr>
          <p:nvPr/>
        </p:nvPicPr>
        <p:blipFill>
          <a:blip r:embed="rId3"/>
          <a:stretch>
            <a:fillRect/>
          </a:stretch>
        </p:blipFill>
        <p:spPr>
          <a:xfrm>
            <a:off x="6096000" y="3428703"/>
            <a:ext cx="6096528" cy="3429297"/>
          </a:xfrm>
          <a:prstGeom prst="rect">
            <a:avLst/>
          </a:prstGeom>
        </p:spPr>
      </p:pic>
    </p:spTree>
    <p:extLst>
      <p:ext uri="{BB962C8B-B14F-4D97-AF65-F5344CB8AC3E}">
        <p14:creationId xmlns:p14="http://schemas.microsoft.com/office/powerpoint/2010/main" val="304723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Текст 5">
            <a:extLst>
              <a:ext uri="{FF2B5EF4-FFF2-40B4-BE49-F238E27FC236}">
                <a16:creationId xmlns:a16="http://schemas.microsoft.com/office/drawing/2014/main" id="{D9D8F76E-33D1-A01E-1472-0FF572C8BFE4}"/>
              </a:ext>
            </a:extLst>
          </p:cNvPr>
          <p:cNvSpPr txBox="1">
            <a:spLocks/>
          </p:cNvSpPr>
          <p:nvPr/>
        </p:nvSpPr>
        <p:spPr>
          <a:xfrm>
            <a:off x="3968317" y="2290351"/>
            <a:ext cx="8034291" cy="424282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Куку́шка</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кукушо́нку</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купи́ла</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Наде́л</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кукушо́нок</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как в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капюшо́не</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он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смешо́н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3506F016-A32B-8CAA-D9AF-5304F7D27DF3}"/>
              </a:ext>
            </a:extLst>
          </p:cNvPr>
          <p:cNvPicPr>
            <a:picLocks noChangeAspect="1"/>
          </p:cNvPicPr>
          <p:nvPr/>
        </p:nvPicPr>
        <p:blipFill>
          <a:blip r:embed="rId2"/>
          <a:stretch>
            <a:fillRect/>
          </a:stretch>
        </p:blipFill>
        <p:spPr>
          <a:xfrm>
            <a:off x="189392" y="1139579"/>
            <a:ext cx="3740435" cy="4044980"/>
          </a:xfrm>
          <a:prstGeom prst="rect">
            <a:avLst/>
          </a:prstGeom>
        </p:spPr>
      </p:pic>
    </p:spTree>
    <p:extLst>
      <p:ext uri="{BB962C8B-B14F-4D97-AF65-F5344CB8AC3E}">
        <p14:creationId xmlns:p14="http://schemas.microsoft.com/office/powerpoint/2010/main" val="2103665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6C156607-5C66-093C-75C1-FE89E059273D}"/>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76EC5F87-CE13-8C69-6A31-70B00729A1B6}"/>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5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31A2639F-4BBF-CD3A-0BED-483C29E65041}"/>
              </a:ext>
            </a:extLst>
          </p:cNvPr>
          <p:cNvSpPr txBox="1"/>
          <p:nvPr/>
        </p:nvSpPr>
        <p:spPr>
          <a:xfrm>
            <a:off x="260350" y="868730"/>
            <a:ext cx="11931650" cy="563231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4400" b="0" i="0" u="none" strike="noStrike" kern="1200" cap="none" spc="0" normalizeH="0" baseline="0" noProof="0" dirty="0">
                <a:ln>
                  <a:noFill/>
                </a:ln>
                <a:solidFill>
                  <a:srgbClr val="749BFC"/>
                </a:solidFill>
                <a:effectLst/>
                <a:uLnTx/>
                <a:uFillTx/>
                <a:latin typeface="Calibri" panose="020F0502020204030204"/>
                <a:ea typeface="+mn-ea"/>
                <a:cs typeface="+mn-cs"/>
              </a:rPr>
              <a:t>Выучить наизусть скороговорки «Солнце...», «В ванну…», «Эй, баран…», «Шла Саша…».</a:t>
            </a:r>
          </a:p>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тексты «</a:t>
            </a:r>
            <a:r>
              <a:rPr kumimoji="0" lang="ru-RU" sz="4400" b="1" i="0" u="none" strike="noStrike" kern="1200" cap="none" spc="0" normalizeH="0" baseline="0" noProof="0" dirty="0">
                <a:ln>
                  <a:noFill/>
                </a:ln>
                <a:solidFill>
                  <a:prstClr val="black"/>
                </a:solidFill>
                <a:effectLst/>
                <a:uLnTx/>
                <a:uFillTx/>
                <a:latin typeface="Calibri" panose="020F0502020204030204"/>
                <a:ea typeface="+mn-ea"/>
                <a:cs typeface="+mn-cs"/>
              </a:rPr>
              <a:t>Взрослые и дети современной России</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4400" b="1" i="0" u="none" strike="noStrike" kern="1200" cap="none" spc="0" normalizeH="0" baseline="0" noProof="0" dirty="0">
                <a:ln>
                  <a:noFill/>
                </a:ln>
                <a:solidFill>
                  <a:prstClr val="black"/>
                </a:solidFill>
                <a:effectLst/>
                <a:uLnTx/>
                <a:uFillTx/>
                <a:latin typeface="Calibri" panose="020F0502020204030204"/>
                <a:ea typeface="+mn-ea"/>
                <a:cs typeface="+mn-cs"/>
              </a:rPr>
              <a:t>Семья как фактор развития поведения ребёнка</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(тема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Семья</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Темы и тексты</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второй и третий тексты из группы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4 текста (формат PDF)</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вопросы по текстам.</a:t>
            </a:r>
            <a:endParaRPr kumimoji="0" lang="ru-RU" sz="4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968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3918"/>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18730" y="1415848"/>
            <a:ext cx="11354540"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Мы с удивлением узнаём, что в Японии ребёнку до пяти лет позволяется практически всё, что в Америке подростки в 15—16 лет покидают родительский дом и начинают самостоятельную жизнь, что в Индии совсем маленькую девочку могут выдать замуж. То, что для одного народа само собой разумеется, другому кажется необычным. Вот что пишет американский журналист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Дейвид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Шиллер, который несколько лет провёл в Советском Союзе вместе со своими детьми: «Весьма оригинально в СССР (эти строки написаны в 1979 г.) относятся к детям. Ребёнка окружают беспрестанным вниманием и постоянно следят, чтобы он „далеко не уходил”. Родители, бабушки и дедушки на улице внимательно следят за детьми, не дают валяться в грязи, разбивать в кровь коленки».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Действительно, во многих российских семьях принято беспокоиться за детей и оберегать их от всевозможных опасностей. Главная задача, например, воспитателей — обеспечить полную безопасность детям, пусть даже ценой скуки и строгих ограничений. В России считается нормальным, что родители помогают своим взрослым детям деньгами или заботятся о внуках. В большинстве развитых стран это не принято, только исключительные обстоятельства способны вынудить человека обратиться за помощью к родителям.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1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0"/>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98629" y="1348520"/>
            <a:ext cx="11354540"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У заботы есть и обратная сторона. Родители считают себя вправе вмешиваться в жизнь взрослых детей, продолжать их оценивать и наставлять.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Высказывание «Я живу ради детей», довольно странно звучащее для жителей многих стран, вызывает в России понимание и уважение. Во многом это отношение сложилось в так называемые застойные годы, когда практически все иные пути личной самореализации, кроме воспитания детей, оказались перекрыты. Но, сделав ребёнка смыслом жизни, взрослый лишает его права выбора, ребёнок должен быть таким и только таким, каким видят его родители. Причём ребёнок невольно становится ответственным за то, удалась ли жизнь его родителей, а это слишком тяжёлый груз для него.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Взаимоотношения взрослых и детей в России прошли путь от домостроевского «почитай отца и мать» и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наказуй</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дитя» до семей конца советского периода, в которых ребёнок, часто единственный, был царём, богом, центром мироздания, при этом совершенно себе не принадлежа. Как показывает история, ни тот ни другой вариант хорошего будущего стране не обещали. Возможно, вопрос, есть ли россиянам на что надеяться, в гораздо большей степени решается сейчас не в парламенте или правительстве, а в семьях. От сегодняшних и завтрашних родителей зависит, появится ли в стране поколение, выросшее в любви и свободе.</a:t>
            </a:r>
          </a:p>
        </p:txBody>
      </p:sp>
    </p:spTree>
    <p:extLst>
      <p:ext uri="{BB962C8B-B14F-4D97-AF65-F5344CB8AC3E}">
        <p14:creationId xmlns:p14="http://schemas.microsoft.com/office/powerpoint/2010/main" val="264748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B18FF4-97DE-43A8-8D98-4A8A25CCDC20}"/>
              </a:ext>
            </a:extLst>
          </p:cNvPr>
          <p:cNvSpPr txBox="1"/>
          <p:nvPr/>
        </p:nvSpPr>
        <p:spPr>
          <a:xfrm>
            <a:off x="124287" y="1602279"/>
            <a:ext cx="11943425" cy="5142305"/>
          </a:xfrm>
          <a:prstGeom prst="rect">
            <a:avLst/>
          </a:prstGeom>
          <a:noFill/>
        </p:spPr>
        <p:txBody>
          <a:bodyPr wrap="square">
            <a:spAutoFit/>
          </a:bodyPr>
          <a:lstStyle/>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 относятся к детям в российских семьях?</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Помогают ли родители своим взрослым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Какова обратная сторона родительской заботы?</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Почему, с точки зрения автора статьи, в советский период родители посвящали всю свою жизнь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От чего зависит появление поколения, выросшего в любви и свободе?</a:t>
            </a:r>
          </a:p>
        </p:txBody>
      </p:sp>
      <p:sp>
        <p:nvSpPr>
          <p:cNvPr id="4" name="TextBox 3">
            <a:extLst>
              <a:ext uri="{FF2B5EF4-FFF2-40B4-BE49-F238E27FC236}">
                <a16:creationId xmlns:a16="http://schemas.microsoft.com/office/drawing/2014/main" id="{C3759DF2-9238-4DFA-A436-D1C8E1E84206}"/>
              </a:ext>
            </a:extLst>
          </p:cNvPr>
          <p:cNvSpPr txBox="1"/>
          <p:nvPr/>
        </p:nvSpPr>
        <p:spPr>
          <a:xfrm>
            <a:off x="2279789" y="3919"/>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Tree>
    <p:extLst>
      <p:ext uri="{BB962C8B-B14F-4D97-AF65-F5344CB8AC3E}">
        <p14:creationId xmlns:p14="http://schemas.microsoft.com/office/powerpoint/2010/main" val="3945739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01675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В американской психологии существует понятие «возрастная сегрегация», которое характеризует перемены, происходящие в последние годы в жизни детей и молодого поколения. Возрастная сегрегация проявляется в неспособности молодых людей найти место в жизни общества. При этом человек чувствует себя оторванным от окружающих его людей и дел и даже враждебным к ним: он хочет заниматься своим собственным делом, но часто не знает точно, какое это дело и как им надо заниматься. Когда же молодой человек находит его, практическая работа не приносит удовлетворения и интерес к ней быстро угасает. Этот факт оторванности молодых людей от других людей и настоящего дела в американской психологии получил название отчуждения.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Корни отчуждения американские исследователи ищут в особенностях современной семьи. Они обращают особое внимание на то обстоятельство, что большинство матерей работают. Характерно и то, что число других взрослых членов семьи, которые могли бы взять на себя обязанности по воспитанию ребенка в то время, когда матери работают, резко падает. Растет количество разводов, а следовательно, и детей, воспитывающихся без отцов. Естественно, что и материальный уровень жизни в этих семьях низкий. Однако с психологическим перенапряжением и неудачами приходится иметь дело не только семьям бедняков.</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254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11845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Требования профессиональной деятельности, претендующие не только на рабочее, но и на свободное время матерей и отцов, приводят к тому, что ребенок чаще проводит время с пассивными нянями, чем с родителями. На вопросы анкет отцы — представители средних классов общества — ответили, что тратят на общение со своими годовалыми детьми в среднем 15-20 минут в день.</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Затрудняют общение ребенка и взрослого и многие достижения цивилизации: появление дополнительных телевизоров в семье, наличие семейных комнат и отдельных спален, специальных комнат для игр и т. п. ведут к дальнейшему углублению изоляции между поколениями. Невольно приходят на память картины иной, патриархальной семейной жизни, когда вся большая семья (обычно все три поколения жили вместе) собиралась хотя бы один раз в день за одним большим общим столом. Разумеется, в такой семье общение, забота и воспитание детей были непрерывными, а не дискретными. И главное, всегда рядом с ребёнком был близкий человек. Современная цивилизация всё более отдаляется от условий, благоприятных для полноценного психического развития ребёнка, все больше углубляя изоляцию и увеличивая дефицит общения ребёнка со взрослым.</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36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4557081"/>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Крайний случай такой изоляции достигается с помощью прибора «искусственная нянька», снабженного специальным приспособлением для укачивания, которое автоматически приводится в действие звуком голоса младенца. Родители при таком воспитании выступают лишь в роли потенциальных наладчиков этого прибора.</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Итак, распад семьи, территориальное разделение жилых и деловых районов в городах, поток телевизионных передач, работающая мать и другие проявления «общественного прогресса» уменьшают возможности и потребности в содержательном общении между детьми и людьми старшего поколения и создают очень тяжелые условия для женщин. Растущее число разводов сопровождается в Америке новым явлением: нежеланием кого-либо из родителей брать на себя заботу о ребенке.</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Все эти и многие другие, еще более неблагоприятные условия не могут не сказываться на психическом развитии ребенка, что и приводит к отчуждению, причины которого — в дезорганизации семьи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040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2253CAB-2BA7-446D-8868-FFFCFEE25637}"/>
              </a:ext>
            </a:extLst>
          </p:cNvPr>
          <p:cNvSpPr txBox="1"/>
          <p:nvPr/>
        </p:nvSpPr>
        <p:spPr>
          <a:xfrm>
            <a:off x="408373" y="1300065"/>
            <a:ext cx="11487705" cy="5140831"/>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отношения современного молодого человека с окружающими его людьми?</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проявляется возрастная сегрегация?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причины отчуждения молодого поколения?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Какова роль общения с родителями в процессе воспитания детей?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Сколько времени уделяет общению с детьми современная работающая мать?</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Каково влияние достижений цивилизации на процесс общения детей и родителей?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Чем отличался процесс воспитания в патриархальной семье?</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условия полноценного психического развития ребёнка.</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562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73C65C1C-8709-8D04-78D4-B3BB3520C4E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B4A7C55-D09A-5629-D776-CBDE3A3E82BA}"/>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0D1776C9-4CF7-770A-93A7-83C21241E978}"/>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7A1FC94-53B4-30AA-6CB9-360899A04DA1}"/>
              </a:ext>
            </a:extLst>
          </p:cNvPr>
          <p:cNvSpPr txBox="1"/>
          <p:nvPr/>
        </p:nvSpPr>
        <p:spPr>
          <a:xfrm>
            <a:off x="408373" y="1300065"/>
            <a:ext cx="11487705" cy="4212500"/>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Устное сочинение «</a:t>
            </a:r>
            <a:r>
              <a:rPr kumimoji="0" lang="ru-RU" sz="4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различия в </a:t>
            </a: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воспитании</a:t>
            </a:r>
            <a:r>
              <a:rPr kumimoji="0" lang="ru-RU" sz="4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 детей в традиционном и современном Китае</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ru-RU" sz="4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5-10 предложений.</a:t>
            </a:r>
          </a:p>
          <a:p>
            <a:pPr marR="0" lvl="0" algn="l" defTabSz="914400" rtl="0" eaLnBrk="1" fontAlgn="auto" latinLnBrk="0" hangingPunct="1">
              <a:lnSpc>
                <a:spcPct val="107000"/>
              </a:lnSpc>
              <a:spcBef>
                <a:spcPts val="0"/>
              </a:spcBef>
              <a:spcAft>
                <a:spcPts val="0"/>
              </a:spcAft>
              <a:buClrTx/>
              <a:buSzTx/>
              <a:tabLst/>
              <a:defRPr/>
            </a:pPr>
            <a:endPar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07000"/>
              </a:lnSpc>
              <a:spcBef>
                <a:spcPts val="0"/>
              </a:spcBef>
              <a:spcAft>
                <a:spcPts val="0"/>
              </a:spcAft>
              <a:buClrTx/>
              <a:buSzTx/>
              <a:tabLst/>
              <a:defRPr/>
            </a:pPr>
            <a:r>
              <a:rPr lang="ru-RU" sz="3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13:30</a:t>
            </a:r>
            <a:endParaRPr kumimoji="0" lang="ru-RU"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126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F92B27B-CC7C-D775-BBA0-8005DFF004C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164E845-2685-4936-AAC0-BC24F6EAE89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8 ноября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0035FE27-886F-F07F-1E9C-A900F4D43CE7}"/>
              </a:ext>
            </a:extLst>
          </p:cNvPr>
          <p:cNvSpPr txBox="1"/>
          <p:nvPr/>
        </p:nvSpPr>
        <p:spPr>
          <a:xfrm>
            <a:off x="260350" y="868730"/>
            <a:ext cx="11726863" cy="5355312"/>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800"/>
              </a:spcAft>
              <a:buClrTx/>
              <a:buSzTx/>
              <a:buFont typeface="Arial" panose="020B0604020202020204" pitchFamily="34" charset="0"/>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Выучить наизусть скороговорку «Кукушка…».</a:t>
            </a:r>
          </a:p>
          <a:p>
            <a:pPr marL="514350" marR="0" lvl="0" indent="-514350" algn="l" defTabSz="914400" rtl="0" eaLnBrk="1" fontAlgn="auto" latinLnBrk="0" hangingPunct="1">
              <a:lnSpc>
                <a:spcPct val="100000"/>
              </a:lnSpc>
              <a:spcBef>
                <a:spcPts val="1200"/>
              </a:spcBef>
              <a:spcAft>
                <a:spcPts val="1800"/>
              </a:spcAft>
              <a:buClrTx/>
              <a:buSzTx/>
              <a:buFont typeface="Arial" panose="020B0604020202020204" pitchFamily="34" charset="0"/>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 «</a:t>
            </a:r>
            <a:r>
              <a:rPr kumimoji="0" lang="ru-RU" sz="4000" b="1" i="0" u="none" strike="noStrike" kern="1200" cap="none" spc="0" normalizeH="0" baseline="0" noProof="0" dirty="0">
                <a:ln>
                  <a:noFill/>
                </a:ln>
                <a:solidFill>
                  <a:prstClr val="black"/>
                </a:solidFill>
                <a:effectLst/>
                <a:uLnTx/>
                <a:uFillTx/>
                <a:latin typeface="Calibri" panose="020F0502020204030204"/>
                <a:ea typeface="+mn-ea"/>
                <a:cs typeface="+mn-cs"/>
              </a:rPr>
              <a:t>Отрочество</a:t>
            </a: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Семья</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Темы и тексты</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 четвёртый текст из группы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4 текста (формат PDF)</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вопросы по тексту.</a:t>
            </a:r>
          </a:p>
          <a:p>
            <a:pPr marL="514350" marR="0" lvl="0" indent="-514350" algn="l" defTabSz="914400" rtl="0" eaLnBrk="1" fontAlgn="auto" latinLnBrk="0" hangingPunct="1">
              <a:lnSpc>
                <a:spcPct val="100000"/>
              </a:lnSpc>
              <a:spcBef>
                <a:spcPts val="1200"/>
              </a:spcBef>
              <a:spcAft>
                <a:spcPts val="1800"/>
              </a:spcAft>
              <a:buClrTx/>
              <a:buSzTx/>
              <a:buFont typeface="Arial" panose="020B0604020202020204" pitchFamily="34" charset="0"/>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Подготовить короткий доклад-презентация «</a:t>
            </a:r>
            <a:r>
              <a:rPr kumimoji="0" lang="ru-RU"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Воспитание</a:t>
            </a: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детей в Китае. Традиции и современность».</a:t>
            </a:r>
            <a:br>
              <a:rPr lang="ru-RU" sz="4000" dirty="0">
                <a:solidFill>
                  <a:prstClr val="black"/>
                </a:solidFill>
                <a:latin typeface="Calibri" panose="020F0502020204030204"/>
              </a:rPr>
            </a:b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Внимание! Доклады об образовании будут оцениваться в 2 раза ниже.</a:t>
            </a:r>
            <a:endParaRPr kumimoji="0" lang="ru-RU" sz="24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6268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4927</TotalTime>
  <Words>1553</Words>
  <Application>Microsoft Office PowerPoint</Application>
  <PresentationFormat>Широкоэкранный</PresentationFormat>
  <Paragraphs>158</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17</vt:i4>
      </vt:variant>
    </vt:vector>
  </HeadingPairs>
  <TitlesOfParts>
    <vt:vector size="23" baseType="lpstr">
      <vt:lpstr>Arial</vt:lpstr>
      <vt:lpstr>Calibri</vt:lpstr>
      <vt:lpstr>Calibri Light</vt:lpstr>
      <vt:lpstr>Times New Roman</vt:lpstr>
      <vt:lpstr>Тема Office</vt:lpstr>
      <vt:lpstr>1_Тема Office</vt:lpstr>
      <vt:lpstr>1 курс (психологи 24 г/п)</vt:lpstr>
      <vt:lpstr>Фонетика Русские скороговорки и стихотворения</vt:lpstr>
      <vt:lpstr>С, с/ш</vt:lpstr>
      <vt:lpstr>Скороговорки</vt:lpstr>
      <vt:lpstr>Скороговорки</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119</cp:revision>
  <dcterms:created xsi:type="dcterms:W3CDTF">2024-09-01T20:30:35Z</dcterms:created>
  <dcterms:modified xsi:type="dcterms:W3CDTF">2024-11-05T10:58:01Z</dcterms:modified>
</cp:coreProperties>
</file>