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73" r:id="rId4"/>
    <p:sldId id="704" r:id="rId5"/>
    <p:sldId id="711" r:id="rId6"/>
    <p:sldId id="434" r:id="rId7"/>
    <p:sldId id="705" r:id="rId8"/>
    <p:sldId id="697" r:id="rId9"/>
    <p:sldId id="723" r:id="rId10"/>
    <p:sldId id="701" r:id="rId11"/>
    <p:sldId id="702" r:id="rId12"/>
    <p:sldId id="703" r:id="rId13"/>
    <p:sldId id="712" r:id="rId14"/>
    <p:sldId id="713" r:id="rId15"/>
    <p:sldId id="714" r:id="rId16"/>
    <p:sldId id="715" r:id="rId17"/>
    <p:sldId id="708" r:id="rId18"/>
    <p:sldId id="716" r:id="rId19"/>
    <p:sldId id="717" r:id="rId20"/>
    <p:sldId id="718" r:id="rId21"/>
    <p:sldId id="726" r:id="rId22"/>
    <p:sldId id="707" r:id="rId23"/>
    <p:sldId id="293" r:id="rId24"/>
    <p:sldId id="404" r:id="rId25"/>
    <p:sldId id="405" r:id="rId26"/>
    <p:sldId id="406" r:id="rId27"/>
    <p:sldId id="407" r:id="rId28"/>
    <p:sldId id="408" r:id="rId29"/>
    <p:sldId id="409" r:id="rId30"/>
    <p:sldId id="410" r:id="rId31"/>
    <p:sldId id="411" r:id="rId32"/>
    <p:sldId id="412" r:id="rId33"/>
    <p:sldId id="413" r:id="rId34"/>
    <p:sldId id="414" r:id="rId35"/>
    <p:sldId id="488" r:id="rId36"/>
    <p:sldId id="489" r:id="rId37"/>
    <p:sldId id="463" r:id="rId38"/>
    <p:sldId id="464" r:id="rId39"/>
    <p:sldId id="465" r:id="rId40"/>
    <p:sldId id="466" r:id="rId41"/>
    <p:sldId id="467" r:id="rId42"/>
    <p:sldId id="468" r:id="rId43"/>
    <p:sldId id="469" r:id="rId44"/>
    <p:sldId id="470" r:id="rId45"/>
    <p:sldId id="471" r:id="rId46"/>
    <p:sldId id="472" r:id="rId47"/>
    <p:sldId id="473" r:id="rId48"/>
    <p:sldId id="474" r:id="rId49"/>
    <p:sldId id="477" r:id="rId50"/>
    <p:sldId id="478" r:id="rId51"/>
    <p:sldId id="476" r:id="rId52"/>
    <p:sldId id="479" r:id="rId53"/>
    <p:sldId id="480" r:id="rId54"/>
    <p:sldId id="481" r:id="rId55"/>
    <p:sldId id="490" r:id="rId56"/>
    <p:sldId id="491" r:id="rId57"/>
    <p:sldId id="492" r:id="rId58"/>
    <p:sldId id="493" r:id="rId59"/>
    <p:sldId id="494" r:id="rId60"/>
    <p:sldId id="495" r:id="rId61"/>
    <p:sldId id="496" r:id="rId62"/>
    <p:sldId id="497" r:id="rId63"/>
    <p:sldId id="498" r:id="rId64"/>
    <p:sldId id="499" r:id="rId65"/>
    <p:sldId id="442" r:id="rId66"/>
    <p:sldId id="727" r:id="rId67"/>
    <p:sldId id="728" r:id="rId68"/>
    <p:sldId id="729" r:id="rId69"/>
    <p:sldId id="730" r:id="rId70"/>
    <p:sldId id="731" r:id="rId71"/>
    <p:sldId id="732" r:id="rId72"/>
    <p:sldId id="733" r:id="rId73"/>
    <p:sldId id="735" r:id="rId74"/>
    <p:sldId id="736" r:id="rId75"/>
    <p:sldId id="738" r:id="rId76"/>
    <p:sldId id="739" r:id="rId77"/>
    <p:sldId id="740" r:id="rId78"/>
    <p:sldId id="741" r:id="rId79"/>
    <p:sldId id="742" r:id="rId80"/>
    <p:sldId id="743" r:id="rId81"/>
    <p:sldId id="744" r:id="rId82"/>
    <p:sldId id="745" r:id="rId83"/>
    <p:sldId id="746" r:id="rId84"/>
    <p:sldId id="747" r:id="rId85"/>
    <p:sldId id="748" r:id="rId86"/>
    <p:sldId id="504" r:id="rId87"/>
    <p:sldId id="719" r:id="rId8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EFFFA"/>
    <a:srgbClr val="660033"/>
    <a:srgbClr val="C8F8F3"/>
    <a:srgbClr val="749BFC"/>
    <a:srgbClr val="B4A3E5"/>
    <a:srgbClr val="C4A8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8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viewProps" Target="viewProp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67626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01125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195009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351715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287365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369339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1470392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29544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118457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10899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698873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29.10.2024</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23962277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107287" y="0"/>
            <a:ext cx="12028151"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rPr>
              <a:t>1 курс (психологи 24 г/п)</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107288" y="874782"/>
            <a:ext cx="2485084" cy="1569660"/>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algn="ctr"/>
            <a:r>
              <a:rPr lang="ru-RU" sz="3200" b="1" dirty="0">
                <a:solidFill>
                  <a:srgbClr val="002060"/>
                </a:solidFill>
                <a:effectLst>
                  <a:outerShdw blurRad="38100" dist="38100" dir="2700000" algn="tl">
                    <a:srgbClr val="0070C0">
                      <a:alpha val="43000"/>
                    </a:srgbClr>
                  </a:outerShdw>
                </a:effectLst>
              </a:rPr>
              <a:t>29 октября 2024 года, 11:00—14:00</a:t>
            </a:r>
          </a:p>
        </p:txBody>
      </p:sp>
      <p:graphicFrame>
        <p:nvGraphicFramePr>
          <p:cNvPr id="4" name="Таблица 3">
            <a:extLst>
              <a:ext uri="{FF2B5EF4-FFF2-40B4-BE49-F238E27FC236}">
                <a16:creationId xmlns:a16="http://schemas.microsoft.com/office/drawing/2014/main" id="{9308EB89-BDFF-D1AD-896B-47355613C027}"/>
              </a:ext>
            </a:extLst>
          </p:cNvPr>
          <p:cNvGraphicFramePr>
            <a:graphicFrameLocks noGrp="1"/>
          </p:cNvGraphicFramePr>
          <p:nvPr>
            <p:extLst>
              <p:ext uri="{D42A27DB-BD31-4B8C-83A1-F6EECF244321}">
                <p14:modId xmlns:p14="http://schemas.microsoft.com/office/powerpoint/2010/main" val="759178176"/>
              </p:ext>
            </p:extLst>
          </p:nvPr>
        </p:nvGraphicFramePr>
        <p:xfrm>
          <a:off x="2714469" y="874782"/>
          <a:ext cx="8669701" cy="5806440"/>
        </p:xfrm>
        <a:graphic>
          <a:graphicData uri="http://schemas.openxmlformats.org/drawingml/2006/table">
            <a:tbl>
              <a:tblPr firstRow="1" firstCol="1" bandRow="1"/>
              <a:tblGrid>
                <a:gridCol w="521393">
                  <a:extLst>
                    <a:ext uri="{9D8B030D-6E8A-4147-A177-3AD203B41FA5}">
                      <a16:colId xmlns:a16="http://schemas.microsoft.com/office/drawing/2014/main" val="1258911635"/>
                    </a:ext>
                  </a:extLst>
                </a:gridCol>
                <a:gridCol w="1893484">
                  <a:extLst>
                    <a:ext uri="{9D8B030D-6E8A-4147-A177-3AD203B41FA5}">
                      <a16:colId xmlns:a16="http://schemas.microsoft.com/office/drawing/2014/main" val="269898606"/>
                    </a:ext>
                  </a:extLst>
                </a:gridCol>
                <a:gridCol w="724699">
                  <a:extLst>
                    <a:ext uri="{9D8B030D-6E8A-4147-A177-3AD203B41FA5}">
                      <a16:colId xmlns:a16="http://schemas.microsoft.com/office/drawing/2014/main" val="1118649554"/>
                    </a:ext>
                  </a:extLst>
                </a:gridCol>
                <a:gridCol w="684414">
                  <a:extLst>
                    <a:ext uri="{9D8B030D-6E8A-4147-A177-3AD203B41FA5}">
                      <a16:colId xmlns:a16="http://schemas.microsoft.com/office/drawing/2014/main" val="3119683142"/>
                    </a:ext>
                  </a:extLst>
                </a:gridCol>
                <a:gridCol w="701327">
                  <a:extLst>
                    <a:ext uri="{9D8B030D-6E8A-4147-A177-3AD203B41FA5}">
                      <a16:colId xmlns:a16="http://schemas.microsoft.com/office/drawing/2014/main" val="3890629694"/>
                    </a:ext>
                  </a:extLst>
                </a:gridCol>
                <a:gridCol w="668972">
                  <a:extLst>
                    <a:ext uri="{9D8B030D-6E8A-4147-A177-3AD203B41FA5}">
                      <a16:colId xmlns:a16="http://schemas.microsoft.com/office/drawing/2014/main" val="1225325674"/>
                    </a:ext>
                  </a:extLst>
                </a:gridCol>
                <a:gridCol w="1352844">
                  <a:extLst>
                    <a:ext uri="{9D8B030D-6E8A-4147-A177-3AD203B41FA5}">
                      <a16:colId xmlns:a16="http://schemas.microsoft.com/office/drawing/2014/main" val="2947973751"/>
                    </a:ext>
                  </a:extLst>
                </a:gridCol>
                <a:gridCol w="1360678">
                  <a:extLst>
                    <a:ext uri="{9D8B030D-6E8A-4147-A177-3AD203B41FA5}">
                      <a16:colId xmlns:a16="http://schemas.microsoft.com/office/drawing/2014/main" val="2255637695"/>
                    </a:ext>
                  </a:extLst>
                </a:gridCol>
                <a:gridCol w="761890">
                  <a:extLst>
                    <a:ext uri="{9D8B030D-6E8A-4147-A177-3AD203B41FA5}">
                      <a16:colId xmlns:a16="http://schemas.microsoft.com/office/drawing/2014/main" val="727375245"/>
                    </a:ext>
                  </a:extLst>
                </a:gridCol>
              </a:tblGrid>
              <a:tr h="168369">
                <a:tc>
                  <a:txBody>
                    <a:bodyPr/>
                    <a:lstStyle/>
                    <a:p>
                      <a:pPr marL="0" indent="0" algn="r" defTabSz="914400" rtl="0" eaLnBrk="1" latinLnBrk="0" hangingPunct="1">
                        <a:lnSpc>
                          <a:spcPct val="100000"/>
                        </a:lnSpc>
                        <a:spcAft>
                          <a:spcPts val="0"/>
                        </a:spcAft>
                        <a:buFont typeface="+mj-lt"/>
                        <a:buNone/>
                      </a:pPr>
                      <a:endPar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1" kern="1200"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АудТест</a:t>
                      </a:r>
                      <a:r>
                        <a:rPr lang="ru-RU" sz="12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Числит.25.10.24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фонет</a:t>
                      </a: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имя/ </a:t>
                      </a:r>
                      <a:r>
                        <a:rPr lang="ru-RU" sz="14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назв</a:t>
                      </a: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рассказ о семье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Чтен</a:t>
                      </a: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ru-RU" sz="14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Вопр</a:t>
                      </a: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ru-RU" sz="14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ПогОЛк</a:t>
                      </a: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детям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Ай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Цзяин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70,54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Баиньцайцыкэ</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Ван Сяни</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42,26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Ван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Цзасян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51,79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Гао</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Цзэци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i="1" dirty="0" err="1">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Жуань</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Люин</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32,14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35113">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Ли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Мяохао</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14,29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6485">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Ли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Тяньхао</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14,29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Ли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Чуньлэй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76,79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i="1"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Сунь</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Миньцзе</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a:lnSpc>
                          <a:spcPct val="100000"/>
                        </a:lnSpc>
                      </a:pPr>
                      <a:endParaRPr lang="ru-RU" sz="1400" i="1" dirty="0">
                        <a:solidFill>
                          <a:srgbClr val="FF0000"/>
                        </a:solidFil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Сян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Цзятао</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72,32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Чжай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Циньи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Чжан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Чуж</a:t>
                      </a:r>
                      <a:r>
                        <a:rPr lang="ru-RU" sz="2000"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о</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65,18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Чжан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Эньцун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err="1">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Чой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Дэун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85,71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bl>
          </a:graphicData>
        </a:graphic>
      </p:graphicFrame>
      <p:sp>
        <p:nvSpPr>
          <p:cNvPr id="3" name="TextBox 2">
            <a:extLst>
              <a:ext uri="{FF2B5EF4-FFF2-40B4-BE49-F238E27FC236}">
                <a16:creationId xmlns:a16="http://schemas.microsoft.com/office/drawing/2014/main" id="{7556778D-BCED-A3D6-1F3A-C70A92D1F95B}"/>
              </a:ext>
            </a:extLst>
          </p:cNvPr>
          <p:cNvSpPr txBox="1"/>
          <p:nvPr/>
        </p:nvSpPr>
        <p:spPr>
          <a:xfrm>
            <a:off x="-57682" y="2830689"/>
            <a:ext cx="2815024" cy="3416320"/>
          </a:xfrm>
          <a:prstGeom prst="rect">
            <a:avLst/>
          </a:prstGeom>
          <a:noFill/>
        </p:spPr>
        <p:txBody>
          <a:bodyPr wrap="square" rtlCol="0">
            <a:spAutoFit/>
          </a:bodyPr>
          <a:lstStyle/>
          <a:p>
            <a:pPr algn="ctr"/>
            <a:r>
              <a:rPr lang="ru-RU" sz="3600" dirty="0"/>
              <a:t>Не забывайте записать своё </a:t>
            </a:r>
            <a:r>
              <a:rPr lang="ru-RU" sz="3600" b="1" dirty="0"/>
              <a:t>имя</a:t>
            </a:r>
            <a:r>
              <a:rPr lang="ru-RU" sz="3600" dirty="0"/>
              <a:t> </a:t>
            </a:r>
            <a:r>
              <a:rPr lang="ru-RU" sz="3600" b="1" dirty="0">
                <a:effectLst>
                  <a:outerShdw blurRad="38100" dist="38100" dir="2700000" algn="tl">
                    <a:srgbClr val="000000">
                      <a:alpha val="43137"/>
                    </a:srgbClr>
                  </a:outerShdw>
                </a:effectLst>
              </a:rPr>
              <a:t>русскими</a:t>
            </a:r>
            <a:r>
              <a:rPr lang="ru-RU" sz="3600" dirty="0"/>
              <a:t> буквами!</a:t>
            </a:r>
          </a:p>
        </p:txBody>
      </p:sp>
    </p:spTree>
    <p:extLst>
      <p:ext uri="{BB962C8B-B14F-4D97-AF65-F5344CB8AC3E}">
        <p14:creationId xmlns:p14="http://schemas.microsoft.com/office/powerpoint/2010/main" val="59484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AD958-B4C2-649C-842A-41E27112042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279314-55FC-97EF-14BF-FE2BA837DD95}"/>
              </a:ext>
            </a:extLst>
          </p:cNvPr>
          <p:cNvSpPr>
            <a:spLocks noGrp="1"/>
          </p:cNvSpPr>
          <p:nvPr>
            <p:ph type="title"/>
          </p:nvPr>
        </p:nvSpPr>
        <p:spPr>
          <a:xfrm>
            <a:off x="0" y="0"/>
            <a:ext cx="12192000" cy="3808429"/>
          </a:xfrm>
        </p:spPr>
        <p:txBody>
          <a:bodyPr anchor="t">
            <a:noAutofit/>
          </a:bodyPr>
          <a:lstStyle/>
          <a:p>
            <a:pPr algn="ctr">
              <a:lnSpc>
                <a:spcPct val="80000"/>
              </a:lnSpc>
              <a:spcBef>
                <a:spcPts val="0"/>
              </a:spcBef>
            </a:pPr>
            <a:r>
              <a:rPr lang="ru-RU" b="1" kern="2000" spc="600" dirty="0">
                <a:effectLst>
                  <a:outerShdw blurRad="38100" dist="38100" dir="2700000" algn="tl">
                    <a:srgbClr val="000000">
                      <a:alpha val="43137"/>
                    </a:srgbClr>
                  </a:outerShdw>
                </a:effectLst>
                <a:latin typeface="Arial Black" panose="020B0A04020102020204" pitchFamily="34" charset="0"/>
              </a:rPr>
              <a:t>Редукция</a:t>
            </a:r>
            <a:br>
              <a:rPr lang="ru-RU" dirty="0"/>
            </a:br>
            <a:r>
              <a:rPr lang="ru-RU" dirty="0">
                <a:solidFill>
                  <a:srgbClr val="FF0000"/>
                </a:solidFill>
                <a:effectLst>
                  <a:outerShdw blurRad="38100" dist="38100" dir="2700000" algn="tl">
                    <a:srgbClr val="000000">
                      <a:alpha val="43137"/>
                    </a:srgbClr>
                  </a:outerShdw>
                </a:effectLst>
              </a:rPr>
              <a:t>УДАРНЫЕ</a:t>
            </a:r>
            <a:r>
              <a:rPr lang="ru-RU" dirty="0"/>
              <a:t> — </a:t>
            </a:r>
            <a:r>
              <a:rPr lang="ru-RU" sz="4800" dirty="0"/>
              <a:t>А </a:t>
            </a:r>
            <a:r>
              <a:rPr lang="en-US" sz="4800" dirty="0"/>
              <a:t>[</a:t>
            </a:r>
            <a:r>
              <a:rPr lang="ru-RU" sz="4800" dirty="0"/>
              <a:t>а</a:t>
            </a:r>
            <a:r>
              <a:rPr lang="ru-RU" sz="4800" dirty="0">
                <a:latin typeface="Arial" panose="020B0604020202020204" pitchFamily="34" charset="0"/>
                <a:cs typeface="Arial" panose="020B0604020202020204" pitchFamily="34" charset="0"/>
              </a:rPr>
              <a:t>́</a:t>
            </a:r>
            <a:r>
              <a:rPr lang="en-US" sz="4800" dirty="0"/>
              <a:t>]</a:t>
            </a:r>
            <a:r>
              <a:rPr lang="ru-RU" sz="4800" dirty="0"/>
              <a:t>, О </a:t>
            </a:r>
            <a:r>
              <a:rPr lang="en-US" sz="4800" dirty="0"/>
              <a:t>[</a:t>
            </a:r>
            <a:r>
              <a:rPr lang="ru-RU" sz="4800" dirty="0"/>
              <a:t>о</a:t>
            </a:r>
            <a:r>
              <a:rPr lang="ru-RU" sz="4800" dirty="0">
                <a:latin typeface="Arial" panose="020B0604020202020204" pitchFamily="34" charset="0"/>
                <a:cs typeface="Arial" panose="020B0604020202020204" pitchFamily="34" charset="0"/>
              </a:rPr>
              <a:t>́</a:t>
            </a:r>
            <a:r>
              <a:rPr lang="en-US" sz="4800" dirty="0"/>
              <a:t>]</a:t>
            </a:r>
            <a:r>
              <a:rPr lang="ru-RU" sz="4800" dirty="0"/>
              <a:t>, И </a:t>
            </a:r>
            <a:r>
              <a:rPr lang="en-US" sz="4800" dirty="0"/>
              <a:t>[‘</a:t>
            </a:r>
            <a:r>
              <a:rPr lang="ru-RU" sz="4800" dirty="0"/>
              <a:t>и</a:t>
            </a:r>
            <a:r>
              <a:rPr lang="ru-RU" sz="4800" dirty="0">
                <a:latin typeface="Arial" panose="020B0604020202020204" pitchFamily="34" charset="0"/>
                <a:cs typeface="Arial" panose="020B0604020202020204" pitchFamily="34" charset="0"/>
              </a:rPr>
              <a:t>́</a:t>
            </a:r>
            <a:r>
              <a:rPr lang="en-US" sz="4800" dirty="0"/>
              <a:t>]</a:t>
            </a:r>
            <a:r>
              <a:rPr lang="ru-RU" sz="4800" dirty="0"/>
              <a:t>, Е </a:t>
            </a:r>
            <a:r>
              <a:rPr lang="en-US" sz="4800" dirty="0"/>
              <a:t>[‘</a:t>
            </a:r>
            <a:r>
              <a:rPr lang="ru-RU" sz="4800" dirty="0"/>
              <a:t>э</a:t>
            </a:r>
            <a:r>
              <a:rPr lang="ru-RU" sz="4800" dirty="0">
                <a:latin typeface="Arial" panose="020B0604020202020204" pitchFamily="34" charset="0"/>
                <a:cs typeface="Arial" panose="020B0604020202020204" pitchFamily="34" charset="0"/>
              </a:rPr>
              <a:t>́</a:t>
            </a:r>
            <a:r>
              <a:rPr lang="en-US" sz="4800" dirty="0"/>
              <a:t>]</a:t>
            </a:r>
            <a:r>
              <a:rPr lang="ru-RU" sz="4800" dirty="0"/>
              <a:t>, Я</a:t>
            </a:r>
            <a:r>
              <a:rPr lang="en-US" sz="4800" dirty="0"/>
              <a:t> [‘</a:t>
            </a:r>
            <a:r>
              <a:rPr lang="ru-RU" sz="4800" dirty="0"/>
              <a:t>а</a:t>
            </a:r>
            <a:r>
              <a:rPr lang="ru-RU" sz="4800" dirty="0">
                <a:latin typeface="Arial" panose="020B0604020202020204" pitchFamily="34" charset="0"/>
                <a:cs typeface="Arial" panose="020B0604020202020204" pitchFamily="34" charset="0"/>
              </a:rPr>
              <a:t>́</a:t>
            </a:r>
            <a:r>
              <a:rPr lang="en-US" sz="4800" dirty="0"/>
              <a:t>]</a:t>
            </a:r>
            <a:br>
              <a:rPr lang="en-US" sz="4800" dirty="0"/>
            </a:br>
            <a:r>
              <a:rPr lang="ru-RU" sz="4800" dirty="0"/>
              <a:t>                         </a:t>
            </a:r>
            <a:r>
              <a:rPr lang="ru-RU" sz="4800" i="1" dirty="0" err="1"/>
              <a:t>м</a:t>
            </a:r>
            <a:r>
              <a:rPr lang="ru-RU" sz="4800" b="1" i="1" dirty="0" err="1">
                <a:solidFill>
                  <a:srgbClr val="C00000"/>
                </a:solidFill>
                <a:effectLst>
                  <a:outerShdw blurRad="38100" dist="38100" dir="2700000" algn="tl">
                    <a:srgbClr val="000000">
                      <a:alpha val="43137"/>
                    </a:srgbClr>
                  </a:outerShdw>
                </a:effectLst>
                <a:latin typeface="+mn-lt"/>
              </a:rPr>
              <a:t>а</a:t>
            </a:r>
            <a:r>
              <a:rPr lang="ru-RU" sz="4800" b="1" i="1"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ru-RU" sz="4800" i="1" dirty="0" err="1"/>
              <a:t>ма</a:t>
            </a:r>
            <a:r>
              <a:rPr lang="ru-RU" sz="4800" i="1" dirty="0"/>
              <a:t>, </a:t>
            </a:r>
            <a:r>
              <a:rPr lang="ru-RU" sz="4800" i="1" dirty="0" err="1"/>
              <a:t>д</a:t>
            </a:r>
            <a:r>
              <a:rPr lang="ru-RU" sz="4800" b="1" i="1" dirty="0" err="1">
                <a:solidFill>
                  <a:srgbClr val="C00000"/>
                </a:solidFill>
                <a:effectLst>
                  <a:outerShdw blurRad="38100" dist="38100" dir="2700000" algn="tl">
                    <a:srgbClr val="000000">
                      <a:alpha val="43137"/>
                    </a:srgbClr>
                  </a:outerShdw>
                </a:effectLst>
                <a:latin typeface="+mn-lt"/>
              </a:rPr>
              <a:t>о</a:t>
            </a:r>
            <a:r>
              <a:rPr lang="ru-RU" sz="4800" b="1" i="1"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ru-RU" sz="4800" i="1" dirty="0" err="1"/>
              <a:t>м</a:t>
            </a:r>
            <a:r>
              <a:rPr lang="ru-RU" sz="4800" i="1" dirty="0"/>
              <a:t>, </a:t>
            </a:r>
            <a:r>
              <a:rPr lang="ru-RU" sz="4800" i="1" dirty="0" err="1"/>
              <a:t>кн</a:t>
            </a:r>
            <a:r>
              <a:rPr lang="ru-RU" sz="4800" b="1" i="1" dirty="0" err="1">
                <a:solidFill>
                  <a:srgbClr val="C00000"/>
                </a:solidFill>
                <a:effectLst>
                  <a:outerShdw blurRad="38100" dist="38100" dir="2700000" algn="tl">
                    <a:srgbClr val="000000">
                      <a:alpha val="43137"/>
                    </a:srgbClr>
                  </a:outerShdw>
                </a:effectLst>
                <a:latin typeface="+mn-lt"/>
              </a:rPr>
              <a:t>и</a:t>
            </a:r>
            <a:r>
              <a:rPr lang="ru-RU" sz="4800" b="1" i="1"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ru-RU" sz="4800" i="1" dirty="0" err="1"/>
              <a:t>га</a:t>
            </a:r>
            <a:r>
              <a:rPr lang="ru-RU" sz="4800" i="1" dirty="0"/>
              <a:t>, </a:t>
            </a:r>
            <a:r>
              <a:rPr lang="ru-RU" sz="4800" i="1" dirty="0" err="1"/>
              <a:t>м</a:t>
            </a:r>
            <a:r>
              <a:rPr lang="ru-RU" sz="4800" b="1" i="1" dirty="0" err="1">
                <a:solidFill>
                  <a:srgbClr val="C00000"/>
                </a:solidFill>
                <a:effectLst>
                  <a:outerShdw blurRad="38100" dist="38100" dir="2700000" algn="tl">
                    <a:srgbClr val="000000">
                      <a:alpha val="43137"/>
                    </a:srgbClr>
                  </a:outerShdw>
                </a:effectLst>
                <a:latin typeface="+mn-lt"/>
              </a:rPr>
              <a:t>е</a:t>
            </a:r>
            <a:r>
              <a:rPr lang="ru-RU" sz="4800" b="1" i="1"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ru-RU" sz="4800" i="1" dirty="0" err="1"/>
              <a:t>л</a:t>
            </a:r>
            <a:r>
              <a:rPr lang="ru-RU" sz="4800" i="1" dirty="0"/>
              <a:t>, </a:t>
            </a:r>
            <a:r>
              <a:rPr lang="ru-RU" sz="4800" i="1" dirty="0" err="1"/>
              <a:t>м</a:t>
            </a:r>
            <a:r>
              <a:rPr lang="ru-RU" sz="4800" b="1" i="1" dirty="0" err="1">
                <a:solidFill>
                  <a:srgbClr val="C00000"/>
                </a:solidFill>
                <a:effectLst>
                  <a:outerShdw blurRad="38100" dist="38100" dir="2700000" algn="tl">
                    <a:srgbClr val="000000">
                      <a:alpha val="43137"/>
                    </a:srgbClr>
                  </a:outerShdw>
                </a:effectLst>
                <a:latin typeface="+mn-lt"/>
              </a:rPr>
              <a:t>я</a:t>
            </a:r>
            <a:r>
              <a:rPr lang="ru-RU" sz="4800" b="1" i="1"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ru-RU" sz="4800" i="1" dirty="0" err="1"/>
              <a:t>ч</a:t>
            </a:r>
            <a:br>
              <a:rPr lang="ru-RU" sz="4800" i="1" dirty="0"/>
            </a:br>
            <a:br>
              <a:rPr lang="en-US" dirty="0"/>
            </a:br>
            <a:r>
              <a:rPr lang="ru-RU" dirty="0">
                <a:solidFill>
                  <a:srgbClr val="002060"/>
                </a:solidFill>
                <a:effectLst>
                  <a:outerShdw blurRad="38100" dist="38100" dir="2700000" algn="tl">
                    <a:srgbClr val="000000">
                      <a:alpha val="43137"/>
                    </a:srgbClr>
                  </a:outerShdw>
                </a:effectLst>
              </a:rPr>
              <a:t>Безударные</a:t>
            </a:r>
            <a:r>
              <a:rPr lang="ru-RU" sz="6000" dirty="0"/>
              <a:t>:</a:t>
            </a:r>
            <a:br>
              <a:rPr lang="ru-RU" sz="6000" dirty="0"/>
            </a:br>
            <a:br>
              <a:rPr lang="ru-RU" sz="6000" dirty="0"/>
            </a:br>
            <a:endParaRPr lang="ru-RU" sz="4800" dirty="0"/>
          </a:p>
        </p:txBody>
      </p:sp>
      <p:sp>
        <p:nvSpPr>
          <p:cNvPr id="4" name="TextBox 3">
            <a:extLst>
              <a:ext uri="{FF2B5EF4-FFF2-40B4-BE49-F238E27FC236}">
                <a16:creationId xmlns:a16="http://schemas.microsoft.com/office/drawing/2014/main" id="{67741188-0B2A-FF7B-C054-930FB250DC7C}"/>
              </a:ext>
            </a:extLst>
          </p:cNvPr>
          <p:cNvSpPr txBox="1"/>
          <p:nvPr/>
        </p:nvSpPr>
        <p:spPr>
          <a:xfrm>
            <a:off x="0" y="5448071"/>
            <a:ext cx="12192000" cy="1384995"/>
          </a:xfrm>
          <a:prstGeom prst="rect">
            <a:avLst/>
          </a:prstGeom>
          <a:noFill/>
        </p:spPr>
        <p:txBody>
          <a:bodyPr wrap="square">
            <a:spAutoFit/>
          </a:bodyPr>
          <a:lstStyle/>
          <a:p>
            <a:r>
              <a:rPr lang="en-US" sz="3600" dirty="0">
                <a:solidFill>
                  <a:srgbClr val="7030A0"/>
                </a:solidFill>
              </a:rPr>
              <a:t>2 </a:t>
            </a:r>
            <a:r>
              <a:rPr lang="ru-RU" sz="3600" dirty="0">
                <a:solidFill>
                  <a:srgbClr val="7030A0"/>
                </a:solidFill>
              </a:rPr>
              <a:t>степень редукции </a:t>
            </a:r>
            <a:r>
              <a:rPr lang="ru-RU" sz="3600" dirty="0"/>
              <a:t>— </a:t>
            </a:r>
            <a:r>
              <a:rPr lang="ru-RU" sz="4400" dirty="0"/>
              <a:t>А, О </a:t>
            </a:r>
            <a:r>
              <a:rPr lang="en-US" sz="4400" dirty="0"/>
              <a:t>[</a:t>
            </a:r>
            <a:r>
              <a:rPr lang="ru-RU" sz="4000" dirty="0"/>
              <a:t>ъ</a:t>
            </a:r>
            <a:r>
              <a:rPr lang="en-US" sz="4400" dirty="0"/>
              <a:t>]</a:t>
            </a:r>
            <a:r>
              <a:rPr lang="ru-RU" sz="4400" dirty="0"/>
              <a:t> =       ;   И, Е, Я </a:t>
            </a:r>
            <a:r>
              <a:rPr lang="en-US" sz="4400" dirty="0"/>
              <a:t>[</a:t>
            </a:r>
            <a:r>
              <a:rPr lang="ru-RU" sz="4400" dirty="0"/>
              <a:t>ь</a:t>
            </a:r>
            <a:r>
              <a:rPr lang="en-US" sz="4400" dirty="0"/>
              <a:t>]</a:t>
            </a:r>
            <a:r>
              <a:rPr lang="ru-RU" sz="4400" dirty="0"/>
              <a:t> </a:t>
            </a:r>
            <a:r>
              <a:rPr lang="en-US" sz="4400" dirty="0"/>
              <a:t>=</a:t>
            </a:r>
            <a:endParaRPr lang="ru-RU" sz="3600" dirty="0"/>
          </a:p>
          <a:p>
            <a:r>
              <a:rPr lang="ru-RU" sz="2400" dirty="0"/>
              <a:t>(все остальные слоги)                        </a:t>
            </a:r>
            <a:r>
              <a:rPr lang="ru-RU" sz="4000" i="1" dirty="0"/>
              <a:t>м</a:t>
            </a:r>
            <a:r>
              <a:rPr lang="ru-RU" sz="4000" b="1" i="1" dirty="0">
                <a:solidFill>
                  <a:srgbClr val="7030A0"/>
                </a:solidFill>
                <a:effectLst>
                  <a:outerShdw blurRad="38100" dist="38100" dir="2700000" algn="tl">
                    <a:srgbClr val="000000">
                      <a:alpha val="43137"/>
                    </a:srgbClr>
                  </a:outerShdw>
                </a:effectLst>
              </a:rPr>
              <a:t>о</a:t>
            </a:r>
            <a:r>
              <a:rPr lang="ru-RU" sz="4000" i="1" dirty="0"/>
              <a:t>локо</a:t>
            </a:r>
            <a:r>
              <a:rPr lang="ru-RU" sz="4000" i="1" dirty="0">
                <a:latin typeface="Arial" panose="020B0604020202020204" pitchFamily="34" charset="0"/>
                <a:cs typeface="Arial" panose="020B0604020202020204" pitchFamily="34" charset="0"/>
              </a:rPr>
              <a:t>́</a:t>
            </a:r>
            <a:r>
              <a:rPr lang="ru-RU" sz="4000" i="1" dirty="0"/>
              <a:t>, </a:t>
            </a:r>
            <a:r>
              <a:rPr lang="ru-RU" sz="4000" i="1" dirty="0" err="1"/>
              <a:t>ч</a:t>
            </a:r>
            <a:r>
              <a:rPr lang="ru-RU" sz="4000" b="1" i="1" dirty="0" err="1">
                <a:solidFill>
                  <a:srgbClr val="7030A0"/>
                </a:solidFill>
                <a:effectLst>
                  <a:outerShdw blurRad="38100" dist="38100" dir="2700000" algn="tl">
                    <a:srgbClr val="000000">
                      <a:alpha val="43137"/>
                    </a:srgbClr>
                  </a:outerShdw>
                </a:effectLst>
              </a:rPr>
              <a:t>е</a:t>
            </a:r>
            <a:r>
              <a:rPr lang="ru-RU" sz="4000" i="1" dirty="0" err="1"/>
              <a:t>мода</a:t>
            </a:r>
            <a:r>
              <a:rPr lang="ru-RU" sz="4000" i="1" dirty="0" err="1">
                <a:latin typeface="Arial" panose="020B0604020202020204" pitchFamily="34" charset="0"/>
                <a:cs typeface="Arial" panose="020B0604020202020204" pitchFamily="34" charset="0"/>
              </a:rPr>
              <a:t>́</a:t>
            </a:r>
            <a:r>
              <a:rPr lang="ru-RU" sz="4000" i="1" dirty="0" err="1"/>
              <a:t>н</a:t>
            </a:r>
            <a:r>
              <a:rPr lang="ru-RU" sz="4000" i="1" dirty="0"/>
              <a:t>, </a:t>
            </a:r>
            <a:r>
              <a:rPr lang="ru-RU" sz="4000" i="1" dirty="0" err="1"/>
              <a:t>студе</a:t>
            </a:r>
            <a:r>
              <a:rPr lang="ru-RU" sz="4000" i="1" dirty="0" err="1">
                <a:latin typeface="Arial" panose="020B0604020202020204" pitchFamily="34" charset="0"/>
                <a:cs typeface="Arial" panose="020B0604020202020204" pitchFamily="34" charset="0"/>
              </a:rPr>
              <a:t>́</a:t>
            </a:r>
            <a:r>
              <a:rPr lang="ru-RU" sz="4000" i="1" dirty="0" err="1"/>
              <a:t>нч</a:t>
            </a:r>
            <a:r>
              <a:rPr lang="ru-RU" sz="4000" b="1" i="1" dirty="0" err="1">
                <a:solidFill>
                  <a:srgbClr val="7030A0"/>
                </a:solidFill>
                <a:effectLst>
                  <a:outerShdw blurRad="38100" dist="38100" dir="2700000" algn="tl">
                    <a:srgbClr val="000000">
                      <a:alpha val="43137"/>
                    </a:srgbClr>
                  </a:outerShdw>
                </a:effectLst>
              </a:rPr>
              <a:t>е</a:t>
            </a:r>
            <a:r>
              <a:rPr lang="ru-RU" sz="4000" i="1" dirty="0" err="1"/>
              <a:t>ск</a:t>
            </a:r>
            <a:r>
              <a:rPr lang="ru-RU" sz="4000" b="1" i="1" dirty="0" err="1">
                <a:solidFill>
                  <a:srgbClr val="7030A0"/>
                </a:solidFill>
                <a:effectLst>
                  <a:outerShdw blurRad="38100" dist="38100" dir="2700000" algn="tl">
                    <a:srgbClr val="000000">
                      <a:alpha val="43137"/>
                    </a:srgbClr>
                  </a:outerShdw>
                </a:effectLst>
              </a:rPr>
              <a:t>и</a:t>
            </a:r>
            <a:r>
              <a:rPr lang="ru-RU" sz="4000" i="1" dirty="0" err="1"/>
              <a:t>й</a:t>
            </a:r>
            <a:endParaRPr lang="ru-RU" sz="3600" i="1" dirty="0"/>
          </a:p>
        </p:txBody>
      </p:sp>
      <p:sp>
        <p:nvSpPr>
          <p:cNvPr id="3" name="TextBox 2">
            <a:extLst>
              <a:ext uri="{FF2B5EF4-FFF2-40B4-BE49-F238E27FC236}">
                <a16:creationId xmlns:a16="http://schemas.microsoft.com/office/drawing/2014/main" id="{FFE8838E-6E74-2DED-21E9-CB009BD01CA1}"/>
              </a:ext>
            </a:extLst>
          </p:cNvPr>
          <p:cNvSpPr txBox="1"/>
          <p:nvPr/>
        </p:nvSpPr>
        <p:spPr>
          <a:xfrm>
            <a:off x="6594050" y="5494238"/>
            <a:ext cx="1003955" cy="646331"/>
          </a:xfrm>
          <a:prstGeom prst="rect">
            <a:avLst/>
          </a:prstGeom>
          <a:noFill/>
        </p:spPr>
        <p:txBody>
          <a:bodyPr wrap="square">
            <a:spAutoFit/>
          </a:bodyPr>
          <a:lstStyle/>
          <a:p>
            <a:r>
              <a:rPr lang="ru-RU" sz="1800" dirty="0"/>
              <a:t>краткий </a:t>
            </a:r>
            <a:r>
              <a:rPr lang="en-US" sz="1800" dirty="0"/>
              <a:t>[</a:t>
            </a:r>
            <a:r>
              <a:rPr lang="ru-RU" sz="1800" dirty="0"/>
              <a:t>а/ы</a:t>
            </a:r>
            <a:r>
              <a:rPr lang="en-US" sz="1800" dirty="0"/>
              <a:t>]</a:t>
            </a:r>
            <a:endParaRPr lang="ru-RU" dirty="0"/>
          </a:p>
        </p:txBody>
      </p:sp>
      <p:sp>
        <p:nvSpPr>
          <p:cNvPr id="5" name="TextBox 4">
            <a:extLst>
              <a:ext uri="{FF2B5EF4-FFF2-40B4-BE49-F238E27FC236}">
                <a16:creationId xmlns:a16="http://schemas.microsoft.com/office/drawing/2014/main" id="{8F239956-47AA-6E7A-E7B7-4122432C8D10}"/>
              </a:ext>
            </a:extLst>
          </p:cNvPr>
          <p:cNvSpPr txBox="1"/>
          <p:nvPr/>
        </p:nvSpPr>
        <p:spPr>
          <a:xfrm>
            <a:off x="10741058" y="5547674"/>
            <a:ext cx="1003955" cy="686470"/>
          </a:xfrm>
          <a:prstGeom prst="rect">
            <a:avLst/>
          </a:prstGeom>
          <a:noFill/>
        </p:spPr>
        <p:txBody>
          <a:bodyPr wrap="square">
            <a:spAutoFit/>
          </a:bodyPr>
          <a:lstStyle/>
          <a:p>
            <a:pPr>
              <a:lnSpc>
                <a:spcPct val="70000"/>
              </a:lnSpc>
            </a:pPr>
            <a:r>
              <a:rPr lang="ru-RU" sz="1800" dirty="0"/>
              <a:t>очень краткий </a:t>
            </a:r>
            <a:r>
              <a:rPr lang="en-US" sz="1800" dirty="0"/>
              <a:t>[</a:t>
            </a:r>
            <a:r>
              <a:rPr lang="ru-RU" sz="1800" dirty="0"/>
              <a:t>и</a:t>
            </a:r>
            <a:r>
              <a:rPr lang="en-US" sz="1800" dirty="0"/>
              <a:t>]</a:t>
            </a:r>
            <a:endParaRPr lang="ru-RU" sz="1400" dirty="0"/>
          </a:p>
        </p:txBody>
      </p:sp>
      <p:sp>
        <p:nvSpPr>
          <p:cNvPr id="6" name="TextBox 5">
            <a:extLst>
              <a:ext uri="{FF2B5EF4-FFF2-40B4-BE49-F238E27FC236}">
                <a16:creationId xmlns:a16="http://schemas.microsoft.com/office/drawing/2014/main" id="{F9A8472B-A478-10BC-CAC1-A2EAB3AA63E7}"/>
              </a:ext>
            </a:extLst>
          </p:cNvPr>
          <p:cNvSpPr txBox="1"/>
          <p:nvPr/>
        </p:nvSpPr>
        <p:spPr>
          <a:xfrm>
            <a:off x="1" y="3662968"/>
            <a:ext cx="12192000" cy="1384995"/>
          </a:xfrm>
          <a:prstGeom prst="rect">
            <a:avLst/>
          </a:prstGeom>
          <a:noFill/>
        </p:spPr>
        <p:txBody>
          <a:bodyPr wrap="square">
            <a:spAutoFit/>
          </a:bodyPr>
          <a:lstStyle/>
          <a:p>
            <a:r>
              <a:rPr lang="ru-RU" sz="4400" dirty="0">
                <a:solidFill>
                  <a:schemeClr val="accent1">
                    <a:lumMod val="75000"/>
                  </a:schemeClr>
                </a:solidFill>
              </a:rPr>
              <a:t>1 степень </a:t>
            </a:r>
            <a:r>
              <a:rPr lang="ru-RU" sz="3600" dirty="0">
                <a:solidFill>
                  <a:schemeClr val="accent1">
                    <a:lumMod val="75000"/>
                  </a:schemeClr>
                </a:solidFill>
              </a:rPr>
              <a:t>редукции</a:t>
            </a:r>
            <a:r>
              <a:rPr lang="ru-RU" sz="4400" dirty="0">
                <a:solidFill>
                  <a:schemeClr val="accent1">
                    <a:lumMod val="75000"/>
                  </a:schemeClr>
                </a:solidFill>
              </a:rPr>
              <a:t> </a:t>
            </a:r>
            <a:r>
              <a:rPr lang="ru-RU" sz="4400" dirty="0"/>
              <a:t>— А </a:t>
            </a:r>
            <a:r>
              <a:rPr lang="en-US" sz="4400" dirty="0"/>
              <a:t>[</a:t>
            </a:r>
            <a:r>
              <a:rPr lang="ru-RU" sz="4400" dirty="0"/>
              <a:t>а</a:t>
            </a:r>
            <a:r>
              <a:rPr lang="en-US" sz="4400" dirty="0"/>
              <a:t>]</a:t>
            </a:r>
            <a:r>
              <a:rPr lang="ru-RU" sz="4400" dirty="0"/>
              <a:t>, О </a:t>
            </a:r>
            <a:r>
              <a:rPr lang="en-US" sz="4400" dirty="0"/>
              <a:t>[</a:t>
            </a:r>
            <a:r>
              <a:rPr lang="ru-RU" sz="4400" dirty="0"/>
              <a:t>а</a:t>
            </a:r>
            <a:r>
              <a:rPr lang="en-US" sz="4400" dirty="0"/>
              <a:t>]</a:t>
            </a:r>
            <a:r>
              <a:rPr lang="ru-RU" sz="4400" dirty="0"/>
              <a:t>, И </a:t>
            </a:r>
            <a:r>
              <a:rPr lang="en-US" sz="4400" dirty="0"/>
              <a:t>[‘</a:t>
            </a:r>
            <a:r>
              <a:rPr lang="ru-RU" sz="4400" dirty="0"/>
              <a:t>и</a:t>
            </a:r>
            <a:r>
              <a:rPr lang="en-US" sz="4400" dirty="0"/>
              <a:t>]</a:t>
            </a:r>
            <a:r>
              <a:rPr lang="ru-RU" sz="4400" dirty="0"/>
              <a:t>, Е </a:t>
            </a:r>
            <a:r>
              <a:rPr lang="en-US" sz="4400" dirty="0"/>
              <a:t>[‘</a:t>
            </a:r>
            <a:r>
              <a:rPr lang="ru-RU" sz="4400" dirty="0"/>
              <a:t>и</a:t>
            </a:r>
            <a:r>
              <a:rPr lang="en-US" sz="4400" dirty="0"/>
              <a:t>]</a:t>
            </a:r>
            <a:r>
              <a:rPr lang="ru-RU" sz="4400" dirty="0"/>
              <a:t>, Я</a:t>
            </a:r>
            <a:r>
              <a:rPr lang="en-US" sz="4400" dirty="0"/>
              <a:t> [‘</a:t>
            </a:r>
            <a:r>
              <a:rPr lang="ru-RU" sz="4400" dirty="0"/>
              <a:t>и</a:t>
            </a:r>
            <a:r>
              <a:rPr lang="en-US" sz="4400" dirty="0"/>
              <a:t>]</a:t>
            </a:r>
            <a:br>
              <a:rPr lang="ru-RU" sz="4400" dirty="0"/>
            </a:br>
            <a:r>
              <a:rPr lang="ru-RU" sz="2400" dirty="0"/>
              <a:t>(перед ударным и в начале слова)    </a:t>
            </a:r>
            <a:r>
              <a:rPr lang="ru-RU" sz="2400" b="1" i="1" dirty="0">
                <a:solidFill>
                  <a:srgbClr val="0070C0"/>
                </a:solidFill>
                <a:effectLst>
                  <a:outerShdw blurRad="38100" dist="38100" dir="2700000" algn="tl">
                    <a:srgbClr val="000000">
                      <a:alpha val="43137"/>
                    </a:srgbClr>
                  </a:outerShdw>
                </a:effectLst>
              </a:rPr>
              <a:t> </a:t>
            </a:r>
            <a:r>
              <a:rPr lang="ru-RU" sz="4000" b="1" i="1" dirty="0" err="1">
                <a:solidFill>
                  <a:srgbClr val="0070C0"/>
                </a:solidFill>
                <a:effectLst>
                  <a:outerShdw blurRad="38100" dist="38100" dir="2700000" algn="tl">
                    <a:srgbClr val="000000">
                      <a:alpha val="43137"/>
                    </a:srgbClr>
                  </a:outerShdw>
                </a:effectLst>
              </a:rPr>
              <a:t>а</a:t>
            </a:r>
            <a:r>
              <a:rPr lang="ru-RU" sz="4000" i="1" dirty="0" err="1"/>
              <a:t>нана</a:t>
            </a:r>
            <a:r>
              <a:rPr lang="ru-RU" sz="4000" i="1" dirty="0" err="1">
                <a:latin typeface="Arial" panose="020B0604020202020204" pitchFamily="34" charset="0"/>
                <a:cs typeface="Arial" panose="020B0604020202020204" pitchFamily="34" charset="0"/>
              </a:rPr>
              <a:t>́</a:t>
            </a:r>
            <a:r>
              <a:rPr lang="ru-RU" sz="4000" i="1" dirty="0" err="1"/>
              <a:t>с</a:t>
            </a:r>
            <a:r>
              <a:rPr lang="ru-RU" sz="4000" i="1" dirty="0"/>
              <a:t>, д</a:t>
            </a:r>
            <a:r>
              <a:rPr lang="ru-RU" sz="4000" b="1" i="1" dirty="0">
                <a:solidFill>
                  <a:srgbClr val="0070C0"/>
                </a:solidFill>
                <a:effectLst>
                  <a:outerShdw blurRad="38100" dist="38100" dir="2700000" algn="tl">
                    <a:srgbClr val="000000">
                      <a:alpha val="43137"/>
                    </a:srgbClr>
                  </a:outerShdw>
                </a:effectLst>
                <a:latin typeface="+mn-lt"/>
              </a:rPr>
              <a:t>о</a:t>
            </a:r>
            <a:r>
              <a:rPr lang="ru-RU" sz="4000" i="1" dirty="0"/>
              <a:t>ма</a:t>
            </a:r>
            <a:r>
              <a:rPr lang="ru-RU" sz="4000" i="1" dirty="0">
                <a:latin typeface="Arial" panose="020B0604020202020204" pitchFamily="34" charset="0"/>
                <a:cs typeface="Arial" panose="020B0604020202020204" pitchFamily="34" charset="0"/>
              </a:rPr>
              <a:t>́</a:t>
            </a:r>
            <a:r>
              <a:rPr lang="ru-RU" sz="4000" i="1" dirty="0"/>
              <a:t>, з</a:t>
            </a:r>
            <a:r>
              <a:rPr lang="ru-RU" sz="4000" b="1" i="1" dirty="0">
                <a:solidFill>
                  <a:srgbClr val="0070C0"/>
                </a:solidFill>
                <a:effectLst>
                  <a:outerShdw blurRad="38100" dist="38100" dir="2700000" algn="tl">
                    <a:srgbClr val="000000">
                      <a:alpha val="43137"/>
                    </a:srgbClr>
                  </a:outerShdw>
                </a:effectLst>
                <a:latin typeface="+mn-lt"/>
              </a:rPr>
              <a:t>и</a:t>
            </a:r>
            <a:r>
              <a:rPr lang="ru-RU" sz="4000" i="1" dirty="0"/>
              <a:t>ма</a:t>
            </a:r>
            <a:r>
              <a:rPr lang="ru-RU" sz="4000" i="1" dirty="0">
                <a:latin typeface="Arial" panose="020B0604020202020204" pitchFamily="34" charset="0"/>
                <a:cs typeface="Arial" panose="020B0604020202020204" pitchFamily="34" charset="0"/>
              </a:rPr>
              <a:t>́</a:t>
            </a:r>
            <a:r>
              <a:rPr lang="ru-RU" sz="4000" i="1" dirty="0"/>
              <a:t>, </a:t>
            </a:r>
            <a:r>
              <a:rPr lang="ru-RU" sz="4000" i="1" dirty="0" err="1"/>
              <a:t>м</a:t>
            </a:r>
            <a:r>
              <a:rPr lang="ru-RU" sz="4000" b="1" i="1" dirty="0" err="1">
                <a:solidFill>
                  <a:srgbClr val="0070C0"/>
                </a:solidFill>
                <a:effectLst>
                  <a:outerShdw blurRad="38100" dist="38100" dir="2700000" algn="tl">
                    <a:srgbClr val="000000">
                      <a:alpha val="43137"/>
                    </a:srgbClr>
                  </a:outerShdw>
                </a:effectLst>
                <a:latin typeface="+mn-lt"/>
              </a:rPr>
              <a:t>е</a:t>
            </a:r>
            <a:r>
              <a:rPr lang="ru-RU" sz="4000" i="1" dirty="0" err="1"/>
              <a:t>ло</a:t>
            </a:r>
            <a:r>
              <a:rPr lang="ru-RU" sz="4000" i="1" dirty="0" err="1">
                <a:latin typeface="Arial" panose="020B0604020202020204" pitchFamily="34" charset="0"/>
                <a:cs typeface="Arial" panose="020B0604020202020204" pitchFamily="34" charset="0"/>
              </a:rPr>
              <a:t>́</a:t>
            </a:r>
            <a:r>
              <a:rPr lang="ru-RU" sz="4000" i="1" dirty="0" err="1"/>
              <a:t>к</a:t>
            </a:r>
            <a:r>
              <a:rPr lang="ru-RU" sz="4000" i="1" dirty="0"/>
              <a:t>, м</a:t>
            </a:r>
            <a:r>
              <a:rPr lang="ru-RU" sz="4000" b="1" i="1" dirty="0">
                <a:solidFill>
                  <a:srgbClr val="0070C0"/>
                </a:solidFill>
                <a:effectLst>
                  <a:outerShdw blurRad="38100" dist="38100" dir="2700000" algn="tl">
                    <a:srgbClr val="000000">
                      <a:alpha val="43137"/>
                    </a:srgbClr>
                  </a:outerShdw>
                </a:effectLst>
                <a:latin typeface="+mn-lt"/>
              </a:rPr>
              <a:t>я</a:t>
            </a:r>
            <a:r>
              <a:rPr lang="ru-RU" sz="4000" i="1" dirty="0"/>
              <a:t>чи</a:t>
            </a:r>
            <a:r>
              <a:rPr lang="ru-RU" sz="4000" i="1" dirty="0">
                <a:latin typeface="Arial" panose="020B0604020202020204" pitchFamily="34" charset="0"/>
                <a:cs typeface="Arial" panose="020B0604020202020204" pitchFamily="34" charset="0"/>
              </a:rPr>
              <a:t>́</a:t>
            </a:r>
            <a:endParaRPr lang="ru-RU" sz="3600" dirty="0"/>
          </a:p>
        </p:txBody>
      </p:sp>
    </p:spTree>
    <p:extLst>
      <p:ext uri="{BB962C8B-B14F-4D97-AF65-F5344CB8AC3E}">
        <p14:creationId xmlns:p14="http://schemas.microsoft.com/office/powerpoint/2010/main" val="1209182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3E1B0-6012-8326-BAD1-17C79696B07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AA655A-6CCA-B7D2-AEF5-2C3C9E4B4224}"/>
              </a:ext>
            </a:extLst>
          </p:cNvPr>
          <p:cNvSpPr>
            <a:spLocks noGrp="1"/>
          </p:cNvSpPr>
          <p:nvPr>
            <p:ph type="title"/>
          </p:nvPr>
        </p:nvSpPr>
        <p:spPr>
          <a:xfrm>
            <a:off x="0" y="1"/>
            <a:ext cx="12192000" cy="4533900"/>
          </a:xfrm>
        </p:spPr>
        <p:txBody>
          <a:bodyPr anchor="t">
            <a:noAutofit/>
          </a:bodyPr>
          <a:lstStyle/>
          <a:p>
            <a:pPr>
              <a:lnSpc>
                <a:spcPct val="100000"/>
              </a:lnSpc>
              <a:spcBef>
                <a:spcPts val="1200"/>
              </a:spcBef>
              <a:spcAft>
                <a:spcPts val="1200"/>
              </a:spcAft>
            </a:pPr>
            <a:r>
              <a:rPr lang="ru-RU" sz="2400" dirty="0">
                <a:solidFill>
                  <a:srgbClr val="FF0000"/>
                </a:solidFill>
                <a:effectLst>
                  <a:outerShdw blurRad="38100" dist="38100" dir="2700000" algn="tl">
                    <a:srgbClr val="000000">
                      <a:alpha val="43137"/>
                    </a:srgbClr>
                  </a:outerShdw>
                </a:effectLst>
              </a:rPr>
              <a:t>УДАРНЫЕ</a:t>
            </a:r>
            <a:r>
              <a:rPr lang="ru-RU" sz="2400" dirty="0"/>
              <a:t> — А </a:t>
            </a:r>
            <a:r>
              <a:rPr lang="en-US" sz="2400" dirty="0"/>
              <a:t>[</a:t>
            </a:r>
            <a:r>
              <a:rPr lang="ru-RU" sz="2400" dirty="0"/>
              <a:t>а</a:t>
            </a:r>
            <a:r>
              <a:rPr lang="ru-RU" sz="2400" dirty="0">
                <a:latin typeface="Arial" panose="020B0604020202020204" pitchFamily="34" charset="0"/>
                <a:cs typeface="Arial" panose="020B0604020202020204" pitchFamily="34" charset="0"/>
              </a:rPr>
              <a:t>́</a:t>
            </a:r>
            <a:r>
              <a:rPr lang="en-US" sz="2400" dirty="0"/>
              <a:t>]</a:t>
            </a:r>
            <a:r>
              <a:rPr lang="ru-RU" sz="2400" dirty="0"/>
              <a:t>, О </a:t>
            </a:r>
            <a:r>
              <a:rPr lang="en-US" sz="2400" dirty="0"/>
              <a:t>[</a:t>
            </a:r>
            <a:r>
              <a:rPr lang="ru-RU" sz="2400" dirty="0"/>
              <a:t>о</a:t>
            </a:r>
            <a:r>
              <a:rPr lang="ru-RU" sz="2400" dirty="0">
                <a:latin typeface="Arial" panose="020B0604020202020204" pitchFamily="34" charset="0"/>
                <a:cs typeface="Arial" panose="020B0604020202020204" pitchFamily="34" charset="0"/>
              </a:rPr>
              <a:t>́</a:t>
            </a:r>
            <a:r>
              <a:rPr lang="en-US" sz="2400" dirty="0"/>
              <a:t>]</a:t>
            </a:r>
            <a:r>
              <a:rPr lang="ru-RU" sz="2400" dirty="0"/>
              <a:t>, И </a:t>
            </a:r>
            <a:r>
              <a:rPr lang="en-US" sz="2400" dirty="0"/>
              <a:t>[‘</a:t>
            </a:r>
            <a:r>
              <a:rPr lang="ru-RU" sz="2400" dirty="0"/>
              <a:t>и</a:t>
            </a:r>
            <a:r>
              <a:rPr lang="ru-RU" sz="2400" dirty="0">
                <a:latin typeface="Arial" panose="020B0604020202020204" pitchFamily="34" charset="0"/>
                <a:cs typeface="Arial" panose="020B0604020202020204" pitchFamily="34" charset="0"/>
              </a:rPr>
              <a:t>́</a:t>
            </a:r>
            <a:r>
              <a:rPr lang="en-US" sz="2400" dirty="0"/>
              <a:t>]</a:t>
            </a:r>
            <a:r>
              <a:rPr lang="ru-RU" sz="2400" dirty="0"/>
              <a:t>, Е </a:t>
            </a:r>
            <a:r>
              <a:rPr lang="en-US" sz="2400" dirty="0"/>
              <a:t>[‘</a:t>
            </a:r>
            <a:r>
              <a:rPr lang="ru-RU" sz="2400" dirty="0"/>
              <a:t>э</a:t>
            </a:r>
            <a:r>
              <a:rPr lang="ru-RU" sz="2400" dirty="0">
                <a:latin typeface="Arial" panose="020B0604020202020204" pitchFamily="34" charset="0"/>
                <a:cs typeface="Arial" panose="020B0604020202020204" pitchFamily="34" charset="0"/>
              </a:rPr>
              <a:t>́</a:t>
            </a:r>
            <a:r>
              <a:rPr lang="en-US" sz="2400" dirty="0"/>
              <a:t>]</a:t>
            </a:r>
            <a:r>
              <a:rPr lang="ru-RU" sz="2400" dirty="0"/>
              <a:t>, Я</a:t>
            </a:r>
            <a:r>
              <a:rPr lang="en-US" sz="2400" dirty="0"/>
              <a:t> [‘</a:t>
            </a:r>
            <a:r>
              <a:rPr lang="ru-RU" sz="2400" dirty="0"/>
              <a:t>а</a:t>
            </a:r>
            <a:r>
              <a:rPr lang="ru-RU" sz="2400" dirty="0">
                <a:latin typeface="Arial" panose="020B0604020202020204" pitchFamily="34" charset="0"/>
                <a:cs typeface="Arial" panose="020B0604020202020204" pitchFamily="34" charset="0"/>
              </a:rPr>
              <a:t>́</a:t>
            </a:r>
            <a:r>
              <a:rPr lang="en-US" sz="2400" dirty="0"/>
              <a:t>]</a:t>
            </a:r>
            <a:br>
              <a:rPr lang="en-US" sz="2400" dirty="0"/>
            </a:br>
            <a:r>
              <a:rPr lang="ru-RU" sz="2400" dirty="0">
                <a:solidFill>
                  <a:srgbClr val="002060"/>
                </a:solidFill>
              </a:rPr>
              <a:t>Безударные</a:t>
            </a:r>
            <a:r>
              <a:rPr lang="ru-RU" sz="2400" dirty="0"/>
              <a:t>:</a:t>
            </a:r>
            <a:br>
              <a:rPr lang="ru-RU" sz="2400" dirty="0"/>
            </a:br>
            <a:r>
              <a:rPr lang="ru-RU" sz="2400" dirty="0">
                <a:solidFill>
                  <a:schemeClr val="accent1">
                    <a:lumMod val="75000"/>
                  </a:schemeClr>
                </a:solidFill>
              </a:rPr>
              <a:t>1 степень редукции </a:t>
            </a:r>
            <a:r>
              <a:rPr lang="ru-RU" sz="2400" dirty="0"/>
              <a:t>— перед ударным и в начале слова: А </a:t>
            </a:r>
            <a:r>
              <a:rPr lang="en-US" sz="2400" dirty="0"/>
              <a:t>[</a:t>
            </a:r>
            <a:r>
              <a:rPr lang="ru-RU" sz="2400" dirty="0"/>
              <a:t>а</a:t>
            </a:r>
            <a:r>
              <a:rPr lang="en-US" sz="2400" dirty="0"/>
              <a:t>]</a:t>
            </a:r>
            <a:r>
              <a:rPr lang="ru-RU" sz="2400" dirty="0"/>
              <a:t>, О </a:t>
            </a:r>
            <a:r>
              <a:rPr lang="en-US" sz="2400" dirty="0"/>
              <a:t>[</a:t>
            </a:r>
            <a:r>
              <a:rPr lang="ru-RU" sz="2400" dirty="0"/>
              <a:t>а</a:t>
            </a:r>
            <a:r>
              <a:rPr lang="en-US" sz="2400" dirty="0"/>
              <a:t>]</a:t>
            </a:r>
            <a:r>
              <a:rPr lang="ru-RU" sz="2400" dirty="0"/>
              <a:t>, И </a:t>
            </a:r>
            <a:r>
              <a:rPr lang="en-US" sz="2400" dirty="0"/>
              <a:t>[‘</a:t>
            </a:r>
            <a:r>
              <a:rPr lang="ru-RU" sz="2400" dirty="0"/>
              <a:t>и</a:t>
            </a:r>
            <a:r>
              <a:rPr lang="en-US" sz="2400" dirty="0"/>
              <a:t>]</a:t>
            </a:r>
            <a:r>
              <a:rPr lang="ru-RU" sz="2400" dirty="0"/>
              <a:t>, Е </a:t>
            </a:r>
            <a:r>
              <a:rPr lang="en-US" sz="2400" dirty="0"/>
              <a:t>[‘</a:t>
            </a:r>
            <a:r>
              <a:rPr lang="ru-RU" sz="2400" dirty="0"/>
              <a:t>и</a:t>
            </a:r>
            <a:r>
              <a:rPr lang="en-US" sz="2400" dirty="0"/>
              <a:t>]</a:t>
            </a:r>
            <a:r>
              <a:rPr lang="ru-RU" sz="2400" dirty="0"/>
              <a:t>, Я</a:t>
            </a:r>
            <a:r>
              <a:rPr lang="en-US" sz="2400" dirty="0"/>
              <a:t> [‘</a:t>
            </a:r>
            <a:r>
              <a:rPr lang="ru-RU" sz="2400" dirty="0"/>
              <a:t>и</a:t>
            </a:r>
            <a:r>
              <a:rPr lang="en-US" sz="2400" dirty="0"/>
              <a:t>]</a:t>
            </a:r>
            <a:br>
              <a:rPr lang="en-US" sz="2400" dirty="0"/>
            </a:br>
            <a:r>
              <a:rPr lang="en-US" sz="2400" dirty="0">
                <a:solidFill>
                  <a:srgbClr val="7030A0"/>
                </a:solidFill>
              </a:rPr>
              <a:t>2 </a:t>
            </a:r>
            <a:r>
              <a:rPr lang="ru-RU" sz="2400" dirty="0">
                <a:solidFill>
                  <a:srgbClr val="7030A0"/>
                </a:solidFill>
              </a:rPr>
              <a:t>степень редукции </a:t>
            </a:r>
            <a:r>
              <a:rPr lang="ru-RU" sz="2400" dirty="0"/>
              <a:t>— все остальные слоги: А, О </a:t>
            </a:r>
            <a:r>
              <a:rPr lang="en-US" sz="2400" dirty="0"/>
              <a:t>[</a:t>
            </a:r>
            <a:r>
              <a:rPr lang="ru-RU" sz="2000" dirty="0"/>
              <a:t>ъ</a:t>
            </a:r>
            <a:r>
              <a:rPr lang="en-US" sz="2400" dirty="0"/>
              <a:t>]</a:t>
            </a:r>
            <a:r>
              <a:rPr lang="ru-RU" sz="2400" dirty="0"/>
              <a:t>, И, Е, Я </a:t>
            </a:r>
            <a:r>
              <a:rPr lang="en-US" sz="2400" dirty="0"/>
              <a:t>[</a:t>
            </a:r>
            <a:r>
              <a:rPr lang="ru-RU" sz="2400" dirty="0"/>
              <a:t>ь</a:t>
            </a:r>
            <a:r>
              <a:rPr lang="en-US" sz="2400" dirty="0"/>
              <a:t>]</a:t>
            </a:r>
            <a:br>
              <a:rPr lang="ru-RU" sz="3200" dirty="0"/>
            </a:br>
            <a:br>
              <a:rPr lang="ru-RU" sz="3200" dirty="0"/>
            </a:br>
            <a:r>
              <a:rPr lang="ru-RU" sz="3200" dirty="0"/>
              <a:t>р</a:t>
            </a:r>
            <a:r>
              <a:rPr lang="ru-RU" sz="3600" b="1" dirty="0">
                <a:solidFill>
                  <a:schemeClr val="accent1">
                    <a:lumMod val="75000"/>
                  </a:schemeClr>
                </a:solidFill>
              </a:rPr>
              <a:t>е</a:t>
            </a:r>
            <a:r>
              <a:rPr lang="ru-RU" sz="3200" dirty="0"/>
              <a:t>з</a:t>
            </a:r>
            <a:r>
              <a:rPr lang="ru-RU" sz="4000" b="1" dirty="0">
                <a:solidFill>
                  <a:srgbClr val="FF0000"/>
                </a:solidFill>
              </a:rPr>
              <a:t>и</a:t>
            </a:r>
            <a:r>
              <a:rPr lang="ru-RU" sz="3200" dirty="0"/>
              <a:t>н</a:t>
            </a:r>
            <a:r>
              <a:rPr lang="ru-RU" sz="3200" dirty="0">
                <a:solidFill>
                  <a:srgbClr val="7030A0"/>
                </a:solidFill>
              </a:rPr>
              <a:t>о</a:t>
            </a:r>
            <a:r>
              <a:rPr lang="ru-RU" sz="3200" dirty="0"/>
              <a:t>в</a:t>
            </a:r>
            <a:r>
              <a:rPr lang="ru-RU" sz="3200" dirty="0">
                <a:solidFill>
                  <a:srgbClr val="7030A0"/>
                </a:solidFill>
              </a:rPr>
              <a:t>ая</a:t>
            </a:r>
            <a:r>
              <a:rPr lang="ru-RU" sz="3200" dirty="0"/>
              <a:t> </a:t>
            </a:r>
            <a:r>
              <a:rPr lang="en-US" sz="3200" dirty="0"/>
              <a:t>[</a:t>
            </a:r>
            <a:r>
              <a:rPr lang="ru-RU" sz="3200" dirty="0"/>
              <a:t>р</a:t>
            </a:r>
            <a:r>
              <a:rPr lang="en-US" sz="3200" dirty="0"/>
              <a:t>’</a:t>
            </a:r>
            <a:r>
              <a:rPr lang="ru-RU" sz="3200" dirty="0">
                <a:solidFill>
                  <a:schemeClr val="accent1">
                    <a:lumMod val="75000"/>
                  </a:schemeClr>
                </a:solidFill>
              </a:rPr>
              <a:t>и</a:t>
            </a:r>
            <a:r>
              <a:rPr lang="ru-RU" sz="3200" dirty="0"/>
              <a:t>з</a:t>
            </a:r>
            <a:r>
              <a:rPr lang="en-US" sz="3200" dirty="0"/>
              <a:t>’</a:t>
            </a:r>
            <a:r>
              <a:rPr lang="ru-RU" sz="3200" dirty="0" err="1">
                <a:solidFill>
                  <a:srgbClr val="FF0000"/>
                </a:solidFill>
              </a:rPr>
              <a:t>и</a:t>
            </a:r>
            <a:r>
              <a:rPr lang="ru-RU" sz="3200" dirty="0" err="1">
                <a:solidFill>
                  <a:srgbClr val="FF0000"/>
                </a:solidFill>
                <a:latin typeface="Arial" panose="020B0604020202020204" pitchFamily="34" charset="0"/>
                <a:cs typeface="Arial" panose="020B0604020202020204" pitchFamily="34" charset="0"/>
              </a:rPr>
              <a:t>́</a:t>
            </a:r>
            <a:r>
              <a:rPr lang="ru-RU" sz="3200" dirty="0" err="1"/>
              <a:t>н</a:t>
            </a:r>
            <a:r>
              <a:rPr lang="ru-RU" sz="3200" dirty="0" err="1">
                <a:solidFill>
                  <a:srgbClr val="7030A0"/>
                </a:solidFill>
              </a:rPr>
              <a:t>ъ</a:t>
            </a:r>
            <a:r>
              <a:rPr lang="ru-RU" sz="3200" dirty="0" err="1"/>
              <a:t>в</a:t>
            </a:r>
            <a:r>
              <a:rPr lang="ru-RU" sz="3200" dirty="0" err="1">
                <a:solidFill>
                  <a:srgbClr val="7030A0"/>
                </a:solidFill>
              </a:rPr>
              <a:t>ъ</a:t>
            </a:r>
            <a:r>
              <a:rPr lang="en-US" sz="3200" dirty="0"/>
              <a:t>j</a:t>
            </a:r>
            <a:r>
              <a:rPr lang="ru-RU" sz="3200" dirty="0">
                <a:solidFill>
                  <a:srgbClr val="7030A0"/>
                </a:solidFill>
              </a:rPr>
              <a:t>ь</a:t>
            </a:r>
            <a:r>
              <a:rPr lang="en-US" sz="3200" dirty="0"/>
              <a:t>]</a:t>
            </a:r>
            <a:br>
              <a:rPr lang="ru-RU" sz="3200" dirty="0"/>
            </a:br>
            <a:r>
              <a:rPr lang="ru-RU" sz="3200" dirty="0"/>
              <a:t>р</a:t>
            </a:r>
            <a:r>
              <a:rPr lang="ru-RU" sz="3600" b="1" dirty="0">
                <a:solidFill>
                  <a:schemeClr val="accent1">
                    <a:lumMod val="75000"/>
                  </a:schemeClr>
                </a:solidFill>
              </a:rPr>
              <a:t>а</a:t>
            </a:r>
            <a:r>
              <a:rPr lang="ru-RU" sz="3200" dirty="0"/>
              <a:t>з</a:t>
            </a:r>
            <a:r>
              <a:rPr lang="ru-RU" sz="4000" b="1" dirty="0">
                <a:solidFill>
                  <a:srgbClr val="FF0000"/>
                </a:solidFill>
              </a:rPr>
              <a:t>и</a:t>
            </a:r>
            <a:r>
              <a:rPr lang="ru-RU" sz="3200" dirty="0"/>
              <a:t>н</a:t>
            </a:r>
            <a:r>
              <a:rPr lang="ru-RU" sz="3200" dirty="0">
                <a:solidFill>
                  <a:srgbClr val="7030A0"/>
                </a:solidFill>
              </a:rPr>
              <a:t>я</a:t>
            </a:r>
            <a:r>
              <a:rPr lang="ru-RU" sz="3200" dirty="0"/>
              <a:t> </a:t>
            </a:r>
            <a:r>
              <a:rPr lang="en-US" sz="3200" dirty="0"/>
              <a:t>[</a:t>
            </a:r>
            <a:r>
              <a:rPr lang="ru-RU" sz="3200" dirty="0"/>
              <a:t>р</a:t>
            </a:r>
            <a:r>
              <a:rPr lang="en-US" sz="3200" dirty="0"/>
              <a:t>’</a:t>
            </a:r>
            <a:r>
              <a:rPr lang="ru-RU" sz="3200" dirty="0">
                <a:solidFill>
                  <a:schemeClr val="accent1">
                    <a:lumMod val="75000"/>
                  </a:schemeClr>
                </a:solidFill>
              </a:rPr>
              <a:t>а</a:t>
            </a:r>
            <a:r>
              <a:rPr lang="ru-RU" sz="3200" dirty="0"/>
              <a:t>з</a:t>
            </a:r>
            <a:r>
              <a:rPr lang="en-US" sz="3200" dirty="0"/>
              <a:t>’</a:t>
            </a:r>
            <a:r>
              <a:rPr lang="ru-RU" sz="3200" dirty="0" err="1">
                <a:solidFill>
                  <a:srgbClr val="FF0000"/>
                </a:solidFill>
              </a:rPr>
              <a:t>и</a:t>
            </a:r>
            <a:r>
              <a:rPr lang="ru-RU" sz="3200" dirty="0" err="1">
                <a:solidFill>
                  <a:srgbClr val="FF0000"/>
                </a:solidFill>
                <a:latin typeface="Arial" panose="020B0604020202020204" pitchFamily="34" charset="0"/>
                <a:cs typeface="Arial" panose="020B0604020202020204" pitchFamily="34" charset="0"/>
              </a:rPr>
              <a:t>́</a:t>
            </a:r>
            <a:r>
              <a:rPr lang="ru-RU" sz="3200" dirty="0" err="1"/>
              <a:t>н</a:t>
            </a:r>
            <a:r>
              <a:rPr lang="en-US" sz="3200" dirty="0"/>
              <a:t>’</a:t>
            </a:r>
            <a:r>
              <a:rPr lang="ru-RU" sz="3200" dirty="0">
                <a:solidFill>
                  <a:srgbClr val="7030A0"/>
                </a:solidFill>
              </a:rPr>
              <a:t>ь</a:t>
            </a:r>
            <a:r>
              <a:rPr lang="en-US" sz="3200" dirty="0"/>
              <a:t>]</a:t>
            </a:r>
            <a:br>
              <a:rPr lang="ru-RU" sz="3200" dirty="0"/>
            </a:br>
            <a:r>
              <a:rPr lang="ru-RU" sz="3200" dirty="0"/>
              <a:t>в гр</a:t>
            </a:r>
            <a:r>
              <a:rPr lang="ru-RU" sz="3600" b="1" dirty="0">
                <a:solidFill>
                  <a:schemeClr val="accent1">
                    <a:lumMod val="75000"/>
                  </a:schemeClr>
                </a:solidFill>
              </a:rPr>
              <a:t>я</a:t>
            </a:r>
            <a:r>
              <a:rPr lang="ru-RU" sz="3200" dirty="0"/>
              <a:t>з</a:t>
            </a:r>
            <a:r>
              <a:rPr lang="ru-RU" sz="4000" b="1" dirty="0">
                <a:solidFill>
                  <a:srgbClr val="FF0000"/>
                </a:solidFill>
              </a:rPr>
              <a:t>и</a:t>
            </a:r>
            <a:r>
              <a:rPr lang="ru-RU" sz="3200" dirty="0"/>
              <a:t> </a:t>
            </a:r>
            <a:r>
              <a:rPr lang="en-US" sz="3200" dirty="0"/>
              <a:t>[</a:t>
            </a:r>
            <a:r>
              <a:rPr lang="ru-RU" sz="3200" dirty="0" err="1"/>
              <a:t>вгр</a:t>
            </a:r>
            <a:r>
              <a:rPr lang="en-US" sz="3200" dirty="0"/>
              <a:t>’</a:t>
            </a:r>
            <a:r>
              <a:rPr lang="ru-RU" sz="3200" dirty="0">
                <a:solidFill>
                  <a:schemeClr val="accent1">
                    <a:lumMod val="75000"/>
                  </a:schemeClr>
                </a:solidFill>
              </a:rPr>
              <a:t>и</a:t>
            </a:r>
            <a:r>
              <a:rPr lang="ru-RU" sz="3200" dirty="0"/>
              <a:t>з</a:t>
            </a:r>
            <a:r>
              <a:rPr lang="en-US" sz="3200" dirty="0"/>
              <a:t>’</a:t>
            </a:r>
            <a:r>
              <a:rPr lang="ru-RU" sz="3200" dirty="0">
                <a:solidFill>
                  <a:srgbClr val="FF0000"/>
                </a:solidFill>
              </a:rPr>
              <a:t>и</a:t>
            </a:r>
            <a:r>
              <a:rPr lang="ru-RU" sz="3200" dirty="0">
                <a:solidFill>
                  <a:srgbClr val="FF0000"/>
                </a:solidFill>
                <a:latin typeface="Arial" panose="020B0604020202020204" pitchFamily="34" charset="0"/>
                <a:cs typeface="Arial" panose="020B0604020202020204" pitchFamily="34" charset="0"/>
              </a:rPr>
              <a:t>́</a:t>
            </a:r>
            <a:r>
              <a:rPr lang="en-US" sz="3200" dirty="0"/>
              <a:t>]</a:t>
            </a:r>
            <a:br>
              <a:rPr lang="ru-RU" sz="3200" dirty="0"/>
            </a:br>
            <a:r>
              <a:rPr lang="ru-RU" sz="3200" dirty="0"/>
              <a:t>в гр</a:t>
            </a:r>
            <a:r>
              <a:rPr lang="ru-RU" sz="4000" b="1" dirty="0">
                <a:solidFill>
                  <a:srgbClr val="FF0000"/>
                </a:solidFill>
              </a:rPr>
              <a:t>я</a:t>
            </a:r>
            <a:r>
              <a:rPr lang="ru-RU" sz="3200" dirty="0"/>
              <a:t>зь </a:t>
            </a:r>
            <a:r>
              <a:rPr lang="en-US" sz="3200" dirty="0"/>
              <a:t>[</a:t>
            </a:r>
            <a:r>
              <a:rPr lang="ru-RU" sz="3200" dirty="0" err="1"/>
              <a:t>вгр</a:t>
            </a:r>
            <a:r>
              <a:rPr lang="en-US" sz="3200" dirty="0"/>
              <a:t>’</a:t>
            </a:r>
            <a:r>
              <a:rPr lang="ru-RU" sz="3200" dirty="0" err="1">
                <a:solidFill>
                  <a:srgbClr val="FF0000"/>
                </a:solidFill>
              </a:rPr>
              <a:t>а</a:t>
            </a:r>
            <a:r>
              <a:rPr lang="ru-RU" sz="3200" dirty="0" err="1">
                <a:solidFill>
                  <a:srgbClr val="FF0000"/>
                </a:solidFill>
                <a:latin typeface="Arial" panose="020B0604020202020204" pitchFamily="34" charset="0"/>
                <a:cs typeface="Arial" panose="020B0604020202020204" pitchFamily="34" charset="0"/>
              </a:rPr>
              <a:t>́</a:t>
            </a:r>
            <a:r>
              <a:rPr lang="ru-RU" sz="3200" dirty="0" err="1"/>
              <a:t>с</a:t>
            </a:r>
            <a:r>
              <a:rPr lang="en-US" sz="3200" dirty="0"/>
              <a:t>’]</a:t>
            </a:r>
            <a:br>
              <a:rPr lang="ru-RU" sz="3200" dirty="0"/>
            </a:br>
            <a:endParaRPr lang="ru-RU" sz="3200" dirty="0"/>
          </a:p>
        </p:txBody>
      </p:sp>
      <p:sp>
        <p:nvSpPr>
          <p:cNvPr id="3" name="TextBox 2">
            <a:extLst>
              <a:ext uri="{FF2B5EF4-FFF2-40B4-BE49-F238E27FC236}">
                <a16:creationId xmlns:a16="http://schemas.microsoft.com/office/drawing/2014/main" id="{97164BE4-D02A-AF79-0134-1FB2DCE066FE}"/>
              </a:ext>
            </a:extLst>
          </p:cNvPr>
          <p:cNvSpPr txBox="1"/>
          <p:nvPr/>
        </p:nvSpPr>
        <p:spPr>
          <a:xfrm>
            <a:off x="5422900" y="1625600"/>
            <a:ext cx="6553200" cy="5016758"/>
          </a:xfrm>
          <a:prstGeom prst="rect">
            <a:avLst/>
          </a:prstGeom>
          <a:noFill/>
        </p:spPr>
        <p:txBody>
          <a:bodyPr wrap="square" rtlCol="0">
            <a:spAutoFit/>
          </a:bodyPr>
          <a:lstStyle/>
          <a:p>
            <a:r>
              <a:rPr lang="ru-RU" sz="3200" dirty="0"/>
              <a:t>р</a:t>
            </a:r>
            <a:r>
              <a:rPr lang="ru-RU" sz="3200" dirty="0">
                <a:solidFill>
                  <a:srgbClr val="0070C0"/>
                </a:solidFill>
              </a:rPr>
              <a:t>е</a:t>
            </a:r>
            <a:r>
              <a:rPr lang="ru-RU" sz="3200" dirty="0"/>
              <a:t>з</a:t>
            </a:r>
            <a:r>
              <a:rPr lang="ru-RU" sz="3200" dirty="0">
                <a:solidFill>
                  <a:srgbClr val="FF0000"/>
                </a:solidFill>
              </a:rPr>
              <a:t>и</a:t>
            </a:r>
            <a:r>
              <a:rPr lang="ru-RU" sz="3200" dirty="0"/>
              <a:t>н</a:t>
            </a:r>
            <a:r>
              <a:rPr lang="ru-RU" sz="3200" dirty="0">
                <a:solidFill>
                  <a:srgbClr val="7030A0"/>
                </a:solidFill>
              </a:rPr>
              <a:t>о</a:t>
            </a:r>
            <a:r>
              <a:rPr lang="ru-RU" sz="3200" dirty="0"/>
              <a:t>в</a:t>
            </a:r>
            <a:r>
              <a:rPr lang="ru-RU" sz="3200" dirty="0">
                <a:solidFill>
                  <a:srgbClr val="7030A0"/>
                </a:solidFill>
              </a:rPr>
              <a:t>ую</a:t>
            </a:r>
          </a:p>
          <a:p>
            <a:r>
              <a:rPr lang="ru-RU" sz="3200" dirty="0"/>
              <a:t>в к</a:t>
            </a:r>
            <a:r>
              <a:rPr lang="ru-RU" sz="3200" dirty="0">
                <a:solidFill>
                  <a:srgbClr val="0070C0"/>
                </a:solidFill>
              </a:rPr>
              <a:t>о</a:t>
            </a:r>
            <a:r>
              <a:rPr lang="ru-RU" sz="3200" dirty="0"/>
              <a:t>рз</a:t>
            </a:r>
            <a:r>
              <a:rPr lang="ru-RU" sz="3200" dirty="0">
                <a:solidFill>
                  <a:srgbClr val="FF0000"/>
                </a:solidFill>
              </a:rPr>
              <a:t>и</a:t>
            </a:r>
            <a:r>
              <a:rPr lang="ru-RU" sz="3200" dirty="0"/>
              <a:t>нк</a:t>
            </a:r>
            <a:r>
              <a:rPr lang="ru-RU" sz="3200" dirty="0">
                <a:solidFill>
                  <a:srgbClr val="7030A0"/>
                </a:solidFill>
              </a:rPr>
              <a:t>е</a:t>
            </a:r>
          </a:p>
          <a:p>
            <a:r>
              <a:rPr lang="ru-RU" sz="3200" dirty="0"/>
              <a:t>пр</a:t>
            </a:r>
            <a:r>
              <a:rPr lang="ru-RU" sz="3200" dirty="0">
                <a:solidFill>
                  <a:srgbClr val="7030A0"/>
                </a:solidFill>
              </a:rPr>
              <a:t>и</a:t>
            </a:r>
            <a:r>
              <a:rPr lang="ru-RU" sz="3200" dirty="0"/>
              <a:t>н</a:t>
            </a:r>
            <a:r>
              <a:rPr lang="ru-RU" sz="3200" dirty="0">
                <a:solidFill>
                  <a:srgbClr val="0070C0"/>
                </a:solidFill>
              </a:rPr>
              <a:t>е</a:t>
            </a:r>
            <a:r>
              <a:rPr lang="ru-RU" sz="3200" dirty="0"/>
              <a:t>сл</a:t>
            </a:r>
            <a:r>
              <a:rPr lang="ru-RU" sz="3200" dirty="0">
                <a:solidFill>
                  <a:srgbClr val="FF0000"/>
                </a:solidFill>
              </a:rPr>
              <a:t>и</a:t>
            </a:r>
          </a:p>
          <a:p>
            <a:r>
              <a:rPr lang="ru-RU" sz="3200" dirty="0"/>
              <a:t>р</a:t>
            </a:r>
            <a:r>
              <a:rPr lang="ru-RU" sz="3200" dirty="0">
                <a:solidFill>
                  <a:srgbClr val="0070C0"/>
                </a:solidFill>
              </a:rPr>
              <a:t>а</a:t>
            </a:r>
            <a:r>
              <a:rPr lang="ru-RU" sz="3200" dirty="0"/>
              <a:t>з</a:t>
            </a:r>
            <a:r>
              <a:rPr lang="ru-RU" sz="3200" dirty="0">
                <a:solidFill>
                  <a:srgbClr val="FF0000"/>
                </a:solidFill>
              </a:rPr>
              <a:t>и</a:t>
            </a:r>
            <a:r>
              <a:rPr lang="ru-RU" sz="3200" dirty="0"/>
              <a:t>н</a:t>
            </a:r>
            <a:r>
              <a:rPr lang="ru-RU" sz="3200" dirty="0">
                <a:solidFill>
                  <a:srgbClr val="7030A0"/>
                </a:solidFill>
              </a:rPr>
              <a:t>е</a:t>
            </a:r>
            <a:r>
              <a:rPr lang="ru-RU" sz="3200" dirty="0"/>
              <a:t>й</a:t>
            </a:r>
          </a:p>
          <a:p>
            <a:r>
              <a:rPr lang="ru-RU" sz="3200" dirty="0">
                <a:solidFill>
                  <a:srgbClr val="0070C0"/>
                </a:solidFill>
              </a:rPr>
              <a:t>и</a:t>
            </a:r>
            <a:r>
              <a:rPr lang="ru-RU" sz="3200" dirty="0"/>
              <a:t>зм</a:t>
            </a:r>
            <a:r>
              <a:rPr lang="ru-RU" sz="3200" dirty="0">
                <a:solidFill>
                  <a:srgbClr val="FF0000"/>
                </a:solidFill>
              </a:rPr>
              <a:t>а</a:t>
            </a:r>
            <a:r>
              <a:rPr lang="ru-RU" sz="3200" dirty="0"/>
              <a:t>з</a:t>
            </a:r>
            <a:r>
              <a:rPr lang="ru-RU" sz="3200" dirty="0">
                <a:solidFill>
                  <a:srgbClr val="7030A0"/>
                </a:solidFill>
              </a:rPr>
              <a:t>а</a:t>
            </a:r>
            <a:r>
              <a:rPr lang="ru-RU" sz="3200" dirty="0"/>
              <a:t>л</a:t>
            </a:r>
            <a:r>
              <a:rPr lang="ru-RU" sz="3200" dirty="0">
                <a:solidFill>
                  <a:srgbClr val="7030A0"/>
                </a:solidFill>
              </a:rPr>
              <a:t>а</a:t>
            </a:r>
            <a:r>
              <a:rPr lang="ru-RU" sz="3200" dirty="0"/>
              <a:t>сь</a:t>
            </a:r>
          </a:p>
          <a:p>
            <a:r>
              <a:rPr lang="ru-RU" sz="3200" dirty="0"/>
              <a:t>в</a:t>
            </a:r>
            <a:r>
              <a:rPr lang="ru-RU" sz="3200" dirty="0">
                <a:solidFill>
                  <a:srgbClr val="FF0000"/>
                </a:solidFill>
              </a:rPr>
              <a:t>ы</a:t>
            </a:r>
            <a:r>
              <a:rPr lang="ru-RU" sz="3200" dirty="0"/>
              <a:t>м</a:t>
            </a:r>
            <a:r>
              <a:rPr lang="ru-RU" sz="3200" dirty="0">
                <a:solidFill>
                  <a:srgbClr val="7030A0"/>
                </a:solidFill>
              </a:rPr>
              <a:t>ое</a:t>
            </a:r>
            <a:r>
              <a:rPr lang="ru-RU" sz="3200" dirty="0"/>
              <a:t>м</a:t>
            </a:r>
          </a:p>
          <a:p>
            <a:r>
              <a:rPr lang="ru-RU" sz="3200" dirty="0"/>
              <a:t>в б</a:t>
            </a:r>
            <a:r>
              <a:rPr lang="ru-RU" sz="3200" dirty="0">
                <a:solidFill>
                  <a:srgbClr val="0070C0"/>
                </a:solidFill>
              </a:rPr>
              <a:t>е</a:t>
            </a:r>
            <a:r>
              <a:rPr lang="ru-RU" sz="3200" dirty="0"/>
              <a:t>нз</a:t>
            </a:r>
            <a:r>
              <a:rPr lang="ru-RU" sz="3200" dirty="0">
                <a:solidFill>
                  <a:srgbClr val="FF0000"/>
                </a:solidFill>
              </a:rPr>
              <a:t>и</a:t>
            </a:r>
            <a:r>
              <a:rPr lang="ru-RU" sz="3200" dirty="0"/>
              <a:t>н</a:t>
            </a:r>
            <a:r>
              <a:rPr lang="ru-RU" sz="3200" dirty="0">
                <a:solidFill>
                  <a:srgbClr val="7030A0"/>
                </a:solidFill>
              </a:rPr>
              <a:t>е</a:t>
            </a:r>
          </a:p>
          <a:p>
            <a:r>
              <a:rPr lang="ru-RU" sz="3200" dirty="0"/>
              <a:t>п</a:t>
            </a:r>
            <a:r>
              <a:rPr lang="ru-RU" sz="3200" dirty="0">
                <a:solidFill>
                  <a:srgbClr val="7030A0"/>
                </a:solidFill>
              </a:rPr>
              <a:t>о</a:t>
            </a:r>
            <a:r>
              <a:rPr lang="ru-RU" sz="3200" dirty="0"/>
              <a:t>гр</a:t>
            </a:r>
            <a:r>
              <a:rPr lang="ru-RU" sz="3200" dirty="0">
                <a:solidFill>
                  <a:srgbClr val="0070C0"/>
                </a:solidFill>
              </a:rPr>
              <a:t>о</a:t>
            </a:r>
            <a:r>
              <a:rPr lang="ru-RU" sz="3200" dirty="0"/>
              <a:t>з</a:t>
            </a:r>
            <a:r>
              <a:rPr lang="ru-RU" sz="3200" dirty="0">
                <a:solidFill>
                  <a:srgbClr val="FF0000"/>
                </a:solidFill>
              </a:rPr>
              <a:t>и</a:t>
            </a:r>
            <a:r>
              <a:rPr lang="ru-RU" sz="3200" dirty="0"/>
              <a:t>м</a:t>
            </a:r>
          </a:p>
          <a:p>
            <a:r>
              <a:rPr lang="ru-RU" sz="3200" dirty="0">
                <a:solidFill>
                  <a:srgbClr val="0070C0"/>
                </a:solidFill>
              </a:rPr>
              <a:t>о</a:t>
            </a:r>
            <a:r>
              <a:rPr lang="ru-RU" sz="3200" dirty="0"/>
              <a:t>тпр</a:t>
            </a:r>
            <a:r>
              <a:rPr lang="ru-RU" sz="3200" dirty="0">
                <a:solidFill>
                  <a:srgbClr val="FF0000"/>
                </a:solidFill>
              </a:rPr>
              <a:t>а</a:t>
            </a:r>
            <a:r>
              <a:rPr lang="ru-RU" sz="3200" dirty="0"/>
              <a:t>в</a:t>
            </a:r>
            <a:r>
              <a:rPr lang="ru-RU" sz="3200" dirty="0">
                <a:solidFill>
                  <a:srgbClr val="7030A0"/>
                </a:solidFill>
              </a:rPr>
              <a:t>и</a:t>
            </a:r>
            <a:r>
              <a:rPr lang="ru-RU" sz="3200" dirty="0"/>
              <a:t>м</a:t>
            </a:r>
          </a:p>
          <a:p>
            <a:r>
              <a:rPr lang="ru-RU" sz="3200" dirty="0">
                <a:solidFill>
                  <a:srgbClr val="0070C0"/>
                </a:solidFill>
              </a:rPr>
              <a:t>о</a:t>
            </a:r>
            <a:r>
              <a:rPr lang="ru-RU" sz="3200" dirty="0"/>
              <a:t>бр</a:t>
            </a:r>
            <a:r>
              <a:rPr lang="ru-RU" sz="3200" dirty="0">
                <a:solidFill>
                  <a:srgbClr val="FF0000"/>
                </a:solidFill>
              </a:rPr>
              <a:t>а</a:t>
            </a:r>
            <a:r>
              <a:rPr lang="ru-RU" sz="3200" dirty="0"/>
              <a:t>тн</a:t>
            </a:r>
            <a:r>
              <a:rPr lang="ru-RU" sz="3200" dirty="0">
                <a:solidFill>
                  <a:srgbClr val="7030A0"/>
                </a:solidFill>
              </a:rPr>
              <a:t>о</a:t>
            </a:r>
          </a:p>
        </p:txBody>
      </p:sp>
    </p:spTree>
    <p:extLst>
      <p:ext uri="{BB962C8B-B14F-4D97-AF65-F5344CB8AC3E}">
        <p14:creationId xmlns:p14="http://schemas.microsoft.com/office/powerpoint/2010/main" val="1403328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З</a:t>
            </a:r>
            <a:r>
              <a:rPr lang="en-US" sz="28700" b="1" dirty="0">
                <a:solidFill>
                  <a:srgbClr val="006600"/>
                </a:solidFill>
                <a:effectLst>
                  <a:outerShdw blurRad="38100" dist="38100" dir="2700000" algn="tl">
                    <a:srgbClr val="000000">
                      <a:alpha val="43137"/>
                    </a:srgbClr>
                  </a:outerShdw>
                </a:effectLst>
              </a:rPr>
              <a:t>’</a:t>
            </a:r>
            <a:endParaRPr lang="ru-RU" sz="8800" dirty="0"/>
          </a:p>
        </p:txBody>
      </p:sp>
    </p:spTree>
    <p:extLst>
      <p:ext uri="{BB962C8B-B14F-4D97-AF65-F5344CB8AC3E}">
        <p14:creationId xmlns:p14="http://schemas.microsoft.com/office/powerpoint/2010/main" val="2703514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74DB820A-9359-D4D0-03BB-34FCA21C0C0D}"/>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7" name="Рисунок 6">
            <a:extLst>
              <a:ext uri="{FF2B5EF4-FFF2-40B4-BE49-F238E27FC236}">
                <a16:creationId xmlns:a16="http://schemas.microsoft.com/office/drawing/2014/main" id="{9941D266-E453-B1FA-3544-4E20BBA7EC02}"/>
              </a:ext>
            </a:extLst>
          </p:cNvPr>
          <p:cNvPicPr>
            <a:picLocks noChangeAspect="1"/>
          </p:cNvPicPr>
          <p:nvPr/>
        </p:nvPicPr>
        <p:blipFill>
          <a:blip r:embed="rId2"/>
          <a:stretch>
            <a:fillRect/>
          </a:stretch>
        </p:blipFill>
        <p:spPr>
          <a:xfrm>
            <a:off x="187719" y="1758930"/>
            <a:ext cx="3141407" cy="4934147"/>
          </a:xfrm>
          <a:prstGeom prst="rect">
            <a:avLst/>
          </a:prstGeom>
        </p:spPr>
      </p:pic>
      <p:sp>
        <p:nvSpPr>
          <p:cNvPr id="8" name="TextBox 7">
            <a:extLst>
              <a:ext uri="{FF2B5EF4-FFF2-40B4-BE49-F238E27FC236}">
                <a16:creationId xmlns:a16="http://schemas.microsoft.com/office/drawing/2014/main" id="{B322BDF5-B4FC-8B22-5BA3-ADCB9AE5AD2B}"/>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B14A327D-E854-B9E3-2BB7-3CE0B277F904}"/>
              </a:ext>
            </a:extLst>
          </p:cNvPr>
          <p:cNvPicPr>
            <a:picLocks noChangeAspect="1"/>
          </p:cNvPicPr>
          <p:nvPr/>
        </p:nvPicPr>
        <p:blipFill>
          <a:blip r:embed="rId3"/>
          <a:stretch>
            <a:fillRect/>
          </a:stretch>
        </p:blipFill>
        <p:spPr>
          <a:xfrm>
            <a:off x="4625435" y="-6316"/>
            <a:ext cx="7566565" cy="6864316"/>
          </a:xfrm>
          <a:prstGeom prst="rect">
            <a:avLst/>
          </a:prstGeom>
        </p:spPr>
      </p:pic>
    </p:spTree>
    <p:extLst>
      <p:ext uri="{BB962C8B-B14F-4D97-AF65-F5344CB8AC3E}">
        <p14:creationId xmlns:p14="http://schemas.microsoft.com/office/powerpoint/2010/main" val="4189022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78F11-EE0F-92E8-0DCF-90192002794D}"/>
            </a:ext>
          </a:extLst>
        </p:cNvPr>
        <p:cNvGrpSpPr/>
        <p:nvPr/>
      </p:nvGrpSpPr>
      <p:grpSpPr>
        <a:xfrm>
          <a:off x="0" y="0"/>
          <a:ext cx="0" cy="0"/>
          <a:chOff x="0" y="0"/>
          <a:chExt cx="0" cy="0"/>
        </a:xfrm>
      </p:grpSpPr>
      <p:sp>
        <p:nvSpPr>
          <p:cNvPr id="6" name="Заголовок 1">
            <a:extLst>
              <a:ext uri="{FF2B5EF4-FFF2-40B4-BE49-F238E27FC236}">
                <a16:creationId xmlns:a16="http://schemas.microsoft.com/office/drawing/2014/main" id="{DCA140E8-000A-2CAF-B3C3-F65854E28511}"/>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E9E4B1C0-B67A-385D-FA7A-BFEF40C2E139}"/>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A108D70F-AAFD-E8D7-A849-6C53CBE75AE0}"/>
              </a:ext>
            </a:extLst>
          </p:cNvPr>
          <p:cNvPicPr>
            <a:picLocks noChangeAspect="1"/>
          </p:cNvPicPr>
          <p:nvPr/>
        </p:nvPicPr>
        <p:blipFill>
          <a:blip r:embed="rId2"/>
          <a:stretch>
            <a:fillRect/>
          </a:stretch>
        </p:blipFill>
        <p:spPr>
          <a:xfrm>
            <a:off x="4625435" y="-6316"/>
            <a:ext cx="7566565" cy="6864316"/>
          </a:xfrm>
          <a:prstGeom prst="rect">
            <a:avLst/>
          </a:prstGeom>
        </p:spPr>
      </p:pic>
      <p:pic>
        <p:nvPicPr>
          <p:cNvPr id="2" name="Рисунок 1">
            <a:extLst>
              <a:ext uri="{FF2B5EF4-FFF2-40B4-BE49-F238E27FC236}">
                <a16:creationId xmlns:a16="http://schemas.microsoft.com/office/drawing/2014/main" id="{090C5AE1-B6CE-8826-FCBF-6149EFD4993A}"/>
              </a:ext>
            </a:extLst>
          </p:cNvPr>
          <p:cNvPicPr>
            <a:picLocks noChangeAspect="1"/>
          </p:cNvPicPr>
          <p:nvPr/>
        </p:nvPicPr>
        <p:blipFill>
          <a:blip r:embed="rId3"/>
          <a:stretch>
            <a:fillRect/>
          </a:stretch>
        </p:blipFill>
        <p:spPr>
          <a:xfrm>
            <a:off x="184927" y="2372173"/>
            <a:ext cx="4267866" cy="3200900"/>
          </a:xfrm>
          <a:prstGeom prst="rect">
            <a:avLst/>
          </a:prstGeom>
        </p:spPr>
      </p:pic>
      <p:sp>
        <p:nvSpPr>
          <p:cNvPr id="4" name="Прямоугольник: скругленные углы 3">
            <a:extLst>
              <a:ext uri="{FF2B5EF4-FFF2-40B4-BE49-F238E27FC236}">
                <a16:creationId xmlns:a16="http://schemas.microsoft.com/office/drawing/2014/main" id="{6B4A8573-A2C6-4FAA-8CA0-64D7205A357F}"/>
              </a:ext>
            </a:extLst>
          </p:cNvPr>
          <p:cNvSpPr/>
          <p:nvPr/>
        </p:nvSpPr>
        <p:spPr>
          <a:xfrm>
            <a:off x="5518951" y="1759527"/>
            <a:ext cx="2849194" cy="4946073"/>
          </a:xfrm>
          <a:prstGeom prst="roundRect">
            <a:avLst/>
          </a:prstGeom>
          <a:gradFill flip="none" rotWithShape="1">
            <a:gsLst>
              <a:gs pos="0">
                <a:srgbClr val="D3F9AE"/>
              </a:gs>
              <a:gs pos="4000">
                <a:srgbClr val="B1F57C"/>
              </a:gs>
              <a:gs pos="7000">
                <a:srgbClr val="DEFBC6"/>
              </a:gs>
              <a:gs pos="16000">
                <a:srgbClr val="FEFFFA"/>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9011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C99EDD22-D0C3-D46C-9796-B78BAC067B0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D3BE96-2C61-3E11-FC22-CEDCA775E403}"/>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С</a:t>
            </a:r>
            <a:endParaRPr lang="ru-RU" sz="8800" dirty="0"/>
          </a:p>
        </p:txBody>
      </p:sp>
    </p:spTree>
    <p:extLst>
      <p:ext uri="{BB962C8B-B14F-4D97-AF65-F5344CB8AC3E}">
        <p14:creationId xmlns:p14="http://schemas.microsoft.com/office/powerpoint/2010/main" val="38764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97419A21-8B8B-24CD-DF40-477924951860}"/>
              </a:ext>
            </a:extLst>
          </p:cNvPr>
          <p:cNvPicPr>
            <a:picLocks noChangeAspect="1"/>
          </p:cNvPicPr>
          <p:nvPr/>
        </p:nvPicPr>
        <p:blipFill>
          <a:blip r:embed="rId2"/>
          <a:stretch>
            <a:fillRect/>
          </a:stretch>
        </p:blipFill>
        <p:spPr>
          <a:xfrm>
            <a:off x="1529796" y="975573"/>
            <a:ext cx="4660604" cy="106320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8" name="Рисунок 7">
            <a:extLst>
              <a:ext uri="{FF2B5EF4-FFF2-40B4-BE49-F238E27FC236}">
                <a16:creationId xmlns:a16="http://schemas.microsoft.com/office/drawing/2014/main" id="{90BA0FB7-3F16-7EEC-037C-A156AAE04BF2}"/>
              </a:ext>
            </a:extLst>
          </p:cNvPr>
          <p:cNvPicPr>
            <a:picLocks noChangeAspect="1"/>
          </p:cNvPicPr>
          <p:nvPr/>
        </p:nvPicPr>
        <p:blipFill>
          <a:blip r:embed="rId3"/>
          <a:stretch>
            <a:fillRect/>
          </a:stretch>
        </p:blipFill>
        <p:spPr>
          <a:xfrm>
            <a:off x="9452344" y="108048"/>
            <a:ext cx="2490234" cy="1761610"/>
          </a:xfrm>
          <a:prstGeom prst="rect">
            <a:avLst/>
          </a:prstGeom>
        </p:spPr>
      </p:pic>
      <p:pic>
        <p:nvPicPr>
          <p:cNvPr id="9" name="Рисунок 8">
            <a:extLst>
              <a:ext uri="{FF2B5EF4-FFF2-40B4-BE49-F238E27FC236}">
                <a16:creationId xmlns:a16="http://schemas.microsoft.com/office/drawing/2014/main" id="{6CB169F2-15F9-0883-0D3E-BE24CE1E776A}"/>
              </a:ext>
            </a:extLst>
          </p:cNvPr>
          <p:cNvPicPr>
            <a:picLocks noChangeAspect="1"/>
          </p:cNvPicPr>
          <p:nvPr/>
        </p:nvPicPr>
        <p:blipFill>
          <a:blip r:embed="rId4"/>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A840F573-9C7B-C1C4-145D-0B99BC5499EE}"/>
              </a:ext>
            </a:extLst>
          </p:cNvPr>
          <p:cNvPicPr>
            <a:picLocks noChangeAspect="1"/>
          </p:cNvPicPr>
          <p:nvPr/>
        </p:nvPicPr>
        <p:blipFill>
          <a:blip r:embed="rId5"/>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44D1F948-C28E-5123-F504-ED1A122AF26B}"/>
              </a:ext>
            </a:extLst>
          </p:cNvPr>
          <p:cNvPicPr>
            <a:picLocks noChangeAspect="1"/>
          </p:cNvPicPr>
          <p:nvPr/>
        </p:nvPicPr>
        <p:blipFill>
          <a:blip r:embed="rId6"/>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E9716C1B-0645-AF96-9448-C91571FC1B13}"/>
              </a:ext>
            </a:extLst>
          </p:cNvPr>
          <p:cNvPicPr>
            <a:picLocks noChangeAspect="1"/>
          </p:cNvPicPr>
          <p:nvPr/>
        </p:nvPicPr>
        <p:blipFill>
          <a:blip r:embed="rId7"/>
          <a:stretch>
            <a:fillRect/>
          </a:stretch>
        </p:blipFill>
        <p:spPr>
          <a:xfrm>
            <a:off x="142875" y="151029"/>
            <a:ext cx="1386921" cy="2014095"/>
          </a:xfrm>
          <a:prstGeom prst="rect">
            <a:avLst/>
          </a:prstGeom>
        </p:spPr>
      </p:pic>
      <p:pic>
        <p:nvPicPr>
          <p:cNvPr id="19" name="Рисунок 18">
            <a:extLst>
              <a:ext uri="{FF2B5EF4-FFF2-40B4-BE49-F238E27FC236}">
                <a16:creationId xmlns:a16="http://schemas.microsoft.com/office/drawing/2014/main" id="{878BD152-8A1E-4298-142E-3084E252A8DE}"/>
              </a:ext>
            </a:extLst>
          </p:cNvPr>
          <p:cNvPicPr>
            <a:picLocks noChangeAspect="1"/>
          </p:cNvPicPr>
          <p:nvPr/>
        </p:nvPicPr>
        <p:blipFill>
          <a:blip r:embed="rId8"/>
          <a:stretch>
            <a:fillRect/>
          </a:stretch>
        </p:blipFill>
        <p:spPr>
          <a:xfrm>
            <a:off x="3860098" y="5040275"/>
            <a:ext cx="2370777" cy="1705750"/>
          </a:xfrm>
          <a:prstGeom prst="rect">
            <a:avLst/>
          </a:prstGeom>
        </p:spPr>
      </p:pic>
    </p:spTree>
    <p:extLst>
      <p:ext uri="{BB962C8B-B14F-4D97-AF65-F5344CB8AC3E}">
        <p14:creationId xmlns:p14="http://schemas.microsoft.com/office/powerpoint/2010/main" val="3345428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97419A21-8B8B-24CD-DF40-477924951860}"/>
              </a:ext>
            </a:extLst>
          </p:cNvPr>
          <p:cNvPicPr>
            <a:picLocks noChangeAspect="1"/>
          </p:cNvPicPr>
          <p:nvPr/>
        </p:nvPicPr>
        <p:blipFill>
          <a:blip r:embed="rId2"/>
          <a:stretch>
            <a:fillRect/>
          </a:stretch>
        </p:blipFill>
        <p:spPr>
          <a:xfrm>
            <a:off x="1529796" y="975573"/>
            <a:ext cx="4660604" cy="106320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8" name="Рисунок 7">
            <a:extLst>
              <a:ext uri="{FF2B5EF4-FFF2-40B4-BE49-F238E27FC236}">
                <a16:creationId xmlns:a16="http://schemas.microsoft.com/office/drawing/2014/main" id="{90BA0FB7-3F16-7EEC-037C-A156AAE04BF2}"/>
              </a:ext>
            </a:extLst>
          </p:cNvPr>
          <p:cNvPicPr>
            <a:picLocks noChangeAspect="1"/>
          </p:cNvPicPr>
          <p:nvPr/>
        </p:nvPicPr>
        <p:blipFill>
          <a:blip r:embed="rId3"/>
          <a:stretch>
            <a:fillRect/>
          </a:stretch>
        </p:blipFill>
        <p:spPr>
          <a:xfrm>
            <a:off x="9452344" y="108048"/>
            <a:ext cx="2490234" cy="1761610"/>
          </a:xfrm>
          <a:prstGeom prst="rect">
            <a:avLst/>
          </a:prstGeom>
        </p:spPr>
      </p:pic>
      <p:pic>
        <p:nvPicPr>
          <p:cNvPr id="9" name="Рисунок 8">
            <a:extLst>
              <a:ext uri="{FF2B5EF4-FFF2-40B4-BE49-F238E27FC236}">
                <a16:creationId xmlns:a16="http://schemas.microsoft.com/office/drawing/2014/main" id="{6CB169F2-15F9-0883-0D3E-BE24CE1E776A}"/>
              </a:ext>
            </a:extLst>
          </p:cNvPr>
          <p:cNvPicPr>
            <a:picLocks noChangeAspect="1"/>
          </p:cNvPicPr>
          <p:nvPr/>
        </p:nvPicPr>
        <p:blipFill>
          <a:blip r:embed="rId4"/>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A840F573-9C7B-C1C4-145D-0B99BC5499EE}"/>
              </a:ext>
            </a:extLst>
          </p:cNvPr>
          <p:cNvPicPr>
            <a:picLocks noChangeAspect="1"/>
          </p:cNvPicPr>
          <p:nvPr/>
        </p:nvPicPr>
        <p:blipFill>
          <a:blip r:embed="rId5"/>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44D1F948-C28E-5123-F504-ED1A122AF26B}"/>
              </a:ext>
            </a:extLst>
          </p:cNvPr>
          <p:cNvPicPr>
            <a:picLocks noChangeAspect="1"/>
          </p:cNvPicPr>
          <p:nvPr/>
        </p:nvPicPr>
        <p:blipFill>
          <a:blip r:embed="rId6"/>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E9716C1B-0645-AF96-9448-C91571FC1B13}"/>
              </a:ext>
            </a:extLst>
          </p:cNvPr>
          <p:cNvPicPr>
            <a:picLocks noChangeAspect="1"/>
          </p:cNvPicPr>
          <p:nvPr/>
        </p:nvPicPr>
        <p:blipFill>
          <a:blip r:embed="rId7"/>
          <a:stretch>
            <a:fillRect/>
          </a:stretch>
        </p:blipFill>
        <p:spPr>
          <a:xfrm>
            <a:off x="142875" y="151029"/>
            <a:ext cx="1386921" cy="2014095"/>
          </a:xfrm>
          <a:prstGeom prst="rect">
            <a:avLst/>
          </a:prstGeom>
        </p:spPr>
      </p:pic>
      <p:pic>
        <p:nvPicPr>
          <p:cNvPr id="17" name="Рисунок 16">
            <a:extLst>
              <a:ext uri="{FF2B5EF4-FFF2-40B4-BE49-F238E27FC236}">
                <a16:creationId xmlns:a16="http://schemas.microsoft.com/office/drawing/2014/main" id="{E7C045A3-1F09-F16F-1EC4-424B44989B2D}"/>
              </a:ext>
            </a:extLst>
          </p:cNvPr>
          <p:cNvPicPr>
            <a:picLocks noChangeAspect="1"/>
          </p:cNvPicPr>
          <p:nvPr/>
        </p:nvPicPr>
        <p:blipFill>
          <a:blip r:embed="rId8"/>
          <a:stretch>
            <a:fillRect/>
          </a:stretch>
        </p:blipFill>
        <p:spPr>
          <a:xfrm>
            <a:off x="381000" y="214312"/>
            <a:ext cx="11430000" cy="6429375"/>
          </a:xfrm>
          <a:prstGeom prst="rect">
            <a:avLst/>
          </a:prstGeom>
        </p:spPr>
      </p:pic>
    </p:spTree>
    <p:extLst>
      <p:ext uri="{BB962C8B-B14F-4D97-AF65-F5344CB8AC3E}">
        <p14:creationId xmlns:p14="http://schemas.microsoft.com/office/powerpoint/2010/main" val="2248423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343140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endParaRPr kumimoji="0" lang="ru-RU" sz="4800" b="0" i="0" u="heavy"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dbl" strike="noStrike" kern="1200" cap="none" spc="0" normalizeH="0" baseline="0" noProof="0" dirty="0" err="1">
                <a:ln>
                  <a:noFill/>
                </a:ln>
                <a:solidFill>
                  <a:prstClr val="black"/>
                </a:solidFill>
                <a:effectLst/>
                <a:uLnTx/>
                <a:uFillTx/>
                <a:latin typeface="Calibri" panose="020F0502020204030204"/>
                <a:ea typeface="+mn-ea"/>
                <a:cs typeface="+mn-cs"/>
              </a:rPr>
              <a:t>пал</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под</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Рисунок 2">
            <a:extLst>
              <a:ext uri="{FF2B5EF4-FFF2-40B4-BE49-F238E27FC236}">
                <a16:creationId xmlns:a16="http://schemas.microsoft.com/office/drawing/2014/main" id="{8402E8D0-F8B0-DD57-59C0-D55B67553EC3}"/>
              </a:ext>
            </a:extLst>
          </p:cNvPr>
          <p:cNvPicPr>
            <a:picLocks noChangeAspect="1"/>
          </p:cNvPicPr>
          <p:nvPr/>
        </p:nvPicPr>
        <p:blipFill>
          <a:blip r:embed="rId2"/>
          <a:stretch>
            <a:fillRect/>
          </a:stretch>
        </p:blipFill>
        <p:spPr>
          <a:xfrm>
            <a:off x="124046" y="1244008"/>
            <a:ext cx="7271164" cy="5453373"/>
          </a:xfrm>
          <a:prstGeom prst="rect">
            <a:avLst/>
          </a:prstGeom>
        </p:spPr>
      </p:pic>
    </p:spTree>
    <p:extLst>
      <p:ext uri="{BB962C8B-B14F-4D97-AF65-F5344CB8AC3E}">
        <p14:creationId xmlns:p14="http://schemas.microsoft.com/office/powerpoint/2010/main" val="2741012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Рисунок 2">
            <a:extLst>
              <a:ext uri="{FF2B5EF4-FFF2-40B4-BE49-F238E27FC236}">
                <a16:creationId xmlns:a16="http://schemas.microsoft.com/office/drawing/2014/main" id="{8402E8D0-F8B0-DD57-59C0-D55B67553EC3}"/>
              </a:ext>
            </a:extLst>
          </p:cNvPr>
          <p:cNvPicPr>
            <a:picLocks noChangeAspect="1"/>
          </p:cNvPicPr>
          <p:nvPr/>
        </p:nvPicPr>
        <p:blipFill>
          <a:blip r:embed="rId2"/>
          <a:stretch>
            <a:fillRect/>
          </a:stretch>
        </p:blipFill>
        <p:spPr>
          <a:xfrm>
            <a:off x="124046" y="1244008"/>
            <a:ext cx="7271164" cy="5453373"/>
          </a:xfrm>
          <a:prstGeom prst="rect">
            <a:avLst/>
          </a:prstGeom>
        </p:spPr>
      </p:pic>
      <p:pic>
        <p:nvPicPr>
          <p:cNvPr id="4" name="Рисунок 3">
            <a:extLst>
              <a:ext uri="{FF2B5EF4-FFF2-40B4-BE49-F238E27FC236}">
                <a16:creationId xmlns:a16="http://schemas.microsoft.com/office/drawing/2014/main" id="{09D3E954-A484-B8BC-1A75-A15C7C0C8F9C}"/>
              </a:ext>
            </a:extLst>
          </p:cNvPr>
          <p:cNvPicPr>
            <a:picLocks noChangeAspect="1"/>
          </p:cNvPicPr>
          <p:nvPr/>
        </p:nvPicPr>
        <p:blipFill>
          <a:blip r:embed="rId3"/>
          <a:stretch>
            <a:fillRect/>
          </a:stretch>
        </p:blipFill>
        <p:spPr>
          <a:xfrm>
            <a:off x="4594860" y="1160145"/>
            <a:ext cx="7597140" cy="5697855"/>
          </a:xfrm>
          <a:prstGeom prst="rect">
            <a:avLst/>
          </a:prstGeom>
        </p:spPr>
      </p:pic>
    </p:spTree>
    <p:extLst>
      <p:ext uri="{BB962C8B-B14F-4D97-AF65-F5344CB8AC3E}">
        <p14:creationId xmlns:p14="http://schemas.microsoft.com/office/powerpoint/2010/main" val="1442292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Рисунок 2">
            <a:extLst>
              <a:ext uri="{FF2B5EF4-FFF2-40B4-BE49-F238E27FC236}">
                <a16:creationId xmlns:a16="http://schemas.microsoft.com/office/drawing/2014/main" id="{8402E8D0-F8B0-DD57-59C0-D55B67553EC3}"/>
              </a:ext>
            </a:extLst>
          </p:cNvPr>
          <p:cNvPicPr>
            <a:picLocks noChangeAspect="1"/>
          </p:cNvPicPr>
          <p:nvPr/>
        </p:nvPicPr>
        <p:blipFill>
          <a:blip r:embed="rId2"/>
          <a:stretch>
            <a:fillRect/>
          </a:stretch>
        </p:blipFill>
        <p:spPr>
          <a:xfrm>
            <a:off x="124046" y="1244008"/>
            <a:ext cx="7271164" cy="5453373"/>
          </a:xfrm>
          <a:prstGeom prst="rect">
            <a:avLst/>
          </a:prstGeom>
        </p:spPr>
      </p:pic>
      <p:pic>
        <p:nvPicPr>
          <p:cNvPr id="6" name="Рисунок 5">
            <a:extLst>
              <a:ext uri="{FF2B5EF4-FFF2-40B4-BE49-F238E27FC236}">
                <a16:creationId xmlns:a16="http://schemas.microsoft.com/office/drawing/2014/main" id="{D7377902-230F-CC76-D954-C1DE0FD65B91}"/>
              </a:ext>
            </a:extLst>
          </p:cNvPr>
          <p:cNvPicPr>
            <a:picLocks noChangeAspect="1"/>
          </p:cNvPicPr>
          <p:nvPr/>
        </p:nvPicPr>
        <p:blipFill>
          <a:blip r:embed="rId3"/>
          <a:stretch>
            <a:fillRect/>
          </a:stretch>
        </p:blipFill>
        <p:spPr>
          <a:xfrm>
            <a:off x="4117419" y="1244008"/>
            <a:ext cx="7975785" cy="5317190"/>
          </a:xfrm>
          <a:prstGeom prst="rect">
            <a:avLst/>
          </a:prstGeom>
        </p:spPr>
      </p:pic>
    </p:spTree>
    <p:extLst>
      <p:ext uri="{BB962C8B-B14F-4D97-AF65-F5344CB8AC3E}">
        <p14:creationId xmlns:p14="http://schemas.microsoft.com/office/powerpoint/2010/main" val="2388856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Рисунок 2">
            <a:extLst>
              <a:ext uri="{FF2B5EF4-FFF2-40B4-BE49-F238E27FC236}">
                <a16:creationId xmlns:a16="http://schemas.microsoft.com/office/drawing/2014/main" id="{8402E8D0-F8B0-DD57-59C0-D55B67553EC3}"/>
              </a:ext>
            </a:extLst>
          </p:cNvPr>
          <p:cNvPicPr>
            <a:picLocks noChangeAspect="1"/>
          </p:cNvPicPr>
          <p:nvPr/>
        </p:nvPicPr>
        <p:blipFill>
          <a:blip r:embed="rId2"/>
          <a:stretch>
            <a:fillRect/>
          </a:stretch>
        </p:blipFill>
        <p:spPr>
          <a:xfrm>
            <a:off x="124046" y="1244008"/>
            <a:ext cx="7271164" cy="5453373"/>
          </a:xfrm>
          <a:prstGeom prst="rect">
            <a:avLst/>
          </a:prstGeom>
        </p:spPr>
      </p:pic>
      <p:pic>
        <p:nvPicPr>
          <p:cNvPr id="6" name="Рисунок 5">
            <a:extLst>
              <a:ext uri="{FF2B5EF4-FFF2-40B4-BE49-F238E27FC236}">
                <a16:creationId xmlns:a16="http://schemas.microsoft.com/office/drawing/2014/main" id="{D7377902-230F-CC76-D954-C1DE0FD65B91}"/>
              </a:ext>
            </a:extLst>
          </p:cNvPr>
          <p:cNvPicPr>
            <a:picLocks noChangeAspect="1"/>
          </p:cNvPicPr>
          <p:nvPr/>
        </p:nvPicPr>
        <p:blipFill>
          <a:blip r:embed="rId3"/>
          <a:stretch>
            <a:fillRect/>
          </a:stretch>
        </p:blipFill>
        <p:spPr>
          <a:xfrm>
            <a:off x="4117419" y="1244008"/>
            <a:ext cx="7975785" cy="5317190"/>
          </a:xfrm>
          <a:prstGeom prst="rect">
            <a:avLst/>
          </a:prstGeom>
        </p:spPr>
      </p:pic>
      <p:pic>
        <p:nvPicPr>
          <p:cNvPr id="4" name="Рисунок 3">
            <a:extLst>
              <a:ext uri="{FF2B5EF4-FFF2-40B4-BE49-F238E27FC236}">
                <a16:creationId xmlns:a16="http://schemas.microsoft.com/office/drawing/2014/main" id="{B48A9604-AFBA-4496-A504-53F6CC1DB1C2}"/>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66071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 </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934976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endParaRPr kumimoji="0" lang="ru-RU" sz="4800" b="0" i="0" u="heavy"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a:t>
            </a:r>
            <a:r>
              <a:rPr kumimoji="0" lang="ru-RU" sz="4800" b="0" i="0"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 name="TextBox 3">
            <a:extLst>
              <a:ext uri="{FF2B5EF4-FFF2-40B4-BE49-F238E27FC236}">
                <a16:creationId xmlns:a16="http://schemas.microsoft.com/office/drawing/2014/main" id="{6C4A8FF4-417B-4A1C-BEA0-18DCA8D8E515}"/>
              </a:ext>
            </a:extLst>
          </p:cNvPr>
          <p:cNvSpPr txBox="1"/>
          <p:nvPr/>
        </p:nvSpPr>
        <p:spPr>
          <a:xfrm>
            <a:off x="3116062" y="4962623"/>
            <a:ext cx="8682361"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62983E"/>
                </a:solidFill>
                <a:effectLst/>
                <a:uLnTx/>
                <a:uFillTx/>
                <a:latin typeface="Calibri" panose="020F0502020204030204"/>
                <a:ea typeface="+mn-ea"/>
                <a:cs typeface="+mn-cs"/>
              </a:rPr>
              <a:t>ГДЕ? Место. </a:t>
            </a:r>
            <a:r>
              <a:rPr kumimoji="0" lang="ru-RU" sz="1800" b="0" i="1" u="none" strike="noStrike" kern="1200" cap="none" spc="0" normalizeH="0" baseline="0" noProof="0" dirty="0">
                <a:ln>
                  <a:noFill/>
                </a:ln>
                <a:solidFill>
                  <a:srgbClr val="62983E"/>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srgbClr val="62983E"/>
                </a:solidFill>
                <a:effectLst/>
                <a:uLnTx/>
                <a:uFillTx/>
                <a:latin typeface="Calibri" panose="020F0502020204030204"/>
                <a:ea typeface="+mn-ea"/>
                <a:cs typeface="+mn-cs"/>
              </a:rPr>
              <a:t> 1 (Т.П.) = коса — длинная часть суши</a:t>
            </a:r>
            <a:r>
              <a:rPr kumimoji="0" lang="ru-RU" sz="1200" b="0" i="0" u="none" strike="noStrike" kern="1200" cap="none" spc="0" normalizeH="0" baseline="0" noProof="0" dirty="0">
                <a:ln>
                  <a:noFill/>
                </a:ln>
                <a:solidFill>
                  <a:srgbClr val="62983E"/>
                </a:solidFill>
                <a:effectLst/>
                <a:uLnTx/>
                <a:uFillTx/>
                <a:latin typeface="Calibri" panose="020F0502020204030204"/>
                <a:ea typeface="+mn-ea"/>
                <a:cs typeface="+mn-cs"/>
              </a:rPr>
              <a:t>, которая выдаётся в море/реку/озеро… </a:t>
            </a:r>
            <a:endParaRPr kumimoji="0" lang="ru-RU" sz="1800" b="0" i="0" u="none" strike="noStrike" kern="1200" cap="none" spc="0" normalizeH="0" baseline="0" noProof="0" dirty="0">
              <a:ln>
                <a:noFill/>
              </a:ln>
              <a:solidFill>
                <a:srgbClr val="62983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Кто?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2 (И.П.) = заяц</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Под чем? </a:t>
            </a:r>
            <a:r>
              <a:rPr kumimoji="0" lang="ru-RU" sz="1800" b="0" i="1" u="none" strike="noStrike" kern="1200" cap="none" spc="0" normalizeH="0" baseline="0" noProof="0" dirty="0">
                <a:ln>
                  <a:noFill/>
                </a:ln>
                <a:solidFill>
                  <a:srgbClr val="FF0000"/>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 3 (Т.П.) = садовый инструмент, которым косят траву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33CC"/>
                </a:solidFill>
                <a:effectLst/>
                <a:uLnTx/>
                <a:uFillTx/>
                <a:latin typeface="Calibri" panose="020F0502020204030204"/>
                <a:ea typeface="+mn-ea"/>
                <a:cs typeface="+mn-cs"/>
              </a:rPr>
              <a:t>Кого? Чьей? </a:t>
            </a:r>
            <a:r>
              <a:rPr kumimoji="0" lang="ru-RU" sz="1800" b="0" i="1" u="none" strike="noStrike" kern="1200" cap="none" spc="0" normalizeH="0" baseline="0" noProof="0" dirty="0">
                <a:ln>
                  <a:noFill/>
                </a:ln>
                <a:solidFill>
                  <a:srgbClr val="0033CC"/>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srgbClr val="0033CC"/>
                </a:solidFill>
                <a:effectLst/>
                <a:uLnTx/>
                <a:uFillTx/>
                <a:latin typeface="Calibri" panose="020F0502020204030204"/>
                <a:ea typeface="+mn-ea"/>
                <a:cs typeface="+mn-cs"/>
              </a:rPr>
              <a:t> 4 (Р.П.) = тип глаз, тип взгляда…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чем? Какой? </a:t>
            </a:r>
            <a:r>
              <a:rPr kumimoji="0" lang="ru-RU" sz="1800" b="0" i="1"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5 (Т.П.) = заплетённые волосы</a:t>
            </a:r>
          </a:p>
        </p:txBody>
      </p:sp>
    </p:spTree>
    <p:extLst>
      <p:ext uri="{BB962C8B-B14F-4D97-AF65-F5344CB8AC3E}">
        <p14:creationId xmlns:p14="http://schemas.microsoft.com/office/powerpoint/2010/main" val="2705795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702973-D3E9-B7F0-37B2-9FC9CA4B76E8}"/>
              </a:ext>
            </a:extLst>
          </p:cNvPr>
          <p:cNvSpPr>
            <a:spLocks noGrp="1"/>
          </p:cNvSpPr>
          <p:nvPr>
            <p:ph type="title"/>
          </p:nvPr>
        </p:nvSpPr>
        <p:spPr/>
        <p:txBody>
          <a:bodyPr>
            <a:normAutofit/>
          </a:bodyPr>
          <a:lstStyle/>
          <a:p>
            <a:r>
              <a:rPr lang="ru-RU" dirty="0"/>
              <a:t>1. Что случилось с зайцем?</a:t>
            </a:r>
            <a:br>
              <a:rPr lang="ru-RU" dirty="0"/>
            </a:br>
            <a:r>
              <a:rPr lang="ru-RU" dirty="0"/>
              <a:t>2. Что было на голове у бабы?</a:t>
            </a:r>
            <a:br>
              <a:rPr lang="ru-RU" dirty="0"/>
            </a:br>
            <a:r>
              <a:rPr lang="ru-RU" dirty="0"/>
              <a:t>3. Где всё это произошло?</a:t>
            </a:r>
          </a:p>
        </p:txBody>
      </p:sp>
    </p:spTree>
    <p:extLst>
      <p:ext uri="{BB962C8B-B14F-4D97-AF65-F5344CB8AC3E}">
        <p14:creationId xmlns:p14="http://schemas.microsoft.com/office/powerpoint/2010/main" val="3977027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183473" y="2178222"/>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784FBD0F-3822-12CE-DB41-50E34822AFAD}"/>
              </a:ext>
            </a:extLst>
          </p:cNvPr>
          <p:cNvSpPr txBox="1"/>
          <p:nvPr/>
        </p:nvSpPr>
        <p:spPr>
          <a:xfrm>
            <a:off x="6279473" y="2178222"/>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з</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п</a:t>
            </a:r>
            <a:r>
              <a:rPr lang="en-US" sz="4800" b="1" dirty="0">
                <a:solidFill>
                  <a:srgbClr val="002060"/>
                </a:solidFill>
                <a:latin typeface="Calibri" panose="020F0502020204030204"/>
              </a:rPr>
              <a:t>’</a:t>
            </a:r>
            <a:r>
              <a:rPr lang="ru-RU" sz="4800" b="1" dirty="0">
                <a:solidFill>
                  <a:srgbClr val="002060"/>
                </a:solidFill>
                <a:latin typeface="Calibri" panose="020F0502020204030204"/>
              </a:rPr>
              <a:t>и</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щ</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н</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lang="ru-RU" sz="3600" b="1" dirty="0">
                <a:solidFill>
                  <a:srgbClr val="7030A0"/>
                </a:solidFill>
                <a:latin typeface="Calibri" panose="020F0502020204030204"/>
                <a:cs typeface="Arial" panose="020B0604020202020204" pitchFamily="34" charset="0"/>
              </a:rPr>
              <a:t>х</a:t>
            </a:r>
            <a:r>
              <a:rPr lang="en-US" sz="3600" b="1" dirty="0">
                <a:solidFill>
                  <a:srgbClr val="7030A0"/>
                </a:solidFill>
                <a:latin typeface="Calibri" panose="020F0502020204030204"/>
                <a:cs typeface="Arial" panose="020B0604020202020204" pitchFamily="34" charset="0"/>
              </a:rPr>
              <a:t>’</a:t>
            </a:r>
            <a:r>
              <a:rPr kumimoji="0" lang="ru-RU" sz="36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a:t>
            </a:r>
            <a:r>
              <a:rPr lang="ru-RU" sz="4800" b="1" dirty="0">
                <a:solidFill>
                  <a:srgbClr val="002060"/>
                </a:solidFill>
                <a:latin typeface="Calibri" panose="020F0502020204030204"/>
              </a:rPr>
              <a:t>а</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л</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п</a:t>
            </a:r>
            <a:r>
              <a:rPr lang="ru-RU" sz="4800" b="1" dirty="0">
                <a:solidFill>
                  <a:srgbClr val="002060"/>
                </a:solidFill>
                <a:latin typeface="Calibri" panose="020F0502020204030204"/>
              </a:rPr>
              <a:t>а</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у</a:t>
            </a:r>
            <a:r>
              <a:rPr kumimoji="0" lang="ru-RU" sz="4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х</a:t>
            </a:r>
            <a:r>
              <a:rPr lang="en-US" sz="4800" b="1" dirty="0">
                <a:solidFill>
                  <a:srgbClr val="002060"/>
                </a:solidFill>
                <a:latin typeface="Calibri" panose="020F0502020204030204"/>
              </a:rPr>
              <a:t>’</a:t>
            </a:r>
            <a:r>
              <a:rPr lang="ru-RU" sz="4800" b="1" dirty="0" err="1">
                <a:solidFill>
                  <a:srgbClr val="7030A0"/>
                </a:solidFill>
                <a:latin typeface="Calibri" panose="020F0502020204030204"/>
              </a:rPr>
              <a:t>ь</a:t>
            </a:r>
            <a:r>
              <a:rPr lang="ru-RU" sz="3600" b="1" dirty="0" err="1">
                <a:solidFill>
                  <a:srgbClr val="7030A0"/>
                </a:solidFill>
                <a:latin typeface="Calibri" panose="020F0502020204030204"/>
                <a:cs typeface="Arial" panose="020B0604020202020204" pitchFamily="34" charset="0"/>
              </a:rPr>
              <a:t>х</a:t>
            </a:r>
            <a:r>
              <a:rPr lang="en-US" sz="3600" b="1" dirty="0">
                <a:solidFill>
                  <a:srgbClr val="7030A0"/>
                </a:solidFill>
                <a:latin typeface="Calibri" panose="020F0502020204030204"/>
                <a:cs typeface="Arial" panose="020B0604020202020204" pitchFamily="34" charset="0"/>
              </a:rPr>
              <a:t>’</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a:t>
            </a:r>
            <a:r>
              <a:rPr lang="en-US" sz="4800" b="1" dirty="0" err="1">
                <a:solidFill>
                  <a:srgbClr val="7030A0"/>
                </a:solidFill>
                <a:latin typeface="Calibri" panose="020F0502020204030204"/>
              </a:rPr>
              <a:t>i</a:t>
            </a:r>
            <a:endParaRPr kumimoji="0" lang="ru-RU" sz="4800" b="1" i="0" u="none" strike="noStrike" kern="1200" cap="none" spc="0" normalizeH="0" baseline="0" noProof="0" dirty="0">
              <a:ln>
                <a:noFill/>
              </a:ln>
              <a:solidFill>
                <a:srgbClr val="703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п</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л</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п</a:t>
            </a:r>
            <a:r>
              <a:rPr lang="ru-RU" sz="4800" b="1" dirty="0">
                <a:solidFill>
                  <a:srgbClr val="002060"/>
                </a:solidFill>
                <a:latin typeface="Calibri" panose="020F0502020204030204"/>
              </a:rPr>
              <a:t>а</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д</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стр</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lang="ru-RU" sz="3600" b="1" dirty="0">
                <a:solidFill>
                  <a:srgbClr val="7030A0"/>
                </a:solidFill>
                <a:latin typeface="Calibri" panose="020F0502020204030204"/>
                <a:cs typeface="Arial" panose="020B0604020202020204" pitchFamily="34" charset="0"/>
              </a:rPr>
              <a:t>х</a:t>
            </a:r>
            <a:r>
              <a:rPr lang="en-US" sz="3600" b="1" dirty="0">
                <a:solidFill>
                  <a:srgbClr val="7030A0"/>
                </a:solidFill>
                <a:latin typeface="Calibri" panose="020F0502020204030204"/>
                <a:cs typeface="Arial" panose="020B0604020202020204" pitchFamily="34" charset="0"/>
              </a:rPr>
              <a:t>’</a:t>
            </a:r>
            <a:r>
              <a:rPr kumimoji="0" lang="ru-RU" sz="3600" b="1"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a:t>
            </a:r>
            <a:r>
              <a:rPr lang="ru-RU" sz="4800" b="1" dirty="0">
                <a:solidFill>
                  <a:srgbClr val="002060"/>
                </a:solidFill>
                <a:latin typeface="Calibri" panose="020F0502020204030204"/>
              </a:rPr>
              <a:t>а</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b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b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a:t>
            </a:r>
            <a:r>
              <a:rPr lang="ru-RU" sz="4800" b="1" dirty="0">
                <a:solidFill>
                  <a:srgbClr val="002060"/>
                </a:solidFill>
                <a:latin typeface="Calibri" panose="020F0502020204030204"/>
              </a:rPr>
              <a:t>а</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002060"/>
                </a:solidFill>
                <a:effectLst/>
                <a:uLnTx/>
                <a:uFillTx/>
                <a:latin typeface="Calibri" panose="020F0502020204030204"/>
                <a:ea typeface="+mn-ea"/>
                <a:cs typeface="Arial" panose="020B0604020202020204" pitchFamily="34" charset="0"/>
              </a:rPr>
              <a:t>i</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б</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бы</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ск</a:t>
            </a:r>
            <a:r>
              <a:rPr lang="ru-RU" sz="4800" b="1" dirty="0">
                <a:solidFill>
                  <a:srgbClr val="002060"/>
                </a:solidFill>
                <a:latin typeface="Calibri" panose="020F0502020204030204"/>
              </a:rPr>
              <a:t>а</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r>
              <a:rPr lang="en-US" sz="4800" b="1" dirty="0">
                <a:solidFill>
                  <a:srgbClr val="002060"/>
                </a:solidFill>
                <a:latin typeface="Calibri" panose="020F0502020204030204"/>
              </a:rPr>
              <a:t>]</a:t>
            </a:r>
            <a:endPar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25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D50B3-A36C-0123-7AF0-3F2D82B111E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CFEB1B-9193-27A4-51B9-9B867DCBD825}"/>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F88516F0-0EE9-E0A8-30CB-E83D9F965147}"/>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9" name="Рисунок 8">
            <a:extLst>
              <a:ext uri="{FF2B5EF4-FFF2-40B4-BE49-F238E27FC236}">
                <a16:creationId xmlns:a16="http://schemas.microsoft.com/office/drawing/2014/main" id="{6D93F682-0DA5-75C5-B489-352534849083}"/>
              </a:ext>
            </a:extLst>
          </p:cNvPr>
          <p:cNvPicPr>
            <a:picLocks noChangeAspect="1"/>
          </p:cNvPicPr>
          <p:nvPr/>
        </p:nvPicPr>
        <p:blipFill>
          <a:blip r:embed="rId2"/>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0DBAFA48-8A58-134F-A7A9-1C25E06C5B2D}"/>
              </a:ext>
            </a:extLst>
          </p:cNvPr>
          <p:cNvPicPr>
            <a:picLocks noChangeAspect="1"/>
          </p:cNvPicPr>
          <p:nvPr/>
        </p:nvPicPr>
        <p:blipFill>
          <a:blip r:embed="rId3"/>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B29CA954-EB85-6F92-B52E-244FA12C63BF}"/>
              </a:ext>
            </a:extLst>
          </p:cNvPr>
          <p:cNvPicPr>
            <a:picLocks noChangeAspect="1"/>
          </p:cNvPicPr>
          <p:nvPr/>
        </p:nvPicPr>
        <p:blipFill>
          <a:blip r:embed="rId4"/>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363CCBD7-DF10-3F16-A23E-EEC9E8B54847}"/>
              </a:ext>
            </a:extLst>
          </p:cNvPr>
          <p:cNvPicPr>
            <a:picLocks noChangeAspect="1"/>
          </p:cNvPicPr>
          <p:nvPr/>
        </p:nvPicPr>
        <p:blipFill>
          <a:blip r:embed="rId5"/>
          <a:stretch>
            <a:fillRect/>
          </a:stretch>
        </p:blipFill>
        <p:spPr>
          <a:xfrm>
            <a:off x="142875" y="151029"/>
            <a:ext cx="1386921" cy="2014095"/>
          </a:xfrm>
          <a:prstGeom prst="rect">
            <a:avLst/>
          </a:prstGeom>
        </p:spPr>
      </p:pic>
      <p:pic>
        <p:nvPicPr>
          <p:cNvPr id="19" name="Рисунок 18">
            <a:extLst>
              <a:ext uri="{FF2B5EF4-FFF2-40B4-BE49-F238E27FC236}">
                <a16:creationId xmlns:a16="http://schemas.microsoft.com/office/drawing/2014/main" id="{7BA22AC9-AADF-9EFD-FF34-79498BE50035}"/>
              </a:ext>
            </a:extLst>
          </p:cNvPr>
          <p:cNvPicPr>
            <a:picLocks noChangeAspect="1"/>
          </p:cNvPicPr>
          <p:nvPr/>
        </p:nvPicPr>
        <p:blipFill>
          <a:blip r:embed="rId6"/>
          <a:stretch>
            <a:fillRect/>
          </a:stretch>
        </p:blipFill>
        <p:spPr>
          <a:xfrm>
            <a:off x="3860098" y="5040275"/>
            <a:ext cx="2370777" cy="1705750"/>
          </a:xfrm>
          <a:prstGeom prst="rect">
            <a:avLst/>
          </a:prstGeom>
        </p:spPr>
      </p:pic>
    </p:spTree>
    <p:extLst>
      <p:ext uri="{BB962C8B-B14F-4D97-AF65-F5344CB8AC3E}">
        <p14:creationId xmlns:p14="http://schemas.microsoft.com/office/powerpoint/2010/main" val="3082884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Семья</a:t>
            </a: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Отцы и дети.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Взаимоотношения поколений</a:t>
            </a:r>
          </a:p>
        </p:txBody>
      </p:sp>
    </p:spTree>
    <p:extLst>
      <p:ext uri="{BB962C8B-B14F-4D97-AF65-F5344CB8AC3E}">
        <p14:creationId xmlns:p14="http://schemas.microsoft.com/office/powerpoint/2010/main" val="4255100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5" name="TextBox 14">
            <a:extLst>
              <a:ext uri="{FF2B5EF4-FFF2-40B4-BE49-F238E27FC236}">
                <a16:creationId xmlns:a16="http://schemas.microsoft.com/office/drawing/2014/main" id="{A26B5061-373B-49A9-BE72-313A7341CC67}"/>
              </a:ext>
            </a:extLst>
          </p:cNvPr>
          <p:cNvSpPr txBox="1"/>
          <p:nvPr/>
        </p:nvSpPr>
        <p:spPr>
          <a:xfrm>
            <a:off x="3160450" y="1916695"/>
            <a:ext cx="870011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Слово </a:t>
            </a:r>
            <a:r>
              <a:rPr kumimoji="0" lang="ru-RU" sz="20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употребляют, когда говорят о </a:t>
            </a:r>
            <a:r>
              <a:rPr kumimoji="0" lang="ru-RU" sz="2000" b="0" i="0" u="none" strike="noStrike" kern="1200" cap="none" spc="0" normalizeH="0" baseline="0" noProof="0" dirty="0">
                <a:ln>
                  <a:noFill/>
                </a:ln>
                <a:solidFill>
                  <a:srgbClr val="002060"/>
                </a:solidFill>
                <a:effectLst/>
                <a:uLnTx/>
                <a:uFillTx/>
                <a:latin typeface="Calibri" panose="020F0502020204030204"/>
                <a:ea typeface="+mn-ea"/>
                <a:cs typeface="+mn-cs"/>
              </a:rPr>
              <a:t>неодушевлённых предметах</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а слово </a:t>
            </a:r>
            <a:r>
              <a:rPr kumimoji="0" lang="ru-RU" sz="20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относится к </a:t>
            </a:r>
            <a:r>
              <a:rPr kumimoji="0" lang="ru-RU" sz="2000" b="0" i="0" u="none" strike="noStrike" kern="1200" cap="none" spc="0" normalizeH="0" baseline="0" noProof="0" dirty="0">
                <a:ln>
                  <a:noFill/>
                </a:ln>
                <a:solidFill>
                  <a:srgbClr val="FF0000"/>
                </a:solidFill>
                <a:effectLst/>
                <a:uLnTx/>
                <a:uFillTx/>
                <a:latin typeface="Calibri" panose="020F0502020204030204"/>
                <a:ea typeface="+mn-ea"/>
                <a:cs typeface="+mn-cs"/>
              </a:rPr>
              <a:t>одушевлённым</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(чаще всего имеют в виду человека, а также домашнего животного).</a:t>
            </a:r>
          </a:p>
        </p:txBody>
      </p:sp>
      <p:sp>
        <p:nvSpPr>
          <p:cNvPr id="16" name="TextBox 15">
            <a:extLst>
              <a:ext uri="{FF2B5EF4-FFF2-40B4-BE49-F238E27FC236}">
                <a16:creationId xmlns:a16="http://schemas.microsoft.com/office/drawing/2014/main" id="{F1FCE87D-BFAE-45F6-9A3E-A76CC1A50899}"/>
              </a:ext>
            </a:extLst>
          </p:cNvPr>
          <p:cNvSpPr txBox="1"/>
          <p:nvPr/>
        </p:nvSpPr>
        <p:spPr>
          <a:xfrm>
            <a:off x="435006" y="1065320"/>
            <a:ext cx="2881912" cy="5319598"/>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Кличка</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Прозвище</a:t>
            </a:r>
          </a:p>
        </p:txBody>
      </p:sp>
      <p:sp>
        <p:nvSpPr>
          <p:cNvPr id="11" name="TextBox 10">
            <a:extLst>
              <a:ext uri="{FF2B5EF4-FFF2-40B4-BE49-F238E27FC236}">
                <a16:creationId xmlns:a16="http://schemas.microsoft.com/office/drawing/2014/main" id="{1DFC1EE7-C418-4244-9CDD-87C6D7A4C053}"/>
              </a:ext>
            </a:extLst>
          </p:cNvPr>
          <p:cNvSpPr txBox="1"/>
          <p:nvPr/>
        </p:nvSpPr>
        <p:spPr>
          <a:xfrm>
            <a:off x="3400888" y="3308132"/>
            <a:ext cx="8791112" cy="20005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Кли́чка</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 имя собственное домашнего животного или</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шутливое, насмешливое или конспиративное прозвище человека.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Может образовываться из личного имени человека с уменьшительным или пренебрежительным суффиксом.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Конспиративное прозвище у человека, находящегося в какой-либо тайной организации, в том числе партийная кличка у многих видных членов партийных организаций в период их нелегального существования.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Прозвище человека из преступной среды, может сочетаться с подлинным личным именем. Поскольку преступники нередко известны только по кличкам, картотека кличек является важным вспомогательным средством идентификации и розыска преступника.</a:t>
            </a:r>
          </a:p>
        </p:txBody>
      </p:sp>
      <p:sp>
        <p:nvSpPr>
          <p:cNvPr id="17" name="TextBox 16">
            <a:extLst>
              <a:ext uri="{FF2B5EF4-FFF2-40B4-BE49-F238E27FC236}">
                <a16:creationId xmlns:a16="http://schemas.microsoft.com/office/drawing/2014/main" id="{7AC61302-9C5E-4C6D-AC96-14DF75795B41}"/>
              </a:ext>
            </a:extLst>
          </p:cNvPr>
          <p:cNvSpPr txBox="1"/>
          <p:nvPr/>
        </p:nvSpPr>
        <p:spPr>
          <a:xfrm>
            <a:off x="3316918" y="5593501"/>
            <a:ext cx="879111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Про́звище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 … </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дополнительное имя, данное человеку окружающими людьми в соответствии с его характерной чертой или профессией, сопутствующим его жизни обстоятельством или по какой-либо аналогии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759214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41391"/>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2" name="TextBox 11">
            <a:extLst>
              <a:ext uri="{FF2B5EF4-FFF2-40B4-BE49-F238E27FC236}">
                <a16:creationId xmlns:a16="http://schemas.microsoft.com/office/drawing/2014/main" id="{C4E82535-2801-4DE3-9C85-7F825278F883}"/>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0638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994547D-FCDB-40CD-9520-43060EC66B45}"/>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2305378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281535D-EC0C-40C8-A042-44A9A9D58933}"/>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375003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3080"/>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22E74C0-0698-4C70-BE1E-C0EF02873D5C}"/>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1094184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29F12F1-8DBB-425E-88CE-3ECE028DE8DA}"/>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1996049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1C9C899-37DE-4FA1-A8E8-37532FB15469}"/>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3861701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D93353F6-65F3-4E86-BBF1-5CC73B83AF7A}"/>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2710872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2491"/>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45BB800-DEAD-44F1-A0FE-7AC431714716}"/>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1182230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E179C62-6109-4BD8-B19C-B6E449566D4A}"/>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3686633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24970"/>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1D52AF5-E374-464E-80AD-872C94EBF363}"/>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4245209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80CD855-425D-43AD-9252-5B44C8450A1D}"/>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4184566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40203644-255A-4AA7-A80B-F869646FC449}"/>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1809839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9"/>
            <a:ext cx="10515600" cy="4775398"/>
          </a:xfrm>
        </p:spPr>
        <p:txBody>
          <a:bodyPr>
            <a:normAutofit lnSpcReduction="10000"/>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ndParaRPr>
          </a:p>
        </p:txBody>
      </p:sp>
    </p:spTree>
    <p:extLst>
      <p:ext uri="{BB962C8B-B14F-4D97-AF65-F5344CB8AC3E}">
        <p14:creationId xmlns:p14="http://schemas.microsoft.com/office/powerpoint/2010/main" val="1926577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effectLst/>
                <a:latin typeface="Times New Roman" panose="02020603050405020304" pitchFamily="18" charset="0"/>
                <a:ea typeface="Times New Roman" panose="02020603050405020304" pitchFamily="18" charset="0"/>
              </a:rPr>
              <a:t>Меня зовут Елизавета Викторовна Гусева. Елизавета — это моё имя, Викторовна — это моё отчество, а Гусева — это моя фамилия.</a:t>
            </a: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3750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effectLst/>
                <a:latin typeface="Times New Roman" panose="02020603050405020304" pitchFamily="18" charset="0"/>
                <a:ea typeface="Times New Roman" panose="02020603050405020304" pitchFamily="18" charset="0"/>
              </a:rPr>
              <a:t>Близкие люди: родители, брат, его жена, мои тёти и друзья — обращаются ко мне по краткому имени: Лиза. Они зовут меня Лизой.</a:t>
            </a: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67597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effectLst/>
                <a:latin typeface="Times New Roman" panose="02020603050405020304" pitchFamily="18" charset="0"/>
                <a:ea typeface="Times New Roman" panose="02020603050405020304" pitchFamily="18" charset="0"/>
              </a:rPr>
              <a:t>Мои студенты обращаются ко мне по имени и отчеству: Елизавета Викторовна.</a:t>
            </a: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831264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effectLst/>
                <a:latin typeface="Times New Roman" panose="02020603050405020304" pitchFamily="18" charset="0"/>
                <a:ea typeface="Times New Roman" panose="02020603050405020304" pitchFamily="18" charset="0"/>
              </a:rPr>
              <a:t>В официальных организациях и официальных списках используется моя фамилия и полное имя с отчеством: Гусева Елизавета Викторовна.</a:t>
            </a: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5839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Как вас зовут? Как тебя зовут?</a:t>
            </a:r>
            <a:endParaRPr lang="ru-RU" sz="5400" i="1" dirty="0">
              <a:solidFill>
                <a:srgbClr val="0070C0"/>
              </a:solidFill>
              <a:effectLst/>
              <a:latin typeface="Times New Roman" panose="02020603050405020304" pitchFamily="18" charset="0"/>
              <a:ea typeface="Times New Roman" panose="02020603050405020304" pitchFamily="18" charset="0"/>
            </a:endParaRP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484542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8"/>
            <a:ext cx="11363418"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Как вас зовут? Как тебя зовут?</a:t>
            </a:r>
            <a:endParaRPr lang="ru-RU" sz="5400" i="1" dirty="0">
              <a:solidFill>
                <a:srgbClr val="0070C0"/>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В вашей культуре используется отчество?</a:t>
            </a:r>
          </a:p>
        </p:txBody>
      </p:sp>
    </p:spTree>
    <p:extLst>
      <p:ext uri="{BB962C8B-B14F-4D97-AF65-F5344CB8AC3E}">
        <p14:creationId xmlns:p14="http://schemas.microsoft.com/office/powerpoint/2010/main" val="2170402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8"/>
            <a:ext cx="11363418"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Как вас зовут? Как тебя зовут?</a:t>
            </a:r>
            <a:endParaRPr lang="ru-RU" sz="5400" i="1" dirty="0">
              <a:solidFill>
                <a:srgbClr val="0070C0"/>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В вашей культуре используется отчество?</a:t>
            </a:r>
          </a:p>
          <a:p>
            <a:r>
              <a:rPr lang="ru-RU" sz="5400" i="1" dirty="0">
                <a:solidFill>
                  <a:srgbClr val="0070C0"/>
                </a:solidFill>
                <a:effectLst/>
                <a:latin typeface="Times New Roman" panose="02020603050405020304" pitchFamily="18" charset="0"/>
                <a:ea typeface="Times New Roman" panose="02020603050405020304" pitchFamily="18" charset="0"/>
              </a:rPr>
              <a:t>Из каких частей состоит имя в вашей культуре?</a:t>
            </a:r>
          </a:p>
        </p:txBody>
      </p:sp>
    </p:spTree>
    <p:extLst>
      <p:ext uri="{BB962C8B-B14F-4D97-AF65-F5344CB8AC3E}">
        <p14:creationId xmlns:p14="http://schemas.microsoft.com/office/powerpoint/2010/main" val="3372938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9"/>
            <a:ext cx="10515600"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r>
              <a:rPr lang="ru-RU" sz="5400" i="1" dirty="0">
                <a:solidFill>
                  <a:srgbClr val="00B050"/>
                </a:solidFill>
                <a:effectLst/>
                <a:latin typeface="Times New Roman" panose="02020603050405020304" pitchFamily="18" charset="0"/>
                <a:ea typeface="Times New Roman" panose="02020603050405020304" pitchFamily="18" charset="0"/>
              </a:rPr>
              <a:t>Моя семья состоит из трёх человек: мамы, папы и меня.</a:t>
            </a:r>
            <a:endPar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872817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515600"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r>
              <a:rPr lang="ru-RU" sz="5400" i="1" dirty="0">
                <a:solidFill>
                  <a:srgbClr val="00B050"/>
                </a:solidFill>
                <a:effectLst/>
                <a:latin typeface="Times New Roman" panose="02020603050405020304" pitchFamily="18" charset="0"/>
                <a:ea typeface="Times New Roman" panose="02020603050405020304" pitchFamily="18" charset="0"/>
              </a:rPr>
              <a:t>Моя семья состоит из трёх человек: мамы, папы и меня.</a:t>
            </a:r>
          </a:p>
          <a:p>
            <a:r>
              <a:rPr lang="ru-RU" sz="5400" i="1" dirty="0">
                <a:solidFill>
                  <a:srgbClr val="00B050"/>
                </a:solidFill>
                <a:latin typeface="Times New Roman" panose="02020603050405020304" pitchFamily="18" charset="0"/>
                <a:ea typeface="Times New Roman" panose="02020603050405020304" pitchFamily="18" charset="0"/>
                <a:cs typeface="Arial" panose="020B0604020202020204" pitchFamily="34" charset="0"/>
              </a:rPr>
              <a:t>Еще мы считаем членами нашей семьи наших животных: собаку и 4-х кошек.</a:t>
            </a:r>
            <a:endPar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232788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515600"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r>
              <a:rPr lang="ru-RU" sz="5400" i="1" dirty="0">
                <a:solidFill>
                  <a:srgbClr val="0070C0"/>
                </a:solidFill>
                <a:latin typeface="Times New Roman" panose="02020603050405020304" pitchFamily="18" charset="0"/>
                <a:ea typeface="Times New Roman" panose="02020603050405020304" pitchFamily="18" charset="0"/>
              </a:rPr>
              <a:t>Сколько человек в вашей семье</a:t>
            </a:r>
            <a:r>
              <a:rPr lang="ru-RU" sz="5400" i="1" dirty="0">
                <a:solidFill>
                  <a:srgbClr val="0070C0"/>
                </a:solidFill>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5173906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515600"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r>
              <a:rPr lang="ru-RU" sz="5400" i="1" dirty="0">
                <a:solidFill>
                  <a:srgbClr val="0070C0"/>
                </a:solidFill>
                <a:latin typeface="Times New Roman" panose="02020603050405020304" pitchFamily="18" charset="0"/>
                <a:ea typeface="Times New Roman" panose="02020603050405020304" pitchFamily="18" charset="0"/>
              </a:rPr>
              <a:t>Сколько человек в вашей семье</a:t>
            </a:r>
            <a:r>
              <a:rPr lang="ru-RU" sz="5400" i="1" dirty="0">
                <a:solidFill>
                  <a:srgbClr val="0070C0"/>
                </a:solidFill>
                <a:effectLst/>
                <a:latin typeface="Times New Roman" panose="02020603050405020304" pitchFamily="18" charset="0"/>
                <a:ea typeface="Times New Roman" panose="02020603050405020304" pitchFamily="18" charset="0"/>
              </a:rPr>
              <a:t>?</a:t>
            </a:r>
          </a:p>
          <a:p>
            <a:r>
              <a:rPr lang="ru-RU" sz="5400" i="1" dirty="0">
                <a:solidFill>
                  <a:srgbClr val="0070C0"/>
                </a:solidFill>
                <a:latin typeface="Times New Roman" panose="02020603050405020304" pitchFamily="18" charset="0"/>
                <a:ea typeface="Times New Roman" panose="02020603050405020304" pitchFamily="18" charset="0"/>
              </a:rPr>
              <a:t>Перечислите членов вашей семьи.</a:t>
            </a:r>
            <a:endParaRPr lang="ru-RU" sz="5400" i="1" dirty="0">
              <a:solidFill>
                <a:srgbClr val="0070C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69337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У меня очень много родственников.</a:t>
            </a:r>
          </a:p>
        </p:txBody>
      </p:sp>
    </p:spTree>
    <p:extLst>
      <p:ext uri="{BB962C8B-B14F-4D97-AF65-F5344CB8AC3E}">
        <p14:creationId xmlns:p14="http://schemas.microsoft.com/office/powerpoint/2010/main" val="21292304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У меня очень много родственников.</a:t>
            </a:r>
          </a:p>
          <a:p>
            <a:r>
              <a:rPr lang="ru-RU" sz="5400" i="1" dirty="0">
                <a:solidFill>
                  <a:srgbClr val="00B050"/>
                </a:solidFill>
                <a:latin typeface="Times New Roman" panose="02020603050405020304" pitchFamily="18" charset="0"/>
              </a:rPr>
              <a:t>Во-первых, у меня есть старший брат.</a:t>
            </a:r>
          </a:p>
        </p:txBody>
      </p:sp>
    </p:spTree>
    <p:extLst>
      <p:ext uri="{BB962C8B-B14F-4D97-AF65-F5344CB8AC3E}">
        <p14:creationId xmlns:p14="http://schemas.microsoft.com/office/powerpoint/2010/main" val="33195813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У меня очень много родственников.</a:t>
            </a:r>
          </a:p>
          <a:p>
            <a:r>
              <a:rPr lang="ru-RU" sz="5400" i="1" dirty="0">
                <a:solidFill>
                  <a:srgbClr val="00B050"/>
                </a:solidFill>
                <a:latin typeface="Times New Roman" panose="02020603050405020304" pitchFamily="18" charset="0"/>
              </a:rPr>
              <a:t>Во-первых, у меня есть старший брат. У него есть жена и двое детей — это мои племянники. </a:t>
            </a:r>
          </a:p>
        </p:txBody>
      </p:sp>
    </p:spTree>
    <p:extLst>
      <p:ext uri="{BB962C8B-B14F-4D97-AF65-F5344CB8AC3E}">
        <p14:creationId xmlns:p14="http://schemas.microsoft.com/office/powerpoint/2010/main" val="8233654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Во-вторых, и у моей мамы, и у моего папы есть сёстры. Это мои тёти.</a:t>
            </a:r>
          </a:p>
        </p:txBody>
      </p:sp>
    </p:spTree>
    <p:extLst>
      <p:ext uri="{BB962C8B-B14F-4D97-AF65-F5344CB8AC3E}">
        <p14:creationId xmlns:p14="http://schemas.microsoft.com/office/powerpoint/2010/main" val="7540007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fontScale="92500" lnSpcReduction="10000"/>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Во-вторых, и у моей мамы, и у моего папы есть сёстры. Это мои тёти.</a:t>
            </a:r>
          </a:p>
          <a:p>
            <a:r>
              <a:rPr lang="ru-RU" sz="5400" i="1" dirty="0">
                <a:solidFill>
                  <a:srgbClr val="00B050"/>
                </a:solidFill>
                <a:latin typeface="Times New Roman" panose="02020603050405020304" pitchFamily="18" charset="0"/>
              </a:rPr>
              <a:t>У одной тёти двое детей: сын и дочь — это мои двоюродный брат и двоюродная сестра.</a:t>
            </a:r>
          </a:p>
        </p:txBody>
      </p:sp>
    </p:spTree>
    <p:extLst>
      <p:ext uri="{BB962C8B-B14F-4D97-AF65-F5344CB8AC3E}">
        <p14:creationId xmlns:p14="http://schemas.microsoft.com/office/powerpoint/2010/main" val="2106426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lnSpcReduction="10000"/>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У них тоже есть семьи и дети. Их дети — мои племянники. А дети моих племянников, внуки моих двоюродных брата и сестры, — мои внучатые племянники.</a:t>
            </a:r>
          </a:p>
        </p:txBody>
      </p:sp>
    </p:spTree>
    <p:extLst>
      <p:ext uri="{BB962C8B-B14F-4D97-AF65-F5344CB8AC3E}">
        <p14:creationId xmlns:p14="http://schemas.microsoft.com/office/powerpoint/2010/main" val="2289824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rPr>
              <a:t>У вас много родственников?</a:t>
            </a:r>
          </a:p>
        </p:txBody>
      </p:sp>
    </p:spTree>
    <p:extLst>
      <p:ext uri="{BB962C8B-B14F-4D97-AF65-F5344CB8AC3E}">
        <p14:creationId xmlns:p14="http://schemas.microsoft.com/office/powerpoint/2010/main" val="15814852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FAB3E715-E26A-4795-8385-66FB90B9654C}"/>
              </a:ext>
            </a:extLst>
          </p:cNvPr>
          <p:cNvSpPr>
            <a:spLocks noGrp="1"/>
          </p:cNvSpPr>
          <p:nvPr>
            <p:ph type="body" idx="1"/>
          </p:nvPr>
        </p:nvSpPr>
        <p:spPr>
          <a:xfrm>
            <a:off x="654296" y="1562471"/>
            <a:ext cx="10515600" cy="4873409"/>
          </a:xfrm>
        </p:spPr>
        <p:txBody>
          <a:bodyPr>
            <a:normAutofit/>
          </a:bodyPr>
          <a:lstStyle/>
          <a:p>
            <a:pPr>
              <a:lnSpc>
                <a:spcPct val="100000"/>
              </a:lnSpc>
            </a:pPr>
            <a:r>
              <a:rPr lang="ru-RU" sz="4400" dirty="0" err="1">
                <a:solidFill>
                  <a:schemeClr val="tx1"/>
                </a:solidFill>
                <a:effectLst/>
                <a:latin typeface="Times New Roman" panose="02020603050405020304" pitchFamily="18" charset="0"/>
                <a:ea typeface="Times New Roman" panose="02020603050405020304" pitchFamily="18" charset="0"/>
              </a:rPr>
              <a:t>Ма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льчик</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ю</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ноша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молодо</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й</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челове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к</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па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рень</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мужчи</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пожило</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й</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мужчи</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ста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рый</a:t>
            </a:r>
            <a:r>
              <a:rPr lang="ru-RU" sz="4400" dirty="0">
                <a:solidFill>
                  <a:schemeClr val="tx1"/>
                </a:solidFill>
                <a:effectLst/>
                <a:latin typeface="Times New Roman" panose="02020603050405020304" pitchFamily="18" charset="0"/>
                <a:ea typeface="Times New Roman" panose="02020603050405020304" pitchFamily="18" charset="0"/>
              </a:rPr>
              <a:t> мужчина, </a:t>
            </a:r>
            <a:r>
              <a:rPr lang="ru-RU" sz="4400" dirty="0" err="1">
                <a:solidFill>
                  <a:schemeClr val="tx1"/>
                </a:solidFill>
                <a:effectLst/>
                <a:latin typeface="Times New Roman" panose="02020603050405020304" pitchFamily="18" charset="0"/>
                <a:ea typeface="Times New Roman" panose="02020603050405020304" pitchFamily="18" charset="0"/>
              </a:rPr>
              <a:t>стари</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к</a:t>
            </a:r>
            <a:r>
              <a:rPr lang="ru-RU" sz="4400" dirty="0">
                <a:solidFill>
                  <a:schemeClr val="tx1"/>
                </a:solidFill>
                <a:effectLst/>
                <a:latin typeface="Times New Roman" panose="02020603050405020304" pitchFamily="18" charset="0"/>
                <a:ea typeface="Times New Roman" panose="02020603050405020304" pitchFamily="18" charset="0"/>
              </a:rPr>
              <a:t>;</a:t>
            </a:r>
          </a:p>
          <a:p>
            <a:endParaRPr lang="ru-RU" sz="2000" dirty="0">
              <a:solidFill>
                <a:schemeClr val="tx1"/>
              </a:solidFill>
              <a:effectLst/>
              <a:latin typeface="Times New Roman" panose="02020603050405020304" pitchFamily="18" charset="0"/>
              <a:ea typeface="Times New Roman" panose="02020603050405020304" pitchFamily="18" charset="0"/>
            </a:endParaRPr>
          </a:p>
          <a:p>
            <a:pPr>
              <a:lnSpc>
                <a:spcPct val="100000"/>
              </a:lnSpc>
            </a:pPr>
            <a:r>
              <a:rPr lang="ru-RU" sz="4400" dirty="0" err="1">
                <a:solidFill>
                  <a:schemeClr val="tx1"/>
                </a:solidFill>
                <a:latin typeface="Times New Roman" panose="02020603050405020304" pitchFamily="18" charset="0"/>
              </a:rPr>
              <a:t>па́па</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оте́ц</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му́ж</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дя́дя</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де́душка</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сы́н</a:t>
            </a:r>
            <a:r>
              <a:rPr lang="ru-RU" sz="4400" dirty="0">
                <a:solidFill>
                  <a:schemeClr val="tx1"/>
                </a:solidFill>
                <a:latin typeface="Times New Roman" panose="02020603050405020304" pitchFamily="18" charset="0"/>
              </a:rPr>
              <a:t>,</a:t>
            </a:r>
            <a:br>
              <a:rPr lang="ru-RU" sz="4400" dirty="0">
                <a:solidFill>
                  <a:schemeClr val="tx1"/>
                </a:solidFill>
                <a:latin typeface="Times New Roman" panose="02020603050405020304" pitchFamily="18" charset="0"/>
              </a:rPr>
            </a:br>
            <a:r>
              <a:rPr lang="ru-RU" sz="4400" dirty="0" err="1">
                <a:solidFill>
                  <a:schemeClr val="tx1"/>
                </a:solidFill>
                <a:latin typeface="Times New Roman" panose="02020603050405020304" pitchFamily="18" charset="0"/>
              </a:rPr>
              <a:t>бра́т</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родно́й</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бра́т</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двою́родный</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бра́т</a:t>
            </a:r>
            <a:r>
              <a:rPr lang="ru-RU" sz="4400" dirty="0">
                <a:solidFill>
                  <a:schemeClr val="tx1"/>
                </a:solidFill>
                <a:latin typeface="Times New Roman" panose="02020603050405020304" pitchFamily="18" charset="0"/>
              </a:rPr>
              <a:t>,</a:t>
            </a:r>
            <a:br>
              <a:rPr lang="ru-RU" sz="4400" dirty="0">
                <a:solidFill>
                  <a:schemeClr val="tx1"/>
                </a:solidFill>
                <a:latin typeface="Times New Roman" panose="02020603050405020304" pitchFamily="18" charset="0"/>
              </a:rPr>
            </a:br>
            <a:r>
              <a:rPr lang="ru-RU" sz="4400" dirty="0" err="1">
                <a:solidFill>
                  <a:schemeClr val="tx1"/>
                </a:solidFill>
                <a:latin typeface="Times New Roman" panose="02020603050405020304" pitchFamily="18" charset="0"/>
              </a:rPr>
              <a:t>вну́к</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племя́нник</a:t>
            </a:r>
            <a:r>
              <a:rPr lang="ru-RU" sz="4400" dirty="0">
                <a:solidFill>
                  <a:schemeClr val="tx1"/>
                </a:solidFill>
                <a:latin typeface="Times New Roman" panose="02020603050405020304" pitchFamily="18" charset="0"/>
              </a:rPr>
              <a:t>.</a:t>
            </a:r>
          </a:p>
        </p:txBody>
      </p:sp>
    </p:spTree>
    <p:extLst>
      <p:ext uri="{BB962C8B-B14F-4D97-AF65-F5344CB8AC3E}">
        <p14:creationId xmlns:p14="http://schemas.microsoft.com/office/powerpoint/2010/main" val="26283989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FAB3E715-E26A-4795-8385-66FB90B9654C}"/>
              </a:ext>
            </a:extLst>
          </p:cNvPr>
          <p:cNvSpPr>
            <a:spLocks noGrp="1"/>
          </p:cNvSpPr>
          <p:nvPr>
            <p:ph type="body" idx="1"/>
          </p:nvPr>
        </p:nvSpPr>
        <p:spPr>
          <a:xfrm>
            <a:off x="698685" y="1207364"/>
            <a:ext cx="11055350" cy="5584702"/>
          </a:xfrm>
        </p:spPr>
        <p:txBody>
          <a:bodyPr>
            <a:normAutofit/>
          </a:bodyPr>
          <a:lstStyle/>
          <a:p>
            <a:pPr>
              <a:lnSpc>
                <a:spcPct val="120000"/>
              </a:lnSpc>
            </a:pPr>
            <a:r>
              <a:rPr lang="ru-RU" sz="4400" dirty="0" err="1">
                <a:solidFill>
                  <a:schemeClr val="tx1"/>
                </a:solidFill>
                <a:effectLst/>
                <a:latin typeface="Times New Roman" panose="02020603050405020304" pitchFamily="18" charset="0"/>
                <a:ea typeface="Times New Roman" panose="02020603050405020304" pitchFamily="18" charset="0"/>
              </a:rPr>
              <a:t>Де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вочка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де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вушка</a:t>
            </a:r>
            <a:r>
              <a:rPr lang="ru-RU" sz="4400" dirty="0">
                <a:solidFill>
                  <a:schemeClr val="tx1"/>
                </a:solidFill>
                <a:effectLst/>
                <a:latin typeface="Times New Roman" panose="02020603050405020304" pitchFamily="18" charset="0"/>
                <a:ea typeface="Times New Roman" panose="02020603050405020304" pitchFamily="18" charset="0"/>
              </a:rPr>
              <a:t>,</a:t>
            </a:r>
            <a:br>
              <a:rPr lang="ru-RU" sz="4400" dirty="0">
                <a:solidFill>
                  <a:schemeClr val="tx1"/>
                </a:solidFill>
                <a:effectLst/>
                <a:latin typeface="Times New Roman" panose="02020603050405020304" pitchFamily="18" charset="0"/>
                <a:ea typeface="Times New Roman" panose="02020603050405020304" pitchFamily="18" charset="0"/>
              </a:rPr>
            </a:br>
            <a:r>
              <a:rPr lang="ru-RU" sz="4400" dirty="0" err="1">
                <a:solidFill>
                  <a:schemeClr val="tx1"/>
                </a:solidFill>
                <a:effectLst/>
                <a:latin typeface="Times New Roman" panose="02020603050405020304" pitchFamily="18" charset="0"/>
                <a:ea typeface="Times New Roman" panose="02020603050405020304" pitchFamily="18" charset="0"/>
              </a:rPr>
              <a:t>же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нщина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пожила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я</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же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нщина</a:t>
            </a:r>
            <a:r>
              <a:rPr lang="ru-RU" sz="4400" dirty="0">
                <a:solidFill>
                  <a:schemeClr val="tx1"/>
                </a:solidFill>
                <a:effectLst/>
                <a:latin typeface="Times New Roman" panose="02020603050405020304" pitchFamily="18" charset="0"/>
                <a:ea typeface="Times New Roman" panose="02020603050405020304" pitchFamily="18" charset="0"/>
              </a:rPr>
              <a:t>,</a:t>
            </a:r>
            <a:br>
              <a:rPr lang="ru-RU" sz="4400" dirty="0">
                <a:solidFill>
                  <a:schemeClr val="tx1"/>
                </a:solidFill>
                <a:effectLst/>
                <a:latin typeface="Times New Roman" panose="02020603050405020304" pitchFamily="18" charset="0"/>
                <a:ea typeface="Times New Roman" panose="02020603050405020304" pitchFamily="18" charset="0"/>
              </a:rPr>
            </a:br>
            <a:r>
              <a:rPr lang="ru-RU" sz="4400" dirty="0" err="1">
                <a:solidFill>
                  <a:schemeClr val="tx1"/>
                </a:solidFill>
                <a:effectLst/>
                <a:latin typeface="Times New Roman" panose="02020603050405020304" pitchFamily="18" charset="0"/>
                <a:ea typeface="Times New Roman" panose="02020603050405020304" pitchFamily="18" charset="0"/>
              </a:rPr>
              <a:t>ста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рая</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же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нщина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стару</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ха</a:t>
            </a:r>
            <a:r>
              <a:rPr lang="ru-RU" sz="4400" dirty="0">
                <a:solidFill>
                  <a:schemeClr val="tx1"/>
                </a:solidFill>
                <a:effectLst/>
                <a:latin typeface="Times New Roman" panose="02020603050405020304" pitchFamily="18" charset="0"/>
                <a:ea typeface="Times New Roman" panose="02020603050405020304" pitchFamily="18" charset="0"/>
              </a:rPr>
              <a:t>; </a:t>
            </a:r>
          </a:p>
          <a:p>
            <a:pPr>
              <a:lnSpc>
                <a:spcPct val="120000"/>
              </a:lnSpc>
            </a:pPr>
            <a:endParaRPr lang="ru-RU" sz="1000" dirty="0">
              <a:solidFill>
                <a:schemeClr val="tx1"/>
              </a:solidFill>
              <a:effectLst/>
              <a:latin typeface="Times New Roman" panose="02020603050405020304" pitchFamily="18" charset="0"/>
              <a:ea typeface="Times New Roman" panose="02020603050405020304" pitchFamily="18" charset="0"/>
            </a:endParaRPr>
          </a:p>
          <a:p>
            <a:pPr>
              <a:lnSpc>
                <a:spcPct val="120000"/>
              </a:lnSpc>
            </a:pPr>
            <a:r>
              <a:rPr lang="ru-RU" sz="4400" dirty="0" err="1">
                <a:solidFill>
                  <a:schemeClr val="tx1"/>
                </a:solidFill>
                <a:effectLst/>
                <a:latin typeface="Times New Roman" panose="02020603050405020304" pitchFamily="18" charset="0"/>
                <a:ea typeface="Times New Roman" panose="02020603050405020304" pitchFamily="18" charset="0"/>
              </a:rPr>
              <a:t>ма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ма</a:t>
            </a:r>
            <a:r>
              <a:rPr lang="ru-RU" sz="4400" dirty="0">
                <a:solidFill>
                  <a:schemeClr val="tx1"/>
                </a:solidFill>
                <a:effectLst/>
                <a:latin typeface="Times New Roman" panose="02020603050405020304" pitchFamily="18" charset="0"/>
                <a:ea typeface="Times New Roman" panose="02020603050405020304" pitchFamily="18" charset="0"/>
              </a:rPr>
              <a:t>, мать, жена</a:t>
            </a:r>
            <a:r>
              <a:rPr lang="ru-RU" sz="4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a:solidFill>
                  <a:schemeClr val="tx1"/>
                </a:solidFill>
                <a:effectLst/>
                <a:latin typeface="Times New Roman" panose="02020603050405020304" pitchFamily="18" charset="0"/>
                <a:ea typeface="Times New Roman" panose="02020603050405020304" pitchFamily="18" charset="0"/>
              </a:rPr>
              <a:t>, тётя, </a:t>
            </a:r>
            <a:r>
              <a:rPr lang="ru-RU" sz="4400" dirty="0" err="1">
                <a:solidFill>
                  <a:schemeClr val="tx1"/>
                </a:solidFill>
                <a:effectLst/>
                <a:latin typeface="Times New Roman" panose="02020603050405020304" pitchFamily="18" charset="0"/>
                <a:ea typeface="Times New Roman" panose="02020603050405020304" pitchFamily="18" charset="0"/>
              </a:rPr>
              <a:t>ба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бушка</a:t>
            </a:r>
            <a:r>
              <a:rPr lang="ru-RU" sz="4400" dirty="0">
                <a:solidFill>
                  <a:schemeClr val="tx1"/>
                </a:solidFill>
                <a:effectLst/>
                <a:latin typeface="Times New Roman" panose="02020603050405020304" pitchFamily="18" charset="0"/>
                <a:ea typeface="Times New Roman" panose="02020603050405020304" pitchFamily="18" charset="0"/>
              </a:rPr>
              <a:t>, дочь, сестра</a:t>
            </a:r>
            <a:r>
              <a:rPr lang="ru-RU" sz="4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родна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я</a:t>
            </a:r>
            <a:r>
              <a:rPr lang="ru-RU" sz="4400" dirty="0">
                <a:solidFill>
                  <a:schemeClr val="tx1"/>
                </a:solidFill>
                <a:effectLst/>
                <a:latin typeface="Times New Roman" panose="02020603050405020304" pitchFamily="18" charset="0"/>
                <a:ea typeface="Times New Roman" panose="02020603050405020304" pitchFamily="18" charset="0"/>
              </a:rPr>
              <a:t> сестра</a:t>
            </a:r>
            <a:r>
              <a:rPr lang="ru-RU" sz="4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двою</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родная</a:t>
            </a:r>
            <a:r>
              <a:rPr lang="ru-RU" sz="4400" dirty="0">
                <a:solidFill>
                  <a:schemeClr val="tx1"/>
                </a:solidFill>
                <a:effectLst/>
                <a:latin typeface="Times New Roman" panose="02020603050405020304" pitchFamily="18" charset="0"/>
                <a:ea typeface="Times New Roman" panose="02020603050405020304" pitchFamily="18" charset="0"/>
              </a:rPr>
              <a:t> сестра</a:t>
            </a:r>
            <a:r>
              <a:rPr lang="ru-RU" sz="4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вну</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чка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племя</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нница</a:t>
            </a:r>
            <a:r>
              <a:rPr lang="ru-RU" sz="4400" dirty="0">
                <a:solidFill>
                  <a:schemeClr val="tx1"/>
                </a:solidFill>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565600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420427"/>
            <a:ext cx="10515600" cy="4669223"/>
          </a:xfrm>
        </p:spPr>
        <p:txBody>
          <a:bodyPr>
            <a:normAutofit fontScale="92500"/>
          </a:bodyPr>
          <a:lstStyle/>
          <a:p>
            <a:r>
              <a:rPr lang="ru-RU" sz="4800" dirty="0">
                <a:solidFill>
                  <a:schemeClr val="tx1"/>
                </a:solidFill>
                <a:latin typeface="Times New Roman" panose="02020603050405020304" pitchFamily="18" charset="0"/>
                <a:ea typeface="Times New Roman" panose="02020603050405020304" pitchFamily="18" charset="0"/>
              </a:rPr>
              <a:t>Люди: молодые люди (молодёжь), пожилые люди, старые люди (старики). </a:t>
            </a:r>
          </a:p>
          <a:p>
            <a:endParaRPr lang="ru-RU" sz="4800" dirty="0">
              <a:solidFill>
                <a:schemeClr val="tx1"/>
              </a:solidFill>
              <a:latin typeface="Times New Roman" panose="02020603050405020304" pitchFamily="18" charset="0"/>
              <a:ea typeface="Times New Roman" panose="02020603050405020304" pitchFamily="18" charset="0"/>
            </a:endParaRPr>
          </a:p>
          <a:p>
            <a:r>
              <a:rPr lang="ru-RU" sz="4800" dirty="0">
                <a:solidFill>
                  <a:schemeClr val="tx1"/>
                </a:solidFill>
                <a:latin typeface="Times New Roman" panose="02020603050405020304" pitchFamily="18" charset="0"/>
                <a:ea typeface="Times New Roman" panose="02020603050405020304" pitchFamily="18" charset="0"/>
              </a:rPr>
              <a:t>Дети (ребёнок — </a:t>
            </a:r>
            <a:r>
              <a:rPr lang="ru-RU" sz="4800" dirty="0">
                <a:solidFill>
                  <a:schemeClr val="tx1"/>
                </a:solidFill>
                <a:effectLst/>
                <a:latin typeface="Times New Roman" panose="02020603050405020304" pitchFamily="18" charset="0"/>
                <a:ea typeface="Times New Roman" panose="02020603050405020304" pitchFamily="18" charset="0"/>
              </a:rPr>
              <a:t>сын, дочь/</a:t>
            </a:r>
            <a:r>
              <a:rPr lang="ru-RU" sz="4800" dirty="0">
                <a:solidFill>
                  <a:schemeClr val="tx1"/>
                </a:solidFill>
                <a:latin typeface="Times New Roman" panose="02020603050405020304" pitchFamily="18" charset="0"/>
                <a:ea typeface="Times New Roman" panose="02020603050405020304" pitchFamily="18" charset="0"/>
              </a:rPr>
              <a:t>дочка),</a:t>
            </a:r>
            <a:br>
              <a:rPr lang="ru-RU" sz="4800" dirty="0">
                <a:solidFill>
                  <a:schemeClr val="tx1"/>
                </a:solidFill>
                <a:latin typeface="Times New Roman" panose="02020603050405020304" pitchFamily="18" charset="0"/>
                <a:ea typeface="Times New Roman" panose="02020603050405020304" pitchFamily="18" charset="0"/>
              </a:rPr>
            </a:br>
            <a:r>
              <a:rPr lang="ru-RU" sz="4800" dirty="0">
                <a:solidFill>
                  <a:schemeClr val="tx1"/>
                </a:solidFill>
                <a:effectLst/>
                <a:latin typeface="Times New Roman" panose="02020603050405020304" pitchFamily="18" charset="0"/>
                <a:ea typeface="Times New Roman" panose="02020603050405020304" pitchFamily="18" charset="0"/>
              </a:rPr>
              <a:t>родители (отец/папа, мать/мама),</a:t>
            </a:r>
            <a:br>
              <a:rPr lang="ru-RU" sz="4800" dirty="0">
                <a:solidFill>
                  <a:schemeClr val="tx1"/>
                </a:solidFill>
                <a:effectLst/>
                <a:latin typeface="Times New Roman" panose="02020603050405020304" pitchFamily="18" charset="0"/>
                <a:ea typeface="Times New Roman" panose="02020603050405020304" pitchFamily="18" charset="0"/>
              </a:rPr>
            </a:br>
            <a:r>
              <a:rPr lang="ru-RU" sz="4800" dirty="0">
                <a:solidFill>
                  <a:schemeClr val="tx1"/>
                </a:solidFill>
                <a:effectLst/>
                <a:latin typeface="Times New Roman" panose="02020603050405020304" pitchFamily="18" charset="0"/>
                <a:ea typeface="Times New Roman" panose="02020603050405020304" pitchFamily="18" charset="0"/>
              </a:rPr>
              <a:t>внуки (внук, внучка),</a:t>
            </a:r>
            <a:br>
              <a:rPr lang="ru-RU" sz="4800" dirty="0">
                <a:solidFill>
                  <a:schemeClr val="tx1"/>
                </a:solidFill>
                <a:effectLst/>
                <a:latin typeface="Times New Roman" panose="02020603050405020304" pitchFamily="18" charset="0"/>
                <a:ea typeface="Times New Roman" panose="02020603050405020304" pitchFamily="18" charset="0"/>
              </a:rPr>
            </a:br>
            <a:r>
              <a:rPr lang="ru-RU" sz="4800" dirty="0">
                <a:solidFill>
                  <a:schemeClr val="tx1"/>
                </a:solidFill>
                <a:effectLst/>
                <a:latin typeface="Times New Roman" panose="02020603050405020304" pitchFamily="18" charset="0"/>
                <a:ea typeface="Times New Roman" panose="02020603050405020304" pitchFamily="18" charset="0"/>
              </a:rPr>
              <a:t>племянники (племянник, племянница). </a:t>
            </a:r>
            <a:endParaRPr lang="ru-RU" sz="4800" dirty="0">
              <a:solidFill>
                <a:schemeClr val="tx1"/>
              </a:solidFill>
            </a:endParaRPr>
          </a:p>
        </p:txBody>
      </p:sp>
    </p:spTree>
    <p:extLst>
      <p:ext uri="{BB962C8B-B14F-4D97-AF65-F5344CB8AC3E}">
        <p14:creationId xmlns:p14="http://schemas.microsoft.com/office/powerpoint/2010/main" val="18846084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420427"/>
            <a:ext cx="10515600" cy="4669223"/>
          </a:xfrm>
        </p:spPr>
        <p:txBody>
          <a:bodyPr>
            <a:normAutofit/>
          </a:bodyPr>
          <a:lstStyle/>
          <a:p>
            <a:r>
              <a:rPr lang="ru-RU" sz="4800" dirty="0" err="1">
                <a:solidFill>
                  <a:schemeClr val="tx1"/>
                </a:solidFill>
                <a:latin typeface="Times New Roman" panose="02020603050405020304" pitchFamily="18" charset="0"/>
                <a:ea typeface="Times New Roman" panose="02020603050405020304" pitchFamily="18" charset="0"/>
              </a:rPr>
              <a:t>Дошко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льник</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дошко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льница</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дошко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льники</a:t>
            </a:r>
            <a:r>
              <a:rPr lang="ru-RU" sz="4800" dirty="0">
                <a:solidFill>
                  <a:schemeClr val="tx1"/>
                </a:solidFill>
                <a:latin typeface="Times New Roman" panose="02020603050405020304" pitchFamily="18" charset="0"/>
                <a:ea typeface="Times New Roman" panose="02020603050405020304" pitchFamily="18" charset="0"/>
              </a:rPr>
              <a:t>.</a:t>
            </a:r>
          </a:p>
          <a:p>
            <a:r>
              <a:rPr lang="ru-RU" sz="4800" dirty="0" err="1">
                <a:solidFill>
                  <a:schemeClr val="tx1"/>
                </a:solidFill>
                <a:latin typeface="Times New Roman" panose="02020603050405020304" pitchFamily="18" charset="0"/>
                <a:ea typeface="Times New Roman" panose="02020603050405020304" pitchFamily="18" charset="0"/>
              </a:rPr>
              <a:t>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льник</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льница</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льники</a:t>
            </a:r>
            <a:r>
              <a:rPr lang="ru-RU" sz="4800" dirty="0">
                <a:solidFill>
                  <a:schemeClr val="tx1"/>
                </a:solidFill>
                <a:latin typeface="Times New Roman" panose="02020603050405020304" pitchFamily="18" charset="0"/>
                <a:ea typeface="Times New Roman" panose="02020603050405020304" pitchFamily="18" charset="0"/>
              </a:rPr>
              <a:t>.</a:t>
            </a:r>
          </a:p>
          <a:p>
            <a:r>
              <a:rPr lang="ru-RU" sz="4800" dirty="0" err="1">
                <a:solidFill>
                  <a:schemeClr val="tx1"/>
                </a:solidFill>
                <a:latin typeface="Times New Roman" panose="02020603050405020304" pitchFamily="18" charset="0"/>
                <a:ea typeface="Times New Roman" panose="02020603050405020304" pitchFamily="18" charset="0"/>
              </a:rPr>
              <a:t>Домохозя</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йка</a:t>
            </a:r>
            <a:r>
              <a:rPr lang="ru-RU" sz="4800" dirty="0">
                <a:solidFill>
                  <a:schemeClr val="tx1"/>
                </a:solidFill>
                <a:latin typeface="Times New Roman" panose="02020603050405020304" pitchFamily="18" charset="0"/>
                <a:ea typeface="Times New Roman" panose="02020603050405020304" pitchFamily="18" charset="0"/>
              </a:rPr>
              <a:t>.</a:t>
            </a:r>
          </a:p>
          <a:p>
            <a:r>
              <a:rPr lang="ru-RU" sz="4800" dirty="0" err="1">
                <a:solidFill>
                  <a:schemeClr val="tx1"/>
                </a:solidFill>
                <a:latin typeface="Times New Roman" panose="02020603050405020304" pitchFamily="18" charset="0"/>
                <a:ea typeface="Times New Roman" panose="02020603050405020304" pitchFamily="18" charset="0"/>
              </a:rPr>
              <a:t>Пенсионе</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р</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пенсионе</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рка</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пенсионе</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ры</a:t>
            </a:r>
            <a:r>
              <a:rPr lang="ru-RU" sz="4800" dirty="0">
                <a:solidFill>
                  <a:schemeClr val="tx1"/>
                </a:solidFill>
                <a:latin typeface="Times New Roman" panose="02020603050405020304" pitchFamily="18" charset="0"/>
                <a:ea typeface="Times New Roman" panose="02020603050405020304" pitchFamily="18" charset="0"/>
              </a:rPr>
              <a:t> (на </a:t>
            </a:r>
            <a:r>
              <a:rPr lang="ru-RU" sz="4800" dirty="0" err="1">
                <a:solidFill>
                  <a:schemeClr val="tx1"/>
                </a:solidFill>
                <a:latin typeface="Times New Roman" panose="02020603050405020304" pitchFamily="18" charset="0"/>
                <a:ea typeface="Times New Roman" panose="02020603050405020304" pitchFamily="18" charset="0"/>
              </a:rPr>
              <a:t>пе</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нсии</a:t>
            </a:r>
            <a:r>
              <a:rPr lang="ru-RU" sz="4800" dirty="0">
                <a:solidFill>
                  <a:schemeClr val="tx1"/>
                </a:solidFill>
                <a:latin typeface="Times New Roman" panose="02020603050405020304" pitchFamily="18" charset="0"/>
                <a:ea typeface="Times New Roman" panose="02020603050405020304" pitchFamily="18" charset="0"/>
              </a:rPr>
              <a:t>).</a:t>
            </a:r>
            <a:r>
              <a:rPr lang="ru-RU" sz="4800" dirty="0">
                <a:solidFill>
                  <a:schemeClr val="tx1"/>
                </a:solidFill>
                <a:effectLst/>
                <a:latin typeface="Times New Roman" panose="02020603050405020304" pitchFamily="18" charset="0"/>
                <a:ea typeface="Times New Roman" panose="02020603050405020304" pitchFamily="18" charset="0"/>
              </a:rPr>
              <a:t> </a:t>
            </a:r>
            <a:endParaRPr lang="ru-RU" sz="4800" dirty="0">
              <a:solidFill>
                <a:schemeClr val="tx1"/>
              </a:solidFill>
            </a:endParaRPr>
          </a:p>
        </p:txBody>
      </p:sp>
    </p:spTree>
    <p:extLst>
      <p:ext uri="{BB962C8B-B14F-4D97-AF65-F5344CB8AC3E}">
        <p14:creationId xmlns:p14="http://schemas.microsoft.com/office/powerpoint/2010/main" val="14601573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171852"/>
            <a:ext cx="10515600" cy="5299969"/>
          </a:xfrm>
        </p:spPr>
        <p:txBody>
          <a:bodyPr>
            <a:normAutofit fontScale="77500" lnSpcReduction="20000"/>
          </a:bodyPr>
          <a:lstStyle/>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Сва́дьба</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сва́дебное</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путеше́ствие</a:t>
            </a:r>
            <a:r>
              <a:rPr lang="ru-RU" sz="4800" dirty="0">
                <a:solidFill>
                  <a:schemeClr val="tx1"/>
                </a:solidFill>
                <a:latin typeface="Times New Roman" panose="02020603050405020304" pitchFamily="18" charset="0"/>
                <a:cs typeface="Times New Roman" panose="02020603050405020304" pitchFamily="18" charset="0"/>
              </a:rPr>
              <a:t>.</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Помо́лвка</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венча́ние</a:t>
            </a:r>
            <a:r>
              <a:rPr lang="ru-RU" sz="4800" dirty="0">
                <a:solidFill>
                  <a:schemeClr val="tx1"/>
                </a:solidFill>
                <a:latin typeface="Times New Roman" panose="02020603050405020304" pitchFamily="18" charset="0"/>
                <a:cs typeface="Times New Roman" panose="02020603050405020304" pitchFamily="18" charset="0"/>
              </a:rPr>
              <a:t> (в </a:t>
            </a:r>
            <a:r>
              <a:rPr lang="ru-RU" sz="4800" dirty="0" err="1">
                <a:solidFill>
                  <a:schemeClr val="tx1"/>
                </a:solidFill>
                <a:latin typeface="Times New Roman" panose="02020603050405020304" pitchFamily="18" charset="0"/>
                <a:cs typeface="Times New Roman" panose="02020603050405020304" pitchFamily="18" charset="0"/>
              </a:rPr>
              <a:t>це́ркви</a:t>
            </a:r>
            <a:r>
              <a:rPr lang="ru-RU" sz="4800" dirty="0">
                <a:solidFill>
                  <a:schemeClr val="tx1"/>
                </a:solidFill>
                <a:latin typeface="Times New Roman" panose="02020603050405020304" pitchFamily="18" charset="0"/>
                <a:cs typeface="Times New Roman" panose="02020603050405020304" pitchFamily="18" charset="0"/>
              </a:rPr>
              <a:t>).</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Жени́х</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неве́ста</a:t>
            </a:r>
            <a:r>
              <a:rPr lang="ru-RU" sz="4800" dirty="0">
                <a:solidFill>
                  <a:schemeClr val="tx1"/>
                </a:solidFill>
                <a:latin typeface="Times New Roman" panose="02020603050405020304" pitchFamily="18" charset="0"/>
                <a:cs typeface="Times New Roman" panose="02020603050405020304" pitchFamily="18" charset="0"/>
              </a:rPr>
              <a:t>;</a:t>
            </a:r>
            <a:br>
              <a:rPr lang="ru-RU" sz="4800" dirty="0">
                <a:solidFill>
                  <a:schemeClr val="tx1"/>
                </a:solidFill>
                <a:latin typeface="Times New Roman" panose="02020603050405020304" pitchFamily="18" charset="0"/>
                <a:cs typeface="Times New Roman" panose="02020603050405020304" pitchFamily="18" charset="0"/>
              </a:rPr>
            </a:br>
            <a:r>
              <a:rPr lang="ru-RU" sz="4800" dirty="0" err="1">
                <a:solidFill>
                  <a:schemeClr val="tx1"/>
                </a:solidFill>
                <a:latin typeface="Times New Roman" panose="02020603050405020304" pitchFamily="18" charset="0"/>
                <a:cs typeface="Times New Roman" panose="02020603050405020304" pitchFamily="18" charset="0"/>
              </a:rPr>
              <a:t>му́ж</a:t>
            </a:r>
            <a:r>
              <a:rPr lang="ru-RU" sz="4800" dirty="0">
                <a:solidFill>
                  <a:schemeClr val="tx1"/>
                </a:solidFill>
                <a:latin typeface="Times New Roman" panose="02020603050405020304" pitchFamily="18" charset="0"/>
                <a:cs typeface="Times New Roman" panose="02020603050405020304" pitchFamily="18" charset="0"/>
              </a:rPr>
              <a:t>, жена́.</a:t>
            </a:r>
            <a:r>
              <a:rPr lang="ru-RU" sz="4800" i="1" dirty="0">
                <a:solidFill>
                  <a:srgbClr val="002060"/>
                </a:solidFill>
                <a:latin typeface="Times New Roman" panose="02020603050405020304" pitchFamily="18" charset="0"/>
                <a:cs typeface="Times New Roman" panose="02020603050405020304" pitchFamily="18" charset="0"/>
              </a:rPr>
              <a:t> </a:t>
            </a:r>
            <a:r>
              <a:rPr lang="ru-RU" sz="4800" i="1" dirty="0" err="1">
                <a:solidFill>
                  <a:srgbClr val="002060"/>
                </a:solidFill>
                <a:latin typeface="Times New Roman" panose="02020603050405020304" pitchFamily="18" charset="0"/>
                <a:cs typeface="Times New Roman" panose="02020603050405020304" pitchFamily="18" charset="0"/>
              </a:rPr>
              <a:t>Му́ж</a:t>
            </a:r>
            <a:r>
              <a:rPr lang="ru-RU" sz="4800" i="1" dirty="0">
                <a:solidFill>
                  <a:srgbClr val="002060"/>
                </a:solidFill>
                <a:latin typeface="Times New Roman" panose="02020603050405020304" pitchFamily="18" charset="0"/>
                <a:cs typeface="Times New Roman" panose="02020603050405020304" pitchFamily="18" charset="0"/>
              </a:rPr>
              <a:t> и жена́ — одна́ сатана́.</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Супру́ги</a:t>
            </a:r>
            <a:r>
              <a:rPr lang="ru-RU" sz="4800" dirty="0">
                <a:solidFill>
                  <a:schemeClr val="tx1"/>
                </a:solidFill>
                <a:latin typeface="Times New Roman" panose="02020603050405020304" pitchFamily="18" charset="0"/>
                <a:cs typeface="Times New Roman" panose="02020603050405020304" pitchFamily="18" charset="0"/>
              </a:rPr>
              <a:t>: жена́ — </a:t>
            </a:r>
            <a:r>
              <a:rPr lang="ru-RU" sz="4800" dirty="0" err="1">
                <a:solidFill>
                  <a:schemeClr val="tx1"/>
                </a:solidFill>
                <a:latin typeface="Times New Roman" panose="02020603050405020304" pitchFamily="18" charset="0"/>
                <a:cs typeface="Times New Roman" panose="02020603050405020304" pitchFamily="18" charset="0"/>
              </a:rPr>
              <a:t>супру́га</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му́ж</a:t>
            </a:r>
            <a:r>
              <a:rPr lang="ru-RU" sz="4800" dirty="0">
                <a:solidFill>
                  <a:schemeClr val="tx1"/>
                </a:solidFill>
                <a:latin typeface="Times New Roman" panose="02020603050405020304" pitchFamily="18" charset="0"/>
                <a:cs typeface="Times New Roman" panose="02020603050405020304" pitchFamily="18" charset="0"/>
              </a:rPr>
              <a:t> — </a:t>
            </a:r>
            <a:r>
              <a:rPr lang="ru-RU" sz="4800" dirty="0" err="1">
                <a:solidFill>
                  <a:schemeClr val="tx1"/>
                </a:solidFill>
                <a:latin typeface="Times New Roman" panose="02020603050405020304" pitchFamily="18" charset="0"/>
                <a:cs typeface="Times New Roman" panose="02020603050405020304" pitchFamily="18" charset="0"/>
              </a:rPr>
              <a:t>супру́г</a:t>
            </a:r>
            <a:r>
              <a:rPr lang="ru-RU" sz="4800" dirty="0">
                <a:solidFill>
                  <a:schemeClr val="tx1"/>
                </a:solidFill>
                <a:latin typeface="Times New Roman" panose="02020603050405020304" pitchFamily="18" charset="0"/>
                <a:cs typeface="Times New Roman" panose="02020603050405020304" pitchFamily="18" charset="0"/>
              </a:rPr>
              <a:t>.</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Разво́д</a:t>
            </a:r>
            <a:r>
              <a:rPr lang="ru-RU" sz="4800" dirty="0">
                <a:solidFill>
                  <a:schemeClr val="tx1"/>
                </a:solidFill>
                <a:latin typeface="Times New Roman" panose="02020603050405020304" pitchFamily="18" charset="0"/>
                <a:cs typeface="Times New Roman" panose="02020603050405020304" pitchFamily="18" charset="0"/>
              </a:rPr>
              <a:t>, разведены́ (он разведён, она разведена́), в </a:t>
            </a:r>
            <a:r>
              <a:rPr lang="ru-RU" sz="4800" dirty="0" err="1">
                <a:solidFill>
                  <a:schemeClr val="tx1"/>
                </a:solidFill>
                <a:latin typeface="Times New Roman" panose="02020603050405020304" pitchFamily="18" charset="0"/>
                <a:cs typeface="Times New Roman" panose="02020603050405020304" pitchFamily="18" charset="0"/>
              </a:rPr>
              <a:t>разво́де</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разводи́ться</a:t>
            </a:r>
            <a:r>
              <a:rPr lang="ru-RU" sz="4800" dirty="0">
                <a:solidFill>
                  <a:schemeClr val="tx1"/>
                </a:solidFill>
                <a:latin typeface="Times New Roman" panose="02020603050405020304" pitchFamily="18" charset="0"/>
                <a:cs typeface="Times New Roman" panose="02020603050405020304" pitchFamily="18" charset="0"/>
              </a:rPr>
              <a:t>/</a:t>
            </a:r>
            <a:r>
              <a:rPr lang="ru-RU" sz="4800" dirty="0" err="1">
                <a:solidFill>
                  <a:schemeClr val="tx1"/>
                </a:solidFill>
                <a:latin typeface="Times New Roman" panose="02020603050405020304" pitchFamily="18" charset="0"/>
                <a:cs typeface="Times New Roman" panose="02020603050405020304" pitchFamily="18" charset="0"/>
              </a:rPr>
              <a:t>развести́сь</a:t>
            </a:r>
            <a:r>
              <a:rPr lang="ru-RU" sz="4800" dirty="0">
                <a:solidFill>
                  <a:schemeClr val="tx1"/>
                </a:solidFill>
                <a:latin typeface="Times New Roman" panose="02020603050405020304" pitchFamily="18" charset="0"/>
                <a:cs typeface="Times New Roman" panose="02020603050405020304" pitchFamily="18" charset="0"/>
              </a:rPr>
              <a:t>.</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Бы́вшая</a:t>
            </a:r>
            <a:r>
              <a:rPr lang="ru-RU" sz="4800" dirty="0">
                <a:solidFill>
                  <a:schemeClr val="tx1"/>
                </a:solidFill>
                <a:latin typeface="Times New Roman" panose="02020603050405020304" pitchFamily="18" charset="0"/>
                <a:cs typeface="Times New Roman" panose="02020603050405020304" pitchFamily="18" charset="0"/>
              </a:rPr>
              <a:t> жена, </a:t>
            </a:r>
            <a:r>
              <a:rPr lang="ru-RU" sz="4800" dirty="0" err="1">
                <a:solidFill>
                  <a:schemeClr val="tx1"/>
                </a:solidFill>
                <a:latin typeface="Times New Roman" panose="02020603050405020304" pitchFamily="18" charset="0"/>
                <a:cs typeface="Times New Roman" panose="02020603050405020304" pitchFamily="18" charset="0"/>
              </a:rPr>
              <a:t>бы́вший</a:t>
            </a:r>
            <a:r>
              <a:rPr lang="ru-RU" sz="4800" dirty="0">
                <a:solidFill>
                  <a:schemeClr val="tx1"/>
                </a:solidFill>
                <a:latin typeface="Times New Roman" panose="02020603050405020304" pitchFamily="18" charset="0"/>
                <a:cs typeface="Times New Roman" panose="02020603050405020304" pitchFamily="18" charset="0"/>
              </a:rPr>
              <a:t> муж, </a:t>
            </a:r>
            <a:r>
              <a:rPr lang="ru-RU" sz="4800" dirty="0" err="1">
                <a:solidFill>
                  <a:schemeClr val="tx1"/>
                </a:solidFill>
                <a:latin typeface="Times New Roman" panose="02020603050405020304" pitchFamily="18" charset="0"/>
                <a:cs typeface="Times New Roman" panose="02020603050405020304" pitchFamily="18" charset="0"/>
              </a:rPr>
              <a:t>бы́вшие</a:t>
            </a:r>
            <a:r>
              <a:rPr lang="ru-RU" sz="4800" dirty="0">
                <a:solidFill>
                  <a:schemeClr val="tx1"/>
                </a:solidFill>
                <a:latin typeface="Times New Roman" panose="02020603050405020304" pitchFamily="18" charset="0"/>
                <a:cs typeface="Times New Roman" panose="02020603050405020304" pitchFamily="18" charset="0"/>
              </a:rPr>
              <a:t> супруги.</a:t>
            </a:r>
          </a:p>
        </p:txBody>
      </p:sp>
    </p:spTree>
    <p:extLst>
      <p:ext uri="{BB962C8B-B14F-4D97-AF65-F5344CB8AC3E}">
        <p14:creationId xmlns:p14="http://schemas.microsoft.com/office/powerpoint/2010/main" val="41079779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1979720" y="2343705"/>
            <a:ext cx="9367730" cy="3745945"/>
          </a:xfrm>
        </p:spPr>
        <p:txBody>
          <a:bodyPr>
            <a:normAutofit/>
          </a:bodyPr>
          <a:lstStyle/>
          <a:p>
            <a:pPr>
              <a:lnSpc>
                <a:spcPct val="150000"/>
              </a:lnSpc>
            </a:pPr>
            <a:r>
              <a:rPr lang="ru-RU" sz="4800" dirty="0" err="1">
                <a:solidFill>
                  <a:schemeClr val="tx1"/>
                </a:solidFill>
                <a:latin typeface="Times New Roman" panose="02020603050405020304" pitchFamily="18" charset="0"/>
              </a:rPr>
              <a:t>Взро</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слый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счастли</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вый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дру</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жный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самостоя</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тельный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замеча</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тельный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чуде</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сный</a:t>
            </a:r>
            <a:r>
              <a:rPr lang="ru-RU" sz="4800" dirty="0">
                <a:solidFill>
                  <a:schemeClr val="tx1"/>
                </a:solidFill>
                <a:latin typeface="Times New Roman" panose="02020603050405020304" pitchFamily="18" charset="0"/>
              </a:rPr>
              <a:t>...</a:t>
            </a:r>
            <a:endParaRPr lang="ru-RU" sz="4800" dirty="0">
              <a:solidFill>
                <a:schemeClr val="tx1"/>
              </a:solidFill>
            </a:endParaRPr>
          </a:p>
        </p:txBody>
      </p:sp>
    </p:spTree>
    <p:extLst>
      <p:ext uri="{BB962C8B-B14F-4D97-AF65-F5344CB8AC3E}">
        <p14:creationId xmlns:p14="http://schemas.microsoft.com/office/powerpoint/2010/main" val="3027077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420427"/>
            <a:ext cx="10515600" cy="4953740"/>
          </a:xfrm>
        </p:spPr>
        <p:txBody>
          <a:bodyPr>
            <a:normAutofit/>
          </a:bodyPr>
          <a:lstStyle/>
          <a:p>
            <a:pPr indent="-457200">
              <a:lnSpc>
                <a:spcPct val="100000"/>
              </a:lnSpc>
            </a:pPr>
            <a:r>
              <a:rPr lang="ru-RU" sz="3600" dirty="0">
                <a:solidFill>
                  <a:schemeClr val="tx1"/>
                </a:solidFill>
                <a:latin typeface="Times New Roman" panose="02020603050405020304" pitchFamily="18" charset="0"/>
              </a:rPr>
              <a:t>Рождаться, родиться</a:t>
            </a:r>
          </a:p>
          <a:p>
            <a:pPr indent="-457200">
              <a:lnSpc>
                <a:spcPct val="100000"/>
              </a:lnSpc>
            </a:pPr>
            <a:r>
              <a:rPr lang="ru-RU" sz="3600" dirty="0">
                <a:solidFill>
                  <a:schemeClr val="tx1"/>
                </a:solidFill>
                <a:latin typeface="Times New Roman" panose="02020603050405020304" pitchFamily="18" charset="0"/>
              </a:rPr>
              <a:t>Умирать, умереть</a:t>
            </a:r>
          </a:p>
          <a:p>
            <a:pPr indent="-457200">
              <a:lnSpc>
                <a:spcPct val="100000"/>
              </a:lnSpc>
            </a:pPr>
            <a:r>
              <a:rPr lang="ru-RU" sz="3600" dirty="0">
                <a:solidFill>
                  <a:schemeClr val="tx1"/>
                </a:solidFill>
                <a:latin typeface="Times New Roman" panose="02020603050405020304" pitchFamily="18" charset="0"/>
              </a:rPr>
              <a:t>Жив (-а, -ы) — </a:t>
            </a:r>
            <a:r>
              <a:rPr lang="ru-RU" sz="3600" i="1" dirty="0">
                <a:solidFill>
                  <a:schemeClr val="tx1"/>
                </a:solidFill>
                <a:latin typeface="Times New Roman" panose="02020603050405020304" pitchFamily="18" charset="0"/>
              </a:rPr>
              <a:t>Моя бабушка жива.</a:t>
            </a:r>
          </a:p>
          <a:p>
            <a:pPr indent="-457200">
              <a:lnSpc>
                <a:spcPct val="100000"/>
              </a:lnSpc>
            </a:pPr>
            <a:r>
              <a:rPr lang="ru-RU" sz="3600" dirty="0">
                <a:solidFill>
                  <a:schemeClr val="tx1"/>
                </a:solidFill>
                <a:latin typeface="Times New Roman" panose="02020603050405020304" pitchFamily="18" charset="0"/>
              </a:rPr>
              <a:t>Называть, назвать (кого? как?)</a:t>
            </a:r>
          </a:p>
          <a:p>
            <a:pPr indent="-457200" algn="r">
              <a:lnSpc>
                <a:spcPct val="100000"/>
              </a:lnSpc>
            </a:pPr>
            <a:r>
              <a:rPr lang="ru-RU" sz="3600" dirty="0">
                <a:solidFill>
                  <a:schemeClr val="tx1"/>
                </a:solidFill>
                <a:latin typeface="Times New Roman" panose="02020603050405020304" pitchFamily="18" charset="0"/>
              </a:rPr>
              <a:t>— </a:t>
            </a:r>
            <a:r>
              <a:rPr lang="ru-RU" sz="3600" i="1" dirty="0">
                <a:solidFill>
                  <a:schemeClr val="tx1"/>
                </a:solidFill>
                <a:latin typeface="Times New Roman" panose="02020603050405020304" pitchFamily="18" charset="0"/>
              </a:rPr>
              <a:t>Его назвали Андреем</a:t>
            </a:r>
            <a:r>
              <a:rPr lang="ru-RU" sz="3600" dirty="0">
                <a:solidFill>
                  <a:schemeClr val="tx1"/>
                </a:solidFill>
                <a:latin typeface="Times New Roman" panose="02020603050405020304" pitchFamily="18" charset="0"/>
              </a:rPr>
              <a:t>.</a:t>
            </a:r>
          </a:p>
          <a:p>
            <a:pPr indent="-457200">
              <a:lnSpc>
                <a:spcPct val="100000"/>
              </a:lnSpc>
            </a:pPr>
            <a:r>
              <a:rPr lang="ru-RU" sz="3600" dirty="0">
                <a:solidFill>
                  <a:schemeClr val="tx1"/>
                </a:solidFill>
                <a:latin typeface="Times New Roman" panose="02020603050405020304" pitchFamily="18" charset="0"/>
              </a:rPr>
              <a:t>Обращаться, обратиться (к кому? как?)</a:t>
            </a:r>
          </a:p>
          <a:p>
            <a:pPr indent="-457200" algn="r">
              <a:lnSpc>
                <a:spcPct val="100000"/>
              </a:lnSpc>
            </a:pPr>
            <a:r>
              <a:rPr lang="ru-RU" sz="3600" dirty="0">
                <a:solidFill>
                  <a:schemeClr val="tx1"/>
                </a:solidFill>
                <a:latin typeface="Times New Roman" panose="02020603050405020304" pitchFamily="18" charset="0"/>
              </a:rPr>
              <a:t> — </a:t>
            </a:r>
            <a:r>
              <a:rPr lang="ru-RU" sz="3600" i="1" dirty="0">
                <a:solidFill>
                  <a:schemeClr val="tx1"/>
                </a:solidFill>
                <a:latin typeface="Times New Roman" panose="02020603050405020304" pitchFamily="18" charset="0"/>
              </a:rPr>
              <a:t>Он обращается к ней по имени-отчеству</a:t>
            </a:r>
            <a:r>
              <a:rPr lang="ru-RU" sz="3600" dirty="0">
                <a:solidFill>
                  <a:schemeClr val="tx1"/>
                </a:solidFill>
                <a:latin typeface="Times New Roman" panose="02020603050405020304" pitchFamily="18" charset="0"/>
              </a:rPr>
              <a:t>.</a:t>
            </a:r>
          </a:p>
          <a:p>
            <a:endParaRPr lang="ru-RU" sz="3600" dirty="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969774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420426"/>
            <a:ext cx="10515600" cy="5308847"/>
          </a:xfrm>
        </p:spPr>
        <p:txBody>
          <a:bodyPr>
            <a:normAutofit fontScale="92500"/>
          </a:bodyPr>
          <a:lstStyle/>
          <a:p>
            <a:pPr>
              <a:lnSpc>
                <a:spcPct val="110000"/>
              </a:lnSpc>
            </a:pPr>
            <a:r>
              <a:rPr lang="ru-RU" sz="3200" dirty="0">
                <a:solidFill>
                  <a:schemeClr val="tx1"/>
                </a:solidFill>
                <a:latin typeface="Times New Roman" panose="02020603050405020304" pitchFamily="18" charset="0"/>
              </a:rPr>
              <a:t>Влюбляться, влюбиться (в кого?) — </a:t>
            </a:r>
            <a:r>
              <a:rPr lang="ru-RU" sz="3200" i="1" dirty="0">
                <a:solidFill>
                  <a:schemeClr val="tx1"/>
                </a:solidFill>
                <a:latin typeface="Times New Roman" panose="02020603050405020304" pitchFamily="18" charset="0"/>
              </a:rPr>
              <a:t>Катя влюбилась в Сергея</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Выходить замуж, выйти замуж (за кого?)</a:t>
            </a:r>
          </a:p>
          <a:p>
            <a:pPr algn="r">
              <a:lnSpc>
                <a:spcPct val="100000"/>
              </a:lnSpc>
              <a:spcBef>
                <a:spcPts val="0"/>
              </a:spcBef>
            </a:pPr>
            <a:r>
              <a:rPr lang="ru-RU" sz="3200" dirty="0">
                <a:solidFill>
                  <a:schemeClr val="tx1"/>
                </a:solidFill>
                <a:latin typeface="Times New Roman" panose="02020603050405020304" pitchFamily="18" charset="0"/>
              </a:rPr>
              <a:t> — </a:t>
            </a:r>
            <a:r>
              <a:rPr lang="ru-RU" sz="3200" i="1" dirty="0">
                <a:solidFill>
                  <a:schemeClr val="tx1"/>
                </a:solidFill>
                <a:latin typeface="Times New Roman" panose="02020603050405020304" pitchFamily="18" charset="0"/>
              </a:rPr>
              <a:t>Анна вышла замуж за Олега</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Быть замужем (за кем?) — </a:t>
            </a:r>
            <a:r>
              <a:rPr lang="ru-RU" sz="3200" i="1" dirty="0">
                <a:solidFill>
                  <a:schemeClr val="tx1"/>
                </a:solidFill>
                <a:latin typeface="Times New Roman" panose="02020603050405020304" pitchFamily="18" charset="0"/>
              </a:rPr>
              <a:t>Вера замужем за Петром два года</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Жениться (на ком?) — </a:t>
            </a:r>
            <a:r>
              <a:rPr lang="ru-RU" sz="3200" i="1" dirty="0">
                <a:solidFill>
                  <a:schemeClr val="tx1"/>
                </a:solidFill>
                <a:latin typeface="Times New Roman" panose="02020603050405020304" pitchFamily="18" charset="0"/>
              </a:rPr>
              <a:t>Олег вчера женился на Анне</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Женат — </a:t>
            </a:r>
            <a:r>
              <a:rPr lang="ru-RU" sz="3200" i="1" dirty="0">
                <a:solidFill>
                  <a:schemeClr val="tx1"/>
                </a:solidFill>
                <a:latin typeface="Times New Roman" panose="02020603050405020304" pitchFamily="18" charset="0"/>
              </a:rPr>
              <a:t>Пётр женат на Вере два года</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Женаты — </a:t>
            </a:r>
            <a:r>
              <a:rPr lang="ru-RU" sz="3200" i="1" dirty="0">
                <a:solidFill>
                  <a:schemeClr val="tx1"/>
                </a:solidFill>
                <a:latin typeface="Times New Roman" panose="02020603050405020304" pitchFamily="18" charset="0"/>
              </a:rPr>
              <a:t>Пётр и Вера женаты два года</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Пожениться — </a:t>
            </a:r>
            <a:r>
              <a:rPr lang="ru-RU" sz="3200" i="1" dirty="0">
                <a:solidFill>
                  <a:schemeClr val="tx1"/>
                </a:solidFill>
                <a:latin typeface="Times New Roman" panose="02020603050405020304" pitchFamily="18" charset="0"/>
              </a:rPr>
              <a:t>Олег и Анна вчера поженились</a:t>
            </a:r>
            <a:r>
              <a:rPr lang="ru-RU" sz="3200" dirty="0">
                <a:solidFill>
                  <a:schemeClr val="tx1"/>
                </a:solidFill>
                <a:latin typeface="Times New Roman" panose="02020603050405020304" pitchFamily="18" charset="0"/>
              </a:rPr>
              <a:t>.</a:t>
            </a:r>
          </a:p>
        </p:txBody>
      </p:sp>
    </p:spTree>
    <p:extLst>
      <p:ext uri="{BB962C8B-B14F-4D97-AF65-F5344CB8AC3E}">
        <p14:creationId xmlns:p14="http://schemas.microsoft.com/office/powerpoint/2010/main" val="42695050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363984" y="1242874"/>
            <a:ext cx="11461072" cy="5406501"/>
          </a:xfrm>
        </p:spPr>
        <p:txBody>
          <a:bodyPr>
            <a:normAutofit fontScale="92500"/>
          </a:bodyPr>
          <a:lstStyle/>
          <a:p>
            <a:r>
              <a:rPr lang="ru-RU" sz="3200" dirty="0">
                <a:solidFill>
                  <a:schemeClr val="tx1"/>
                </a:solidFill>
                <a:latin typeface="Times New Roman" panose="02020603050405020304" pitchFamily="18" charset="0"/>
              </a:rPr>
              <a:t>Разводиться, развестись (с кем?) — </a:t>
            </a:r>
            <a:r>
              <a:rPr lang="ru-RU" sz="3200" i="1" dirty="0">
                <a:solidFill>
                  <a:schemeClr val="tx1"/>
                </a:solidFill>
                <a:latin typeface="Times New Roman" panose="02020603050405020304" pitchFamily="18" charset="0"/>
              </a:rPr>
              <a:t>Ольга вчера развелась с Сашей</a:t>
            </a:r>
            <a:r>
              <a:rPr lang="ru-RU" sz="3200" dirty="0">
                <a:solidFill>
                  <a:schemeClr val="tx1"/>
                </a:solidFill>
                <a:latin typeface="Times New Roman" panose="02020603050405020304" pitchFamily="18" charset="0"/>
              </a:rPr>
              <a:t>.</a:t>
            </a:r>
          </a:p>
          <a:p>
            <a:r>
              <a:rPr lang="ru-RU" sz="3200" dirty="0">
                <a:solidFill>
                  <a:schemeClr val="tx1"/>
                </a:solidFill>
                <a:latin typeface="Times New Roman" panose="02020603050405020304" pitchFamily="18" charset="0"/>
              </a:rPr>
              <a:t>Разведён (-а, -ы) (с кем?) — </a:t>
            </a:r>
            <a:r>
              <a:rPr lang="ru-RU" sz="3200" i="1" dirty="0">
                <a:solidFill>
                  <a:schemeClr val="tx1"/>
                </a:solidFill>
                <a:latin typeface="Times New Roman" panose="02020603050405020304" pitchFamily="18" charset="0"/>
              </a:rPr>
              <a:t>Надя давно разведена с Иваном</a:t>
            </a:r>
            <a:r>
              <a:rPr lang="ru-RU" sz="3200" dirty="0">
                <a:solidFill>
                  <a:schemeClr val="tx1"/>
                </a:solidFill>
                <a:latin typeface="Times New Roman" panose="02020603050405020304" pitchFamily="18" charset="0"/>
              </a:rPr>
              <a:t>.</a:t>
            </a:r>
          </a:p>
          <a:p>
            <a:endParaRPr lang="ru-RU" sz="3200" dirty="0">
              <a:solidFill>
                <a:schemeClr val="tx1"/>
              </a:solidFill>
              <a:latin typeface="Times New Roman" panose="02020603050405020304" pitchFamily="18" charset="0"/>
            </a:endParaRPr>
          </a:p>
          <a:p>
            <a:r>
              <a:rPr lang="ru-RU" sz="3200" dirty="0">
                <a:solidFill>
                  <a:schemeClr val="tx1"/>
                </a:solidFill>
                <a:latin typeface="Times New Roman" panose="02020603050405020304" pitchFamily="18" charset="0"/>
              </a:rPr>
              <a:t>Выходить на пенсию, выйти на пенсию</a:t>
            </a:r>
          </a:p>
          <a:p>
            <a:pPr algn="r">
              <a:spcBef>
                <a:spcPts val="0"/>
              </a:spcBef>
            </a:pPr>
            <a:r>
              <a:rPr lang="ru-RU" sz="3200" dirty="0">
                <a:solidFill>
                  <a:schemeClr val="tx1"/>
                </a:solidFill>
                <a:latin typeface="Times New Roman" panose="02020603050405020304" pitchFamily="18" charset="0"/>
              </a:rPr>
              <a:t>— </a:t>
            </a:r>
            <a:r>
              <a:rPr lang="ru-RU" sz="3200" i="1" dirty="0">
                <a:solidFill>
                  <a:schemeClr val="tx1"/>
                </a:solidFill>
                <a:latin typeface="Times New Roman" panose="02020603050405020304" pitchFamily="18" charset="0"/>
              </a:rPr>
              <a:t>Моя тётя вышла на пенсию</a:t>
            </a:r>
            <a:r>
              <a:rPr lang="ru-RU" sz="3200" dirty="0">
                <a:solidFill>
                  <a:schemeClr val="tx1"/>
                </a:solidFill>
                <a:latin typeface="Times New Roman" panose="02020603050405020304" pitchFamily="18" charset="0"/>
              </a:rPr>
              <a:t>.</a:t>
            </a:r>
          </a:p>
          <a:p>
            <a:r>
              <a:rPr lang="ru-RU" sz="3200" dirty="0">
                <a:solidFill>
                  <a:schemeClr val="tx1"/>
                </a:solidFill>
                <a:latin typeface="Times New Roman" panose="02020603050405020304" pitchFamily="18" charset="0"/>
              </a:rPr>
              <a:t>Быть на пенсии  — </a:t>
            </a:r>
            <a:r>
              <a:rPr lang="ru-RU" sz="3200" i="1" dirty="0">
                <a:solidFill>
                  <a:schemeClr val="tx1"/>
                </a:solidFill>
                <a:latin typeface="Times New Roman" panose="02020603050405020304" pitchFamily="18" charset="0"/>
              </a:rPr>
              <a:t>Моя тётя два года на пенсии</a:t>
            </a:r>
            <a:r>
              <a:rPr lang="ru-RU" sz="3200" dirty="0">
                <a:solidFill>
                  <a:schemeClr val="tx1"/>
                </a:solidFill>
                <a:latin typeface="Times New Roman" panose="02020603050405020304" pitchFamily="18" charset="0"/>
              </a:rPr>
              <a:t>.</a:t>
            </a:r>
          </a:p>
          <a:p>
            <a:endParaRPr lang="ru-RU" sz="3200" dirty="0">
              <a:solidFill>
                <a:schemeClr val="tx1"/>
              </a:solidFill>
              <a:latin typeface="Times New Roman" panose="02020603050405020304" pitchFamily="18" charset="0"/>
            </a:endParaRPr>
          </a:p>
          <a:p>
            <a:r>
              <a:rPr lang="ru-RU" sz="3200" dirty="0">
                <a:solidFill>
                  <a:schemeClr val="tx1"/>
                </a:solidFill>
                <a:latin typeface="Times New Roman" panose="02020603050405020304" pitchFamily="18" charset="0"/>
              </a:rPr>
              <a:t>Воспитывать, воспитать (кого?) — </a:t>
            </a:r>
            <a:r>
              <a:rPr lang="ru-RU" sz="3200" i="1" dirty="0">
                <a:solidFill>
                  <a:schemeClr val="tx1"/>
                </a:solidFill>
                <a:latin typeface="Times New Roman" panose="02020603050405020304" pitchFamily="18" charset="0"/>
              </a:rPr>
              <a:t>Меня воспитывала бабушка</a:t>
            </a:r>
            <a:r>
              <a:rPr lang="ru-RU" sz="3200" dirty="0">
                <a:solidFill>
                  <a:schemeClr val="tx1"/>
                </a:solidFill>
                <a:latin typeface="Times New Roman" panose="02020603050405020304" pitchFamily="18" charset="0"/>
              </a:rPr>
              <a:t>.</a:t>
            </a:r>
          </a:p>
          <a:p>
            <a:endParaRPr lang="ru-RU" sz="3200" dirty="0">
              <a:solidFill>
                <a:schemeClr val="tx1"/>
              </a:solidFill>
              <a:latin typeface="Times New Roman" panose="02020603050405020304" pitchFamily="18" charset="0"/>
            </a:endParaRPr>
          </a:p>
          <a:p>
            <a:r>
              <a:rPr lang="ru-RU" sz="3200" dirty="0">
                <a:solidFill>
                  <a:schemeClr val="tx1"/>
                </a:solidFill>
                <a:latin typeface="Times New Roman" panose="02020603050405020304" pitchFamily="18" charset="0"/>
              </a:rPr>
              <a:t>Зарабатывать, заработать (как?) — </a:t>
            </a:r>
            <a:r>
              <a:rPr lang="ru-RU" sz="3200" i="1" dirty="0">
                <a:solidFill>
                  <a:schemeClr val="tx1"/>
                </a:solidFill>
                <a:latin typeface="Times New Roman" panose="02020603050405020304" pitchFamily="18" charset="0"/>
              </a:rPr>
              <a:t>Мой папа хорошо зарабатывает</a:t>
            </a:r>
            <a:r>
              <a:rPr lang="ru-RU" sz="3200" dirty="0">
                <a:solidFill>
                  <a:schemeClr val="tx1"/>
                </a:solidFill>
                <a:latin typeface="Times New Roman" panose="02020603050405020304" pitchFamily="18" charset="0"/>
              </a:rPr>
              <a:t>.</a:t>
            </a:r>
          </a:p>
        </p:txBody>
      </p:sp>
    </p:spTree>
    <p:extLst>
      <p:ext uri="{BB962C8B-B14F-4D97-AF65-F5344CB8AC3E}">
        <p14:creationId xmlns:p14="http://schemas.microsoft.com/office/powerpoint/2010/main" val="10525840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913D6DF2-AC54-4BD8-8087-DA06E77A5787}"/>
              </a:ext>
            </a:extLst>
          </p:cNvPr>
          <p:cNvSpPr>
            <a:spLocks noGrp="1"/>
          </p:cNvSpPr>
          <p:nvPr>
            <p:ph type="body" idx="1"/>
          </p:nvPr>
        </p:nvSpPr>
        <p:spPr>
          <a:xfrm>
            <a:off x="831850" y="1340528"/>
            <a:ext cx="10515600" cy="5175681"/>
          </a:xfrm>
        </p:spPr>
        <p:txBody>
          <a:bodyPr>
            <a:normAutofit/>
          </a:bodyPr>
          <a:lstStyle/>
          <a:p>
            <a:r>
              <a:rPr lang="ru-RU" sz="2800" i="1" dirty="0">
                <a:solidFill>
                  <a:schemeClr val="tx1"/>
                </a:solidFill>
                <a:effectLst/>
                <a:latin typeface="Times New Roman" panose="02020603050405020304" pitchFamily="18" charset="0"/>
                <a:ea typeface="Times New Roman" panose="02020603050405020304" pitchFamily="18" charset="0"/>
              </a:rPr>
              <a:t>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звать</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как</a:t>
            </a:r>
            <a:r>
              <a:rPr lang="ru-RU" sz="2800" dirty="0">
                <a:solidFill>
                  <a:schemeClr val="tx1"/>
                </a:solidFill>
                <a:effectLst/>
                <a:latin typeface="Times New Roman" panose="02020603050405020304" pitchFamily="18" charset="0"/>
                <a:ea typeface="Times New Roman" panose="02020603050405020304" pitchFamily="18" charset="0"/>
              </a:rPr>
              <a:t>? — </a:t>
            </a:r>
            <a:r>
              <a:rPr lang="ru-RU" sz="2800" i="1" dirty="0">
                <a:solidFill>
                  <a:schemeClr val="tx1"/>
                </a:solidFill>
                <a:effectLst/>
                <a:latin typeface="Times New Roman" panose="02020603050405020304" pitchFamily="18" charset="0"/>
                <a:ea typeface="Times New Roman" panose="02020603050405020304" pitchFamily="18" charset="0"/>
              </a:rPr>
              <a:t>Меня зовут Наташа</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b="1" dirty="0">
                <a:solidFill>
                  <a:schemeClr val="tx1"/>
                </a:solidFill>
                <a:effectLst/>
                <a:latin typeface="Times New Roman" panose="02020603050405020304" pitchFamily="18" charset="0"/>
                <a:ea typeface="Times New Roman" panose="02020603050405020304" pitchFamily="18" charset="0"/>
              </a:rPr>
              <a:t>Называть</a:t>
            </a:r>
            <a:r>
              <a:rPr lang="ru-RU" sz="2800" dirty="0">
                <a:solidFill>
                  <a:schemeClr val="tx1"/>
                </a:solidFill>
                <a:effectLst/>
                <a:latin typeface="Times New Roman" panose="02020603050405020304" pitchFamily="18" charset="0"/>
                <a:ea typeface="Times New Roman" panose="02020603050405020304" pitchFamily="18" charset="0"/>
              </a:rPr>
              <a:t>/</a:t>
            </a:r>
            <a:r>
              <a:rPr lang="ru-RU" sz="2800" b="1" dirty="0">
                <a:solidFill>
                  <a:schemeClr val="tx1"/>
                </a:solidFill>
                <a:effectLst/>
                <a:latin typeface="Times New Roman" panose="02020603050405020304" pitchFamily="18" charset="0"/>
                <a:ea typeface="Times New Roman" panose="02020603050405020304" pitchFamily="18" charset="0"/>
              </a:rPr>
              <a:t>назвать</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в честь</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как</a:t>
            </a:r>
            <a:r>
              <a:rPr lang="ru-RU" sz="2800" dirty="0">
                <a:solidFill>
                  <a:schemeClr val="tx1"/>
                </a:solidFill>
                <a:effectLst/>
                <a:latin typeface="Times New Roman" panose="02020603050405020304" pitchFamily="18" charset="0"/>
                <a:ea typeface="Times New Roman" panose="02020603050405020304" pitchFamily="18" charset="0"/>
              </a:rPr>
              <a:t>?</a:t>
            </a:r>
          </a:p>
          <a:p>
            <a:pPr algn="r">
              <a:spcBef>
                <a:spcPts val="0"/>
              </a:spcBef>
            </a:pP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Его назвали Андреем в честь дедушки</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i="1" dirty="0">
                <a:solidFill>
                  <a:schemeClr val="tx1"/>
                </a:solidFill>
                <a:effectLst/>
                <a:latin typeface="Times New Roman" panose="02020603050405020304" pitchFamily="18" charset="0"/>
                <a:ea typeface="Times New Roman" panose="02020603050405020304" pitchFamily="18" charset="0"/>
              </a:rPr>
              <a:t>Кому</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сколько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лет</a:t>
            </a:r>
            <a:r>
              <a:rPr lang="ru-RU" sz="2800" dirty="0">
                <a:solidFill>
                  <a:schemeClr val="tx1"/>
                </a:solidFill>
                <a:effectLst/>
                <a:latin typeface="Times New Roman" panose="02020603050405020304" pitchFamily="18" charset="0"/>
                <a:ea typeface="Times New Roman" panose="02020603050405020304" pitchFamily="18" charset="0"/>
              </a:rPr>
              <a:t>? — </a:t>
            </a:r>
            <a:r>
              <a:rPr lang="ru-RU" sz="2800" i="1" dirty="0">
                <a:solidFill>
                  <a:schemeClr val="tx1"/>
                </a:solidFill>
                <a:effectLst/>
                <a:latin typeface="Times New Roman" panose="02020603050405020304" pitchFamily="18" charset="0"/>
                <a:ea typeface="Times New Roman" panose="02020603050405020304" pitchFamily="18" charset="0"/>
              </a:rPr>
              <a:t>Мне двадцать лет</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b="1" dirty="0">
                <a:solidFill>
                  <a:schemeClr val="tx1"/>
                </a:solidFill>
                <a:effectLst/>
                <a:latin typeface="Times New Roman" panose="02020603050405020304" pitchFamily="18" charset="0"/>
                <a:ea typeface="Times New Roman" panose="02020603050405020304" pitchFamily="18" charset="0"/>
              </a:rPr>
              <a:t>Похож</a:t>
            </a:r>
            <a:r>
              <a:rPr lang="ru-RU" sz="2800" dirty="0">
                <a:solidFill>
                  <a:schemeClr val="tx1"/>
                </a:solidFill>
                <a:effectLst/>
                <a:latin typeface="Times New Roman" panose="02020603050405020304" pitchFamily="18" charset="0"/>
                <a:ea typeface="Times New Roman" panose="02020603050405020304" pitchFamily="18" charset="0"/>
              </a:rPr>
              <a:t> (-а, -и) </a:t>
            </a:r>
            <a:r>
              <a:rPr lang="ru-RU" sz="2800" i="1" dirty="0">
                <a:solidFill>
                  <a:schemeClr val="tx1"/>
                </a:solidFill>
                <a:effectLst/>
                <a:latin typeface="Times New Roman" panose="02020603050405020304" pitchFamily="18" charset="0"/>
                <a:ea typeface="Times New Roman" panose="02020603050405020304" pitchFamily="18" charset="0"/>
              </a:rPr>
              <a:t>на 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чем</a:t>
            </a:r>
            <a:r>
              <a:rPr lang="ru-RU" sz="2800" dirty="0">
                <a:solidFill>
                  <a:schemeClr val="tx1"/>
                </a:solidFill>
                <a:effectLst/>
                <a:latin typeface="Times New Roman" panose="02020603050405020304" pitchFamily="18" charset="0"/>
                <a:ea typeface="Times New Roman" panose="02020603050405020304" pitchFamily="18" charset="0"/>
              </a:rPr>
              <a:t>? — </a:t>
            </a:r>
            <a:r>
              <a:rPr lang="ru-RU" sz="2800" i="1" dirty="0">
                <a:solidFill>
                  <a:schemeClr val="tx1"/>
                </a:solidFill>
                <a:effectLst/>
                <a:latin typeface="Times New Roman" panose="02020603050405020304" pitchFamily="18" charset="0"/>
                <a:ea typeface="Times New Roman" panose="02020603050405020304" pitchFamily="18" charset="0"/>
              </a:rPr>
              <a:t>Мой брат похож на папу глазами</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b="1" dirty="0">
                <a:solidFill>
                  <a:schemeClr val="tx1"/>
                </a:solidFill>
                <a:effectLst/>
                <a:latin typeface="Times New Roman" panose="02020603050405020304" pitchFamily="18" charset="0"/>
                <a:ea typeface="Times New Roman" panose="02020603050405020304" pitchFamily="18" charset="0"/>
              </a:rPr>
              <a:t>Похож</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на 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как две капли воды</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b="1" dirty="0">
                <a:solidFill>
                  <a:schemeClr val="tx1"/>
                </a:solidFill>
                <a:effectLst/>
                <a:latin typeface="Times New Roman" panose="02020603050405020304" pitchFamily="18" charset="0"/>
                <a:ea typeface="Times New Roman" panose="02020603050405020304" pitchFamily="18" charset="0"/>
              </a:rPr>
              <a:t>Весь</a:t>
            </a:r>
            <a:r>
              <a:rPr lang="ru-RU" sz="2800" dirty="0">
                <a:solidFill>
                  <a:schemeClr val="tx1"/>
                </a:solidFill>
                <a:effectLst/>
                <a:latin typeface="Times New Roman" panose="02020603050405020304" pitchFamily="18" charset="0"/>
                <a:ea typeface="Times New Roman" panose="02020603050405020304" pitchFamily="18" charset="0"/>
              </a:rPr>
              <a:t> (вся) </a:t>
            </a:r>
            <a:r>
              <a:rPr lang="ru-RU" sz="2800" b="1" dirty="0">
                <a:solidFill>
                  <a:schemeClr val="tx1"/>
                </a:solidFill>
                <a:effectLst/>
                <a:latin typeface="Times New Roman" panose="02020603050405020304" pitchFamily="18" charset="0"/>
                <a:ea typeface="Times New Roman" panose="02020603050405020304" pitchFamily="18" charset="0"/>
              </a:rPr>
              <a:t>в отца.</a:t>
            </a:r>
            <a:endParaRPr lang="ru-RU" sz="2800" dirty="0">
              <a:solidFill>
                <a:schemeClr val="tx1"/>
              </a:solidFill>
              <a:effectLst/>
              <a:latin typeface="Times New Roman" panose="02020603050405020304" pitchFamily="18" charset="0"/>
              <a:ea typeface="Times New Roman" panose="02020603050405020304" pitchFamily="18" charset="0"/>
            </a:endParaRPr>
          </a:p>
          <a:p>
            <a:r>
              <a:rPr lang="ru-RU" sz="2800" b="1" dirty="0">
                <a:solidFill>
                  <a:schemeClr val="tx1"/>
                </a:solidFill>
                <a:effectLst/>
                <a:latin typeface="Times New Roman" panose="02020603050405020304" pitchFamily="18" charset="0"/>
                <a:ea typeface="Times New Roman" panose="02020603050405020304" pitchFamily="18" charset="0"/>
              </a:rPr>
              <a:t>Потерять голову.</a:t>
            </a:r>
            <a:endParaRPr lang="ru-RU" sz="2800" dirty="0">
              <a:solidFill>
                <a:schemeClr val="tx1"/>
              </a:solidFill>
              <a:effectLst/>
              <a:latin typeface="Times New Roman" panose="02020603050405020304" pitchFamily="18" charset="0"/>
              <a:ea typeface="Times New Roman" panose="02020603050405020304" pitchFamily="18" charset="0"/>
            </a:endParaRPr>
          </a:p>
          <a:p>
            <a:r>
              <a:rPr lang="ru-RU" sz="2800" b="1" dirty="0">
                <a:solidFill>
                  <a:schemeClr val="tx1"/>
                </a:solidFill>
                <a:effectLst/>
                <a:latin typeface="Times New Roman" panose="02020603050405020304" pitchFamily="18" charset="0"/>
                <a:ea typeface="Times New Roman" panose="02020603050405020304" pitchFamily="18" charset="0"/>
              </a:rPr>
              <a:t>Влюбиться с первого взгляда.</a:t>
            </a:r>
            <a:endParaRPr lang="ru-RU" sz="2800" dirty="0">
              <a:solidFill>
                <a:schemeClr val="tx1"/>
              </a:solidFill>
              <a:effectLst/>
              <a:latin typeface="Times New Roman" panose="02020603050405020304" pitchFamily="18" charset="0"/>
              <a:ea typeface="Times New Roman" panose="02020603050405020304" pitchFamily="18" charset="0"/>
            </a:endParaRPr>
          </a:p>
          <a:p>
            <a:r>
              <a:rPr lang="ru-RU" sz="2800" b="1" dirty="0">
                <a:solidFill>
                  <a:schemeClr val="tx1"/>
                </a:solidFill>
                <a:effectLst/>
                <a:latin typeface="Times New Roman" panose="02020603050405020304" pitchFamily="18" charset="0"/>
                <a:ea typeface="Times New Roman" panose="02020603050405020304" pitchFamily="18" charset="0"/>
              </a:rPr>
              <a:t>Жить</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за кем</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как за каменной стеной.</a:t>
            </a:r>
            <a:endParaRPr lang="ru-RU" sz="3600" dirty="0">
              <a:solidFill>
                <a:schemeClr val="tx1"/>
              </a:solidFill>
            </a:endParaRPr>
          </a:p>
        </p:txBody>
      </p:sp>
    </p:spTree>
    <p:extLst>
      <p:ext uri="{BB962C8B-B14F-4D97-AF65-F5344CB8AC3E}">
        <p14:creationId xmlns:p14="http://schemas.microsoft.com/office/powerpoint/2010/main" val="37684130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25384882-E7AC-1589-16F6-48ADDEB94A06}"/>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29 октября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D48403F9-0C12-763B-5EA4-215CE1828F9C}"/>
              </a:ext>
            </a:extLst>
          </p:cNvPr>
          <p:cNvSpPr txBox="1"/>
          <p:nvPr/>
        </p:nvSpPr>
        <p:spPr>
          <a:xfrm>
            <a:off x="329938" y="1046375"/>
            <a:ext cx="11657275" cy="4717253"/>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4800" b="0" i="0" u="none" strike="noStrike" kern="1200" cap="none" spc="0" normalizeH="0" baseline="0" noProof="0" dirty="0">
                <a:ln>
                  <a:noFill/>
                </a:ln>
                <a:solidFill>
                  <a:schemeClr val="accent1">
                    <a:lumMod val="60000"/>
                    <a:lumOff val="40000"/>
                  </a:schemeClr>
                </a:solidFill>
                <a:effectLst/>
                <a:uLnTx/>
                <a:uFillTx/>
                <a:latin typeface="Calibri" panose="020F0502020204030204"/>
                <a:ea typeface="+mn-ea"/>
                <a:cs typeface="+mn-cs"/>
              </a:rPr>
              <a:t>Выучить наизусть стихотворение Агнии Барто «Резиновая Зина».</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ru-RU" sz="48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Дочитать детские сочинения о семье.</a:t>
            </a:r>
          </a:p>
          <a:p>
            <a:pPr marL="0" marR="0" lvl="0" indent="0" algn="l" defTabSz="914400" rtl="0" eaLnBrk="1" fontAlgn="auto" latinLnBrk="0" hangingPunct="1">
              <a:lnSpc>
                <a:spcPct val="150000"/>
              </a:lnSpc>
              <a:spcBef>
                <a:spcPts val="1200"/>
              </a:spcBef>
              <a:spcAft>
                <a:spcPts val="0"/>
              </a:spcAft>
              <a:buClrTx/>
              <a:buSzTx/>
              <a:buFontTx/>
              <a:buNone/>
              <a:tabLst/>
              <a:defRPr/>
            </a:pPr>
            <a:r>
              <a:rPr lang="ru-RU" sz="4800" dirty="0">
                <a:solidFill>
                  <a:prstClr val="black"/>
                </a:solidFill>
                <a:latin typeface="Calibri" panose="020F0502020204030204"/>
              </a:rPr>
              <a:t>3. Рассказать о своей семье.</a:t>
            </a:r>
            <a:endParaRPr kumimoji="0" lang="ru-RU" sz="4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8990503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48011A63-C7EE-878A-73E2-4CBB60175FBC}"/>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9F3F86A4-0383-EABA-DCB8-C6905EF11A87}"/>
              </a:ext>
            </a:extLst>
          </p:cNvPr>
          <p:cNvSpPr txBox="1">
            <a:spLocks/>
          </p:cNvSpPr>
          <p:nvPr/>
        </p:nvSpPr>
        <p:spPr>
          <a:xfrm>
            <a:off x="587804" y="1127462"/>
            <a:ext cx="7448756" cy="2547894"/>
          </a:xfrm>
          <a:prstGeom prst="rect">
            <a:avLst/>
          </a:prstGeom>
          <a:gradFill flip="none" rotWithShape="1">
            <a:gsLst>
              <a:gs pos="79000">
                <a:srgbClr val="F0F6C1"/>
              </a:gs>
              <a:gs pos="14000">
                <a:srgbClr val="B9D79F"/>
              </a:gs>
              <a:gs pos="56000">
                <a:srgbClr val="FFFFE5"/>
              </a:gs>
              <a:gs pos="100000">
                <a:schemeClr val="accent4">
                  <a:lumMod val="20000"/>
                  <a:lumOff val="80000"/>
                </a:schemeClr>
              </a:gs>
            </a:gsLst>
            <a:lin ang="18900000" scaled="1"/>
            <a:tileRect/>
          </a:gra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50000"/>
              </a:lnSpc>
              <a:spcBef>
                <a:spcPts val="1200"/>
              </a:spcBef>
              <a:spcAft>
                <a:spcPts val="0"/>
              </a:spcAft>
              <a:buClrTx/>
              <a:buSzTx/>
              <a:buFont typeface="Arial" panose="020B0604020202020204" pitchFamily="34" charset="0"/>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Тексты по теме "</a:t>
            </a:r>
            <a:r>
              <a:rPr kumimoji="0" lang="ru-RU" sz="4800" b="0" i="0" u="none" strike="noStrike" kern="1200" cap="none" spc="0" normalizeH="0" baseline="0" noProof="0" dirty="0">
                <a:ln>
                  <a:noFill/>
                </a:ln>
                <a:solidFill>
                  <a:srgbClr val="0033CC"/>
                </a:solidFill>
                <a:effectLst/>
                <a:uLnTx/>
                <a:uFillTx/>
                <a:latin typeface="Calibri" panose="020F0502020204030204"/>
                <a:ea typeface="+mn-ea"/>
                <a:cs typeface="+mn-cs"/>
              </a:rPr>
              <a:t>Семья</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4800" b="0" i="0" u="none" strike="noStrike" kern="1200" cap="none" spc="0" normalizeH="0" baseline="0" noProof="0" dirty="0">
                <a:ln>
                  <a:noFill/>
                </a:ln>
                <a:solidFill>
                  <a:srgbClr val="FF3399"/>
                </a:solidFill>
                <a:effectLst/>
                <a:uLnTx/>
                <a:uFillTx/>
                <a:latin typeface="Calibri" panose="020F0502020204030204"/>
                <a:ea typeface="+mn-ea"/>
                <a:cs typeface="+mn-cs"/>
              </a:rPr>
              <a:t>Темы и тексты</a:t>
            </a:r>
            <a:endPar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1200"/>
              </a:spcBef>
              <a:spcAft>
                <a:spcPts val="0"/>
              </a:spcAft>
              <a:buClrTx/>
              <a:buSzTx/>
              <a:buFont typeface="Arial" panose="020B0604020202020204" pitchFamily="34" charset="0"/>
              <a:buNone/>
              <a:tabLst/>
              <a:defRPr/>
            </a:pPr>
            <a:endParaRPr kumimoji="0" lang="ru-RU" sz="4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id="{F1151056-B5AE-F6F9-3269-F1BB90158E59}"/>
              </a:ext>
            </a:extLst>
          </p:cNvPr>
          <p:cNvSpPr>
            <a:spLocks noGrp="1"/>
          </p:cNvSpPr>
          <p:nvPr>
            <p:ph type="title"/>
          </p:nvPr>
        </p:nvSpPr>
        <p:spPr>
          <a:xfrm>
            <a:off x="707562" y="186432"/>
            <a:ext cx="10515600" cy="941030"/>
          </a:xfrm>
        </p:spPr>
        <p:txBody>
          <a:bodyPr>
            <a:normAutofit/>
          </a:bodyPr>
          <a:lstStyle/>
          <a:p>
            <a:pPr algn="ctr"/>
            <a:r>
              <a:rPr lang="ru-RU" dirty="0">
                <a:solidFill>
                  <a:srgbClr val="002060"/>
                </a:solidFill>
                <a:effectLst>
                  <a:outerShdw blurRad="38100" dist="38100" dir="2700000" algn="tl">
                    <a:srgbClr val="000000">
                      <a:alpha val="43137"/>
                    </a:srgbClr>
                  </a:outerShdw>
                </a:effectLst>
              </a:rPr>
              <a:t>Тема «Семья»</a:t>
            </a:r>
          </a:p>
        </p:txBody>
      </p:sp>
      <p:pic>
        <p:nvPicPr>
          <p:cNvPr id="5" name="Рисунок 4">
            <a:extLst>
              <a:ext uri="{FF2B5EF4-FFF2-40B4-BE49-F238E27FC236}">
                <a16:creationId xmlns:a16="http://schemas.microsoft.com/office/drawing/2014/main" id="{B235E1C1-357E-978A-C186-857D274BAD33}"/>
              </a:ext>
            </a:extLst>
          </p:cNvPr>
          <p:cNvPicPr>
            <a:picLocks noChangeAspect="1"/>
          </p:cNvPicPr>
          <p:nvPr/>
        </p:nvPicPr>
        <p:blipFill>
          <a:blip r:embed="rId2"/>
          <a:stretch>
            <a:fillRect/>
          </a:stretch>
        </p:blipFill>
        <p:spPr>
          <a:xfrm>
            <a:off x="6014720" y="3609982"/>
            <a:ext cx="6177280" cy="3248018"/>
          </a:xfrm>
          <a:prstGeom prst="rect">
            <a:avLst/>
          </a:prstGeom>
        </p:spPr>
      </p:pic>
      <p:cxnSp>
        <p:nvCxnSpPr>
          <p:cNvPr id="7" name="Прямая со стрелкой 6">
            <a:extLst>
              <a:ext uri="{FF2B5EF4-FFF2-40B4-BE49-F238E27FC236}">
                <a16:creationId xmlns:a16="http://schemas.microsoft.com/office/drawing/2014/main" id="{558E8FF5-974F-3A19-58C1-6BCD7872D46B}"/>
              </a:ext>
            </a:extLst>
          </p:cNvPr>
          <p:cNvCxnSpPr>
            <a:cxnSpLocks/>
          </p:cNvCxnSpPr>
          <p:nvPr/>
        </p:nvCxnSpPr>
        <p:spPr>
          <a:xfrm>
            <a:off x="4785360" y="3429000"/>
            <a:ext cx="1180002" cy="858520"/>
          </a:xfrm>
          <a:prstGeom prst="straightConnector1">
            <a:avLst/>
          </a:prstGeom>
          <a:ln w="762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0" name="Прямая со стрелкой 9">
            <a:extLst>
              <a:ext uri="{FF2B5EF4-FFF2-40B4-BE49-F238E27FC236}">
                <a16:creationId xmlns:a16="http://schemas.microsoft.com/office/drawing/2014/main" id="{3E643CAB-6342-CE35-7046-0D35428D85B2}"/>
              </a:ext>
            </a:extLst>
          </p:cNvPr>
          <p:cNvCxnSpPr>
            <a:cxnSpLocks/>
          </p:cNvCxnSpPr>
          <p:nvPr/>
        </p:nvCxnSpPr>
        <p:spPr>
          <a:xfrm>
            <a:off x="6045786" y="2157272"/>
            <a:ext cx="4998134" cy="2968373"/>
          </a:xfrm>
          <a:prstGeom prst="straightConnector1">
            <a:avLst/>
          </a:prstGeom>
          <a:ln w="76200">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51464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B12476E-FEF7-B87F-6E99-48294F2C1A3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B9824AB-DA58-E5E3-FA4F-70F35DBD1CC6}"/>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9EBF197-5B15-1915-97DD-F3607666FC18}"/>
              </a:ext>
            </a:extLst>
          </p:cNvPr>
          <p:cNvSpPr txBox="1"/>
          <p:nvPr/>
        </p:nvSpPr>
        <p:spPr>
          <a:xfrm>
            <a:off x="1079231" y="2729129"/>
            <a:ext cx="10033538" cy="1825756"/>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 чём этот текст, какова его основная тема, проблема?</a:t>
            </a:r>
            <a:b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b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Будьте готовы обсудить текст, ответить на вопросы, высказать мнение о нем.</a:t>
            </a:r>
          </a:p>
        </p:txBody>
      </p:sp>
    </p:spTree>
    <p:extLst>
      <p:ext uri="{BB962C8B-B14F-4D97-AF65-F5344CB8AC3E}">
        <p14:creationId xmlns:p14="http://schemas.microsoft.com/office/powerpoint/2010/main" val="41085417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D0B02F8-D54E-357B-8110-676AFCAEEA3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F735063-C498-E18A-7BEC-BC0BD02A157F}"/>
              </a:ext>
            </a:extLst>
          </p:cNvPr>
          <p:cNvSpPr txBox="1"/>
          <p:nvPr/>
        </p:nvSpPr>
        <p:spPr>
          <a:xfrm>
            <a:off x="760829" y="2138558"/>
            <a:ext cx="10515600"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Тема нынешней беседы дипломированного психолога Татьяны Розиной (тел. 022 03 \ 924 2010) с читателями стара, как мир, но, как известно, проблема отцов и детей никогда не потеряет свою актуальность. Особенно важно сохранить добрые родственные отношения родителей с детьми в нашей нынешней жизни. Ведь дети адаптируются быстрее, чем их папы и мамы. О том, как  построить отношения родителей и детей, чтобы избежать конфликтов, рассказывает г-жа Розина.</a:t>
            </a:r>
          </a:p>
        </p:txBody>
      </p:sp>
      <p:sp>
        <p:nvSpPr>
          <p:cNvPr id="3" name="TextBox 2">
            <a:extLst>
              <a:ext uri="{FF2B5EF4-FFF2-40B4-BE49-F238E27FC236}">
                <a16:creationId xmlns:a16="http://schemas.microsoft.com/office/drawing/2014/main" id="{1714C11B-F08C-7E5A-936B-6FBA0ECD96D1}"/>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05560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C24DAB69-C05A-60ED-24F8-59CF04A43F3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B4BAB20-ECFB-E4CB-4BFE-BD455BC156B8}"/>
              </a:ext>
            </a:extLst>
          </p:cNvPr>
          <p:cNvSpPr txBox="1"/>
          <p:nvPr/>
        </p:nvSpPr>
        <p:spPr>
          <a:xfrm>
            <a:off x="532660" y="1482573"/>
            <a:ext cx="1099055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Мы все любим наших детей! Из всех проявлений любви я выбрала сегодня лишь одно — любовь к нашим детям. Казалось бы, о чём тут говорить — мы все любим своих детей. Да и как может быть иначе?! Но почему же тогда во многих наших семьях слышишь крики, ругань, а порой и плачь детей? Как такое может случиться? Почему, при всей нашей любви к детям, мы так часто ссоримся с ними? Почему мы так часто жалуемся на непонимание между нами и нашими детьми? Почему нередко дети раздражают и даже мешают нам? С каждым конфликтом, с каждой ссорой наши дети, хоть и на немного, отдаляются от нас. И вдруг мы спохватываемся — сын давно не навещал, дочь звонит только по праздникам...</a:t>
            </a:r>
          </a:p>
        </p:txBody>
      </p:sp>
      <p:sp>
        <p:nvSpPr>
          <p:cNvPr id="5" name="TextBox 4">
            <a:extLst>
              <a:ext uri="{FF2B5EF4-FFF2-40B4-BE49-F238E27FC236}">
                <a16:creationId xmlns:a16="http://schemas.microsoft.com/office/drawing/2014/main" id="{5A81C75B-69E9-3099-39F5-F08864F01C04}"/>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4980944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E5A41-8786-0E0B-1447-FF752A7BBB5C}"/>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7CF2ED0-BC63-CF76-327B-74EF1F626031}"/>
              </a:ext>
            </a:extLst>
          </p:cNvPr>
          <p:cNvSpPr>
            <a:spLocks noGrp="1"/>
          </p:cNvSpPr>
          <p:nvPr>
            <p:ph type="subTitle" idx="1"/>
          </p:nvPr>
        </p:nvSpPr>
        <p:spPr>
          <a:xfrm>
            <a:off x="1524000" y="1148080"/>
            <a:ext cx="9144000" cy="4109720"/>
          </a:xfrm>
        </p:spPr>
        <p:txBody>
          <a:bodyPr/>
          <a:lstStyle/>
          <a:p>
            <a:r>
              <a:rPr lang="ru-RU" b="1" dirty="0">
                <a:solidFill>
                  <a:srgbClr val="FF0000"/>
                </a:solidFill>
              </a:rPr>
              <a:t>ЧТО? </a:t>
            </a:r>
            <a:r>
              <a:rPr lang="ru-RU" dirty="0"/>
              <a:t>любовь </a:t>
            </a:r>
            <a:r>
              <a:rPr lang="en-US" dirty="0">
                <a:sym typeface="Wingdings" panose="05000000000000000000" pitchFamily="2" charset="2"/>
              </a:rPr>
              <a:t> </a:t>
            </a:r>
            <a:r>
              <a:rPr lang="ru-RU" dirty="0"/>
              <a:t>любить </a:t>
            </a:r>
            <a:r>
              <a:rPr lang="ru-RU" b="1" dirty="0">
                <a:solidFill>
                  <a:srgbClr val="006600"/>
                </a:solidFill>
              </a:rPr>
              <a:t>ЧТО ДЕЛАТЬ?</a:t>
            </a:r>
          </a:p>
          <a:p>
            <a:r>
              <a:rPr lang="ru-RU" dirty="0"/>
              <a:t>крики </a:t>
            </a:r>
            <a:r>
              <a:rPr lang="en-US" dirty="0">
                <a:sym typeface="Wingdings" panose="05000000000000000000" pitchFamily="2" charset="2"/>
              </a:rPr>
              <a:t> </a:t>
            </a:r>
            <a:r>
              <a:rPr lang="ru-RU" dirty="0"/>
              <a:t>кричать</a:t>
            </a:r>
          </a:p>
          <a:p>
            <a:r>
              <a:rPr lang="ru-RU" dirty="0"/>
              <a:t>ругань </a:t>
            </a:r>
            <a:r>
              <a:rPr lang="en-US" dirty="0">
                <a:sym typeface="Wingdings" panose="05000000000000000000" pitchFamily="2" charset="2"/>
              </a:rPr>
              <a:t> </a:t>
            </a:r>
            <a:r>
              <a:rPr lang="ru-RU" dirty="0"/>
              <a:t>ругать(</a:t>
            </a:r>
            <a:r>
              <a:rPr lang="ru-RU" dirty="0" err="1"/>
              <a:t>ся</a:t>
            </a:r>
            <a:r>
              <a:rPr lang="ru-RU" dirty="0"/>
              <a:t>)</a:t>
            </a:r>
          </a:p>
          <a:p>
            <a:r>
              <a:rPr lang="ru-RU" dirty="0"/>
              <a:t>плачь </a:t>
            </a:r>
            <a:r>
              <a:rPr lang="en-US" dirty="0">
                <a:sym typeface="Wingdings" panose="05000000000000000000" pitchFamily="2" charset="2"/>
              </a:rPr>
              <a:t> </a:t>
            </a:r>
            <a:r>
              <a:rPr lang="ru-RU" dirty="0"/>
              <a:t>плакать</a:t>
            </a:r>
          </a:p>
          <a:p>
            <a:r>
              <a:rPr lang="ru-RU" dirty="0"/>
              <a:t>ссора </a:t>
            </a:r>
            <a:r>
              <a:rPr lang="en-US" dirty="0">
                <a:sym typeface="Wingdings" panose="05000000000000000000" pitchFamily="2" charset="2"/>
              </a:rPr>
              <a:t> </a:t>
            </a:r>
            <a:r>
              <a:rPr lang="ru-RU" dirty="0"/>
              <a:t>ссориться</a:t>
            </a:r>
          </a:p>
          <a:p>
            <a:r>
              <a:rPr lang="ru-RU" dirty="0"/>
              <a:t>жалоба </a:t>
            </a:r>
            <a:r>
              <a:rPr lang="en-US" dirty="0">
                <a:sym typeface="Wingdings" panose="05000000000000000000" pitchFamily="2" charset="2"/>
              </a:rPr>
              <a:t> </a:t>
            </a:r>
            <a:r>
              <a:rPr lang="ru-RU" dirty="0"/>
              <a:t>жаловаться</a:t>
            </a:r>
          </a:p>
          <a:p>
            <a:r>
              <a:rPr lang="ru-RU" dirty="0"/>
              <a:t>непонимание </a:t>
            </a:r>
            <a:r>
              <a:rPr lang="en-US" dirty="0">
                <a:sym typeface="Wingdings" panose="05000000000000000000" pitchFamily="2" charset="2"/>
              </a:rPr>
              <a:t></a:t>
            </a:r>
            <a:r>
              <a:rPr lang="ru-RU" dirty="0">
                <a:sym typeface="Wingdings" panose="05000000000000000000" pitchFamily="2" charset="2"/>
              </a:rPr>
              <a:t> не понимать</a:t>
            </a:r>
          </a:p>
          <a:p>
            <a:r>
              <a:rPr lang="ru-RU" dirty="0">
                <a:sym typeface="Wingdings" panose="05000000000000000000" pitchFamily="2" charset="2"/>
              </a:rPr>
              <a:t>раздражение </a:t>
            </a:r>
            <a:r>
              <a:rPr lang="en-US" dirty="0">
                <a:sym typeface="Wingdings" panose="05000000000000000000" pitchFamily="2" charset="2"/>
              </a:rPr>
              <a:t> </a:t>
            </a:r>
            <a:r>
              <a:rPr lang="ru-RU" dirty="0">
                <a:sym typeface="Wingdings" panose="05000000000000000000" pitchFamily="2" charset="2"/>
              </a:rPr>
              <a:t>раздражать</a:t>
            </a:r>
          </a:p>
          <a:p>
            <a:r>
              <a:rPr lang="ru-RU" dirty="0">
                <a:sym typeface="Wingdings" panose="05000000000000000000" pitchFamily="2" charset="2"/>
              </a:rPr>
              <a:t>отдаление </a:t>
            </a:r>
            <a:r>
              <a:rPr lang="en-US" dirty="0">
                <a:sym typeface="Wingdings" panose="05000000000000000000" pitchFamily="2" charset="2"/>
              </a:rPr>
              <a:t> </a:t>
            </a:r>
            <a:r>
              <a:rPr lang="ru-RU" dirty="0">
                <a:sym typeface="Wingdings" panose="05000000000000000000" pitchFamily="2" charset="2"/>
              </a:rPr>
              <a:t>отдаляться</a:t>
            </a:r>
            <a:endParaRPr lang="ru-RU" dirty="0"/>
          </a:p>
          <a:p>
            <a:endParaRPr lang="ru-RU" dirty="0"/>
          </a:p>
        </p:txBody>
      </p:sp>
    </p:spTree>
    <p:extLst>
      <p:ext uri="{BB962C8B-B14F-4D97-AF65-F5344CB8AC3E}">
        <p14:creationId xmlns:p14="http://schemas.microsoft.com/office/powerpoint/2010/main" val="1874860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0BF0198F-28E7-3B4B-4183-26DD2B408E5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BAF3F95-3A6A-E71F-8B1E-2E5F0BB1D6F5}"/>
              </a:ext>
            </a:extLst>
          </p:cNvPr>
          <p:cNvSpPr txBox="1"/>
          <p:nvPr/>
        </p:nvSpPr>
        <p:spPr>
          <a:xfrm>
            <a:off x="532660" y="1482573"/>
            <a:ext cx="10990556"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Виновником конфликта "отцы и дети" являются родители. Возьмусь утверждать, хотя знаю, что многие со мною не согласятся, но в том, что так происходит, можно винить только себя самих. Только родители виноваты в том, что ребёнок их не уважает, не слушается, дерзит; в том, что старается оторваться от своих "предков".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Чтобы аргументировать свою позицию, предлагаю вспомнить об отношении к родителям маленьких детей, т. е. тех, кто не достиг ещё десяти, даже двенадцати лет. В этом возрасте практически все дети не просто любят, они обожают своих родителей, причём независимо от того, как родители себя ведут по отношению к ним.</a:t>
            </a:r>
          </a:p>
        </p:txBody>
      </p:sp>
      <p:sp>
        <p:nvSpPr>
          <p:cNvPr id="5" name="TextBox 4">
            <a:extLst>
              <a:ext uri="{FF2B5EF4-FFF2-40B4-BE49-F238E27FC236}">
                <a16:creationId xmlns:a16="http://schemas.microsoft.com/office/drawing/2014/main" id="{AA8D52A9-E7A0-3AE7-B68C-CB05AD87AAB1}"/>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7986300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BA0D2FD-3EF5-9F0A-EBE8-F9517FC3FFF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AFD2BA2-F00D-1A57-30F2-113504BEBBAC}"/>
              </a:ext>
            </a:extLst>
          </p:cNvPr>
          <p:cNvSpPr txBox="1"/>
          <p:nvPr/>
        </p:nvSpPr>
        <p:spPr>
          <a:xfrm>
            <a:off x="523351" y="1970845"/>
            <a:ext cx="10990556"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Не будем отрицать, что порой мы бываем несправедливы к нашим детям. Они некстати пристают с вопросами, а у нас болит голова. Они капризничают и требуют внимания, а мы спешим на работу. Они бывают непоседливы и шумны, когда мы отдыхаем. У нас не хватает времени, сил или терпения. Порой нам проще крикнуть или наказать ребёнка, чем терпеливо ему что-то объяснить. Ребёнок плачет, расстраивается, но, успокоившись, тут же забывает о своей обиде. Он снова любит и верит нам.     </a:t>
            </a:r>
          </a:p>
        </p:txBody>
      </p:sp>
      <p:sp>
        <p:nvSpPr>
          <p:cNvPr id="5" name="TextBox 4">
            <a:extLst>
              <a:ext uri="{FF2B5EF4-FFF2-40B4-BE49-F238E27FC236}">
                <a16:creationId xmlns:a16="http://schemas.microsoft.com/office/drawing/2014/main" id="{2017034E-4A08-A36A-1CF4-54CA93A691EE}"/>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1908694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BA51193C-97E6-BE38-1523-71B0281388D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8C9FC89-1984-28BB-9F78-54FB11C929B4}"/>
              </a:ext>
            </a:extLst>
          </p:cNvPr>
          <p:cNvSpPr txBox="1"/>
          <p:nvPr/>
        </p:nvSpPr>
        <p:spPr>
          <a:xfrm>
            <a:off x="600722" y="2059621"/>
            <a:ext cx="10990556"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Известны куда более ужасные случаи, когда мать-алкоголичка не заботится о своём ребёнке, бьёт его, не кормит, а он рыдает, когда его пытаются забрать у матери и отдать в детский дом. Ребёнку нужна любая мама. Она кажется ему самой лучшей и любимой. Вспомните горячие споры между детьми, стоит задеть тему, чья мама лучше. Маленькие дети любят нас. Любят просто так. Любят потому, что мы их родители.</a:t>
            </a:r>
          </a:p>
        </p:txBody>
      </p:sp>
      <p:sp>
        <p:nvSpPr>
          <p:cNvPr id="3" name="TextBox 2">
            <a:extLst>
              <a:ext uri="{FF2B5EF4-FFF2-40B4-BE49-F238E27FC236}">
                <a16:creationId xmlns:a16="http://schemas.microsoft.com/office/drawing/2014/main" id="{6E2602E4-86B8-8E88-5E2B-56ABD884235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2597383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2BC90BFF-0C01-73B2-BA54-692C3C4CF6E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D0B87C9-B102-A952-7B54-0CD73D2F489D}"/>
              </a:ext>
            </a:extLst>
          </p:cNvPr>
          <p:cNvSpPr txBox="1"/>
          <p:nvPr/>
        </p:nvSpPr>
        <p:spPr>
          <a:xfrm>
            <a:off x="665825" y="2512383"/>
            <a:ext cx="10990556"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Почему так происходит? Да потому, что маленькие дети ещё не видят той несправедливости, которая совершается в момент наших срывов. В этом возрасте их любовь к нам непоколебима. Но наступает время, когда ребёнок начинает задумываться над тем, что родители поступили с ним несправедливо. В этот период и наступает первый стресс, первая трещина в отношениях между родителями и детьми.</a:t>
            </a:r>
          </a:p>
        </p:txBody>
      </p:sp>
      <p:sp>
        <p:nvSpPr>
          <p:cNvPr id="3" name="TextBox 2">
            <a:extLst>
              <a:ext uri="{FF2B5EF4-FFF2-40B4-BE49-F238E27FC236}">
                <a16:creationId xmlns:a16="http://schemas.microsoft.com/office/drawing/2014/main" id="{FD91D1C1-C613-140C-FAC4-AF5E57DBD64B}"/>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5273858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67C0C92-86CB-96D8-7898-706B9BC348D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9303329-40C4-3B49-C627-3DF8E3CE1465}"/>
              </a:ext>
            </a:extLst>
          </p:cNvPr>
          <p:cNvSpPr txBox="1"/>
          <p:nvPr/>
        </p:nvSpPr>
        <p:spPr>
          <a:xfrm>
            <a:off x="600721" y="1482573"/>
            <a:ext cx="11215457" cy="44935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Следует обратить внимание на два момента в отношениях родителей и детей, из-за которых мы становимся уже не самыми лучшими и самыми необходимыми для них. Первый — это наше повседневное неуважительное отношение к детям. Мы привыкли к тому, что они обязаны нас слушаться. Для этого достаточно сделать им замечание, а если это не поможет, то повысить голос или наказать. Когда ребёнок был маленьким, этого было достаточно — мы прикрикнули на малыша, мешавшего смотреть интересную передачу, он всплакнул, а потом успокоился и тут же забыл об обиде. Сейчас, когда ему четырнадцать, всё не так просто. Он не понимает, почему к нему не могут сейчас прийти друзья. Или почему он не может сидеть за компьютером до часу ночи. Конечно, в этой ситуации окрик уже не действует. </a:t>
            </a:r>
          </a:p>
        </p:txBody>
      </p:sp>
      <p:sp>
        <p:nvSpPr>
          <p:cNvPr id="5" name="TextBox 4">
            <a:extLst>
              <a:ext uri="{FF2B5EF4-FFF2-40B4-BE49-F238E27FC236}">
                <a16:creationId xmlns:a16="http://schemas.microsoft.com/office/drawing/2014/main" id="{9A10EA3C-F8B1-AA8B-005A-487489278A0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4176147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E945FB0-49CE-9D67-23AE-86CA6E3BC6D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C7081A6-1A09-2DF2-FCFB-D9B8DAB3D68D}"/>
              </a:ext>
            </a:extLst>
          </p:cNvPr>
          <p:cNvSpPr txBox="1"/>
          <p:nvPr/>
        </p:nvSpPr>
        <p:spPr>
          <a:xfrm>
            <a:off x="600722" y="1603432"/>
            <a:ext cx="1099055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Но мы продолжаем вести себя так же, как и раньше — он же ребёнок! И вообще, я устал(а) на работе, кручусь как белка в колесе и всё ради него же! Пусть сидит тихо в своей комнате и радуется, что у него есть и отдельная комната, и компьютер. А он неблагодарный чего-то требует, да ещё дуется... Такие мелкие и крупные происшествия происходят в семье ежедневно. Мы их практически не замечаем. У детей же они накапливаются в подсознании, словно снежный ком. Конфликт разрастается и может привести к очень тяжёлым последствиям. А мы даже не задумываемся об этом. Мы же любим своего ребёнка! Он накормлен, одет, получает всё, что нужно для жизни.</a:t>
            </a:r>
          </a:p>
        </p:txBody>
      </p:sp>
      <p:sp>
        <p:nvSpPr>
          <p:cNvPr id="5" name="TextBox 4">
            <a:extLst>
              <a:ext uri="{FF2B5EF4-FFF2-40B4-BE49-F238E27FC236}">
                <a16:creationId xmlns:a16="http://schemas.microsoft.com/office/drawing/2014/main" id="{9D881169-2C9D-58ED-313E-C5190324ED4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0952616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E473688-5CB2-E980-FF96-CA91D618499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3958A1-33FF-3FF5-E5E6-7A5D45344456}"/>
              </a:ext>
            </a:extLst>
          </p:cNvPr>
          <p:cNvSpPr txBox="1"/>
          <p:nvPr/>
        </p:nvSpPr>
        <p:spPr>
          <a:xfrm>
            <a:off x="600722" y="1603432"/>
            <a:ext cx="10990556"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 этим же ежедневным «непониманиям» относятся всяческие запреты. Как часто мы запрещаем — не пойдёшь в гости так поздно, нельзя на концерт, потому что там опасно, не поедешь в горы, можешь разбиться и т. д. С одной стороны, мы оберегаем своего ребёнка, желая ему добра. Но, с другой стороны</a:t>
            </a:r>
            <a:r>
              <a:rPr kumimoji="0" lang="ru-RU" sz="2400" b="0" i="0" u="none" strike="noStrike" kern="1200" cap="none" spc="0" normalizeH="0" baseline="0" noProof="0">
                <a:ln>
                  <a:noFill/>
                </a:ln>
                <a:solidFill>
                  <a:prstClr val="black"/>
                </a:solidFill>
                <a:effectLst/>
                <a:uLnTx/>
                <a:uFillTx/>
                <a:latin typeface="Calibri" panose="020F0502020204030204"/>
                <a:ea typeface="+mn-ea"/>
                <a:cs typeface="+mn-cs"/>
              </a:rPr>
              <a:t>, заботимся-то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мы прежде всего о себе, о своём спокойствии. Вспомните себя, как вам в пятнадцать лет хотелось потанцевать! Как вам хотелось пойти в поход! Сколько приносит всё это радости! Когда всё это делать, если не сейчас?! Да, безопаснее сидеть дома. Только выход ли это?! Ребёнок страдает от того, что его во всём ограничивают. Увы, взаимопонимания в ваши отношения с ребёнком такая методика не прибавит. Более того, нередки случаи, когда дети, которых держали в строгости, стараются как можно скорее вырваться из-под родительского крыла на волю. А при этом, как известно, они могут натворить немало бед...</a:t>
            </a:r>
          </a:p>
        </p:txBody>
      </p:sp>
      <p:sp>
        <p:nvSpPr>
          <p:cNvPr id="5" name="TextBox 4">
            <a:extLst>
              <a:ext uri="{FF2B5EF4-FFF2-40B4-BE49-F238E27FC236}">
                <a16:creationId xmlns:a16="http://schemas.microsoft.com/office/drawing/2014/main" id="{602319A1-03B6-A0ED-3AD5-1C5695C63572}"/>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4669762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D28A7E0-818F-AEE5-5841-569045D537D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BA03370-BAA5-0552-1DC4-E67F4A969D76}"/>
              </a:ext>
            </a:extLst>
          </p:cNvPr>
          <p:cNvSpPr txBox="1"/>
          <p:nvPr/>
        </p:nvSpPr>
        <p:spPr>
          <a:xfrm>
            <a:off x="600722" y="1603432"/>
            <a:ext cx="10990556" cy="489364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Ни один запрет не привёл ещё к нужному результату. Если мать категорически запрещает курить и грозит побоями за найденные сигареты, то можете быть уверены, что ребёнок наверняка будет курить.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А теперь хочу обратить ваше внимание ещё на один важный момент. Как часто мы ругаем своего ребёнка вместо того, чтобы пожалеть или заступиться за него. Ну, например, ваш маленький сын увлечён футболом. Он приходит после тренировок в грязной, а то и порванной майке. Естественно, что вы этим недовольны, а однажды, когда нервы уже не выдерживают, устраиваете скандал. Как часто подобная ситуация разыгрывается в наших семьях. А ведь тут нужно проявить любовь к сыну и похвалить его — какой он молодец, сумел забить сопернику гол или же спас свои ворота! Ведь для сына важно именно это, а не какая-то майка. Вспомните, что перед вами ваш любимый сын, а не уличный хулиган.</a:t>
            </a:r>
          </a:p>
        </p:txBody>
      </p:sp>
      <p:sp>
        <p:nvSpPr>
          <p:cNvPr id="5" name="TextBox 4">
            <a:extLst>
              <a:ext uri="{FF2B5EF4-FFF2-40B4-BE49-F238E27FC236}">
                <a16:creationId xmlns:a16="http://schemas.microsoft.com/office/drawing/2014/main" id="{E87B223A-952B-718E-54A2-7A509CDD52E7}"/>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6067750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49679AB5-7D1D-DC23-D3B4-18F3CDEF77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1B6ADFD-8731-E296-1A9C-1072113D2321}"/>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Как часто мы вместо того, чтобы пожалеть ребёнка, упавшего с качелей, ругаем его: «Сколько раз я тебе говорила, не катайся на этих лодочках, они опасны. Не слушался, получай по заслугам!» Да как же так можно — ему же больно, он и сам уже понял, что зря ослушался вас.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Вот случай, о котором совсем недавно рассказала мне одна девочка. Она была в лагере вместе с другими подростками. Жили они в молодёжном общежитии, комнаты в котором не запирались. Так вот, кто-то украл во всех комнатах всё, что лежало на столах и тумбочках. </a:t>
            </a:r>
          </a:p>
        </p:txBody>
      </p:sp>
      <p:sp>
        <p:nvSpPr>
          <p:cNvPr id="5" name="TextBox 4">
            <a:extLst>
              <a:ext uri="{FF2B5EF4-FFF2-40B4-BE49-F238E27FC236}">
                <a16:creationId xmlns:a16="http://schemas.microsoft.com/office/drawing/2014/main" id="{E9CD6BA1-FAD4-5FD2-416A-75B42EE85519}"/>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850508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98472426-88AB-E0E2-A514-4313B9C588B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3EC18C5-7076-2F45-B360-DA95F120905E}"/>
              </a:ext>
            </a:extLst>
          </p:cNvPr>
          <p:cNvSpPr txBox="1"/>
          <p:nvPr/>
        </p:nvSpPr>
        <p:spPr>
          <a:xfrm>
            <a:off x="600722" y="1583013"/>
            <a:ext cx="10990556"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У каждого второго пропал мобильный телефон, магнитофон, мелкие деньги. Все были расстроены, многие плакали. Но, как оказалось, плакали больше не из-за пропавших вещей, а страшась родительского гнева. Удивительно и то, что почти все родители повели себя одинаково — вместо того, чтобы успокоить расстроившегося ребёнка, родители ругали его за неаккуратность, за то, что вещи были брошены на столе и т. д. Конечно, стоит об этом поговорить с ребёнком, но может лучше это было сделать после его возвращения. Такой реакцией родители сами отдаляют себя от своих детей. Дети перестают делиться с родителями своими проблемами, зная, что их не поймут. Иногда прибегают к лжи, извращая ситуацию во избежание упрёков или наказания.</a:t>
            </a:r>
          </a:p>
        </p:txBody>
      </p:sp>
      <p:sp>
        <p:nvSpPr>
          <p:cNvPr id="5" name="TextBox 4">
            <a:extLst>
              <a:ext uri="{FF2B5EF4-FFF2-40B4-BE49-F238E27FC236}">
                <a16:creationId xmlns:a16="http://schemas.microsoft.com/office/drawing/2014/main" id="{E4F2A68B-0ECC-FD87-E555-35CEB72FCAE0}"/>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9115709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B1ABFA38-2200-DD69-2462-A1B41FC11D1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8B3567A-F62F-D9E7-A5BF-3C59EB25CB0E}"/>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А ведь можно было повести себя иначе — сказать, что ничего страшного в пропаже телефона нет, что всякое бывает в жизни. Главное, чтобы каникулы у сына или дочки прошли весело и интересно. Потом уже дома можно объяснить, что пока купить новый </a:t>
            </a:r>
            <a:r>
              <a:rPr kumimoji="0" lang="ru-RU" sz="2800" b="0" i="0" u="none" strike="noStrike" kern="1200" cap="none" spc="0" normalizeH="0" baseline="0" noProof="0" dirty="0" err="1">
                <a:ln>
                  <a:noFill/>
                </a:ln>
                <a:solidFill>
                  <a:prstClr val="black"/>
                </a:solidFill>
                <a:effectLst/>
                <a:uLnTx/>
                <a:uFillTx/>
                <a:latin typeface="Calibri" panose="020F0502020204030204"/>
                <a:ea typeface="+mn-ea"/>
                <a:cs typeface="+mn-cs"/>
              </a:rPr>
              <a:t>хенди</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вы не сможете (и это не наказание!) — просто не позволяют материальные возможности. Ребёнку, поверьте, будет куда обиднее за допущенную небрежность и в следующий раз он будет внимательнее. Но, главное, у него не останется обиды и страха. Ребёнок знает, что вы любите его!</a:t>
            </a:r>
          </a:p>
        </p:txBody>
      </p:sp>
      <p:sp>
        <p:nvSpPr>
          <p:cNvPr id="5" name="TextBox 4">
            <a:extLst>
              <a:ext uri="{FF2B5EF4-FFF2-40B4-BE49-F238E27FC236}">
                <a16:creationId xmlns:a16="http://schemas.microsoft.com/office/drawing/2014/main" id="{214F0526-7CAA-86A8-68EB-AF610855B06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9582706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D08E9FB7-74A5-F9A3-5F80-0EED1825E3F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17A7643-EC0B-9FA4-D546-639395E7F466}"/>
              </a:ext>
            </a:extLst>
          </p:cNvPr>
          <p:cNvSpPr txBox="1"/>
          <p:nvPr/>
        </p:nvSpPr>
        <p:spPr>
          <a:xfrm>
            <a:off x="600722" y="1603432"/>
            <a:ext cx="10990556"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сколько проблем происходит в школе, когда учителя жалуются на вашего ребёнка. Учитель сообщает, что ваш ребёнок опаздывает, не делает домашние задания или грубит. Понимаю, как тяжело это слушать родителям. Многие после такой беседы спешат домой с обвинениями и угрозами. А ведь по большому счёту в опозданиях или плохом поведении ребёнка в основном виноваты опять-таки сами родители. И конечно же, не надо тушеваться перед учителем. Заступитесь за своего сына или дочь, скажите, что он по натуре — "сова" и ему тяжело вставать по утрам. Пообещайте это уладить, убедите учителя в необходимости снисхождения к вашему ребёнку. </a:t>
            </a:r>
          </a:p>
        </p:txBody>
      </p:sp>
      <p:sp>
        <p:nvSpPr>
          <p:cNvPr id="5" name="TextBox 4">
            <a:extLst>
              <a:ext uri="{FF2B5EF4-FFF2-40B4-BE49-F238E27FC236}">
                <a16:creationId xmlns:a16="http://schemas.microsoft.com/office/drawing/2014/main" id="{5413C994-7D12-D26F-2540-F3CF1FE5E3FE}"/>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6331370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83B9DF75-2598-C595-A237-A57ECDF2F86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4619C2-A3C0-8B44-3B3E-DA691B0C866C}"/>
              </a:ext>
            </a:extLst>
          </p:cNvPr>
          <p:cNvSpPr txBox="1"/>
          <p:nvPr/>
        </p:nvSpPr>
        <p:spPr>
          <a:xfrm>
            <a:off x="600722" y="1603432"/>
            <a:ext cx="10990556"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дома спокойно скажите, что вы хорошо помните, как было тяжело вставать зимним утром в школу, но всё же опаздывать некрасиво и нужно постараться... Скажите также, что вам было очень неприятно выслушивать упрёки от учителя. Тем более, ещё и потому, что учитель — человек хороший. Вариантов такого разговора множество. Ваш ребёнок будет вами доволен, он будет знать, что родители его любят и понимают. И постарается не подвести вас.</a:t>
            </a:r>
          </a:p>
        </p:txBody>
      </p:sp>
      <p:sp>
        <p:nvSpPr>
          <p:cNvPr id="5" name="TextBox 4">
            <a:extLst>
              <a:ext uri="{FF2B5EF4-FFF2-40B4-BE49-F238E27FC236}">
                <a16:creationId xmlns:a16="http://schemas.microsoft.com/office/drawing/2014/main" id="{4E73B336-C409-D220-E824-75EDF07E9F8D}"/>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0811385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D6E8F357-9640-F363-A7F7-C4F2185F334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E99C659-BD93-DB7A-E00A-3C0E43B807BB}"/>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Подведём итоги. Что же нужно делать, чтобы у нас с детьми были хорошие отношения? Ответ прост — вашим детям нужна ваши любовь и понимание! Поверьте, им порой не так важна лишняя тряпка, как разговор с вами. И начинать эти разговоры нужно достаточно рано, когда ребёнок ещё готов вас слушать. Некоторые родители жалуются — ребёнок вышел из-под контроля, не хочет слушать, не хочет ничего понимать. Это свидетельствует только об одном — говорить с ним вы начали слишком поздно. Конфликт уже возник, отношения дали трещину. Ребёнок стал взрослым, а понимать вас не научился.</a:t>
            </a:r>
          </a:p>
        </p:txBody>
      </p:sp>
    </p:spTree>
    <p:extLst>
      <p:ext uri="{BB962C8B-B14F-4D97-AF65-F5344CB8AC3E}">
        <p14:creationId xmlns:p14="http://schemas.microsoft.com/office/powerpoint/2010/main" val="27887056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52391AC8-B36A-9BE1-3BC4-F5EDC623EDB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0ED541B-8A3A-12B4-1DE1-0DD14943A2C4}"/>
              </a:ext>
            </a:extLst>
          </p:cNvPr>
          <p:cNvSpPr txBox="1"/>
          <p:nvPr/>
        </p:nvSpPr>
        <p:spPr>
          <a:xfrm>
            <a:off x="600722" y="2650997"/>
            <a:ext cx="10990556"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Любите своих детей каждый день, каждую минуту. Радуйтесь успехам в школе, в спорте, радуйтесь каждой мелочи, которая дорога ребёнку. Интересуйтесь всем, что с ним происходит. Любите так, чтобы ребёнок постоянно ощущал вашу любовь!</a:t>
            </a:r>
          </a:p>
        </p:txBody>
      </p:sp>
      <p:sp>
        <p:nvSpPr>
          <p:cNvPr id="5" name="TextBox 4">
            <a:extLst>
              <a:ext uri="{FF2B5EF4-FFF2-40B4-BE49-F238E27FC236}">
                <a16:creationId xmlns:a16="http://schemas.microsoft.com/office/drawing/2014/main" id="{FAB49782-E4D0-9573-DDF5-5B4299291EE3}"/>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6051560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6374167" y="0"/>
            <a:ext cx="5659474"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AF618987-AD5B-4202-B512-B67024CFBBE3}"/>
              </a:ext>
            </a:extLst>
          </p:cNvPr>
          <p:cNvSpPr>
            <a:spLocks noGrp="1"/>
          </p:cNvSpPr>
          <p:nvPr>
            <p:ph type="body" idx="1"/>
          </p:nvPr>
        </p:nvSpPr>
        <p:spPr>
          <a:xfrm>
            <a:off x="6095999" y="994299"/>
            <a:ext cx="6034623" cy="5698029"/>
          </a:xfrm>
        </p:spPr>
        <p:txBody>
          <a:bodyPr>
            <a:normAutofit lnSpcReduction="10000"/>
          </a:bodyPr>
          <a:lstStyle/>
          <a:p>
            <a:r>
              <a:rPr lang="ru-RU" dirty="0">
                <a:solidFill>
                  <a:srgbClr val="002060"/>
                </a:solidFill>
                <a:effectLst>
                  <a:outerShdw blurRad="38100" dist="38100" dir="2700000" algn="tl">
                    <a:srgbClr val="000000">
                      <a:alpha val="43137"/>
                    </a:srgbClr>
                  </a:outerShdw>
                </a:effectLst>
              </a:rPr>
              <a:t>Женщина в зелёном платье </a:t>
            </a:r>
            <a:r>
              <a:rPr lang="ru-RU" dirty="0">
                <a:solidFill>
                  <a:srgbClr val="002060"/>
                </a:solidFill>
              </a:rPr>
              <a:t>— (мужчина в синем костюме); —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синем костюме </a:t>
            </a:r>
            <a:r>
              <a:rPr lang="ru-RU" dirty="0">
                <a:solidFill>
                  <a:srgbClr val="002060"/>
                </a:solidFill>
              </a:rPr>
              <a:t>—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чёрном пиджаке</a:t>
            </a:r>
            <a:r>
              <a:rPr lang="ru-RU" dirty="0">
                <a:solidFill>
                  <a:srgbClr val="002060"/>
                </a:solidFill>
              </a:rPr>
              <a:t>— (женщина в красном пиджаке); — (мальчик); — (женщина в зелёном платье).</a:t>
            </a:r>
          </a:p>
          <a:p>
            <a:r>
              <a:rPr lang="ru-RU" dirty="0">
                <a:solidFill>
                  <a:srgbClr val="002060"/>
                </a:solidFill>
                <a:effectLst>
                  <a:outerShdw blurRad="38100" dist="38100" dir="2700000" algn="tl">
                    <a:srgbClr val="000000">
                      <a:alpha val="43137"/>
                    </a:srgbClr>
                  </a:outerShdw>
                </a:effectLst>
              </a:rPr>
              <a:t>Мальчик</a:t>
            </a:r>
            <a:r>
              <a:rPr lang="ru-RU" dirty="0">
                <a:solidFill>
                  <a:srgbClr val="002060"/>
                </a:solidFill>
              </a:rPr>
              <a:t> — (женщина в зелёном платье); — (девочка); — (женщина в красном пиджаке); — (мужчина в чёрном пиджаке). </a:t>
            </a:r>
          </a:p>
          <a:p>
            <a:r>
              <a:rPr lang="ru-RU" dirty="0">
                <a:solidFill>
                  <a:srgbClr val="002060"/>
                </a:solidFill>
                <a:effectLst>
                  <a:outerShdw blurRad="38100" dist="38100" dir="2700000" algn="tl">
                    <a:srgbClr val="000000">
                      <a:alpha val="43137"/>
                    </a:srgbClr>
                  </a:outerShdw>
                </a:effectLst>
              </a:rPr>
              <a:t>Девочка</a:t>
            </a:r>
            <a:r>
              <a:rPr lang="ru-RU" dirty="0">
                <a:solidFill>
                  <a:srgbClr val="002060"/>
                </a:solidFill>
              </a:rPr>
              <a:t> — (мальчик); — (женщина в зелёном платье); — (мужчина в синем костюме).</a:t>
            </a:r>
          </a:p>
        </p:txBody>
      </p:sp>
      <p:pic>
        <p:nvPicPr>
          <p:cNvPr id="7" name="Рисунок 6">
            <a:extLst>
              <a:ext uri="{FF2B5EF4-FFF2-40B4-BE49-F238E27FC236}">
                <a16:creationId xmlns:a16="http://schemas.microsoft.com/office/drawing/2014/main" id="{454D1056-7EA4-4EAF-B360-7E2215E709B8}"/>
              </a:ext>
            </a:extLst>
          </p:cNvPr>
          <p:cNvPicPr>
            <a:picLocks noChangeAspect="1"/>
          </p:cNvPicPr>
          <p:nvPr/>
        </p:nvPicPr>
        <p:blipFill rotWithShape="1">
          <a:blip r:embed="rId2">
            <a:extLst>
              <a:ext uri="{28A0092B-C50C-407E-A947-70E740481C1C}">
                <a14:useLocalDpi xmlns:a14="http://schemas.microsoft.com/office/drawing/2010/main" val="0"/>
              </a:ext>
            </a:extLst>
          </a:blip>
          <a:srcRect l="129" r="-129" b="18576"/>
          <a:stretch/>
        </p:blipFill>
        <p:spPr>
          <a:xfrm>
            <a:off x="0" y="0"/>
            <a:ext cx="6034623" cy="6858000"/>
          </a:xfrm>
          <a:prstGeom prst="rect">
            <a:avLst/>
          </a:prstGeom>
        </p:spPr>
      </p:pic>
    </p:spTree>
    <p:extLst>
      <p:ext uri="{BB962C8B-B14F-4D97-AF65-F5344CB8AC3E}">
        <p14:creationId xmlns:p14="http://schemas.microsoft.com/office/powerpoint/2010/main" val="3790593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340CDCC6-5E71-E702-5676-445E13888B77}"/>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D701E418-051B-3933-08C3-A9F58831EDC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 ноября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6D974B3C-E6B1-2DC1-4951-47984AA9E1DA}"/>
              </a:ext>
            </a:extLst>
          </p:cNvPr>
          <p:cNvSpPr txBox="1"/>
          <p:nvPr/>
        </p:nvSpPr>
        <p:spPr>
          <a:xfrm>
            <a:off x="329938" y="1046375"/>
            <a:ext cx="11657275" cy="4211281"/>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Выучить наизусть скороговорку «За песчаной косой».</a:t>
            </a:r>
          </a:p>
          <a:p>
            <a:pPr marL="514350" indent="-514350">
              <a:lnSpc>
                <a:spcPct val="150000"/>
              </a:lnSpc>
              <a:spcBef>
                <a:spcPts val="1200"/>
              </a:spcBef>
              <a:buFont typeface="Arial" panose="020B0604020202020204" pitchFamily="34" charset="0"/>
              <a:buAutoNum type="arabicPeriod"/>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Дочитать текст «Поговорим о любви к  детям». Подготовиться к тесту по содержанию текста.</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2800" b="0" i="0" u="none" strike="noStrike" kern="1200" cap="none" spc="0" normalizeH="0" baseline="0" noProof="0">
                <a:ln>
                  <a:noFill/>
                </a:ln>
                <a:solidFill>
                  <a:prstClr val="black"/>
                </a:solidFill>
                <a:effectLst/>
                <a:uLnTx/>
                <a:uFillTx/>
                <a:latin typeface="Calibri" panose="020F0502020204030204"/>
                <a:ea typeface="+mn-ea"/>
                <a:cs typeface="+mn-cs"/>
              </a:rPr>
              <a:t>3.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 схеме составить предложения </a:t>
            </a:r>
            <a:r>
              <a:rPr kumimoji="0" lang="ru-RU" sz="2800" b="1" i="1" u="none" strike="noStrike" kern="1200" cap="none" spc="0" normalizeH="0" baseline="0" noProof="0" dirty="0">
                <a:ln>
                  <a:noFill/>
                </a:ln>
                <a:solidFill>
                  <a:prstClr val="black"/>
                </a:solidFill>
                <a:effectLst/>
                <a:uLnTx/>
                <a:uFillTx/>
                <a:latin typeface="Calibri" panose="020F0502020204030204"/>
                <a:ea typeface="+mn-ea"/>
                <a:cs typeface="+mn-cs"/>
              </a:rPr>
              <a:t>кто есть кто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 отношению к указанным в скобках </a:t>
            </a:r>
            <a:r>
              <a:rPr lang="ru-RU" sz="2800" i="1" dirty="0">
                <a:solidFill>
                  <a:prstClr val="black"/>
                </a:solidFill>
                <a:latin typeface="Calibri" panose="020F0502020204030204"/>
              </a:rPr>
              <a:t>(</a:t>
            </a:r>
            <a:r>
              <a:rPr kumimoji="0" lang="ru-RU" sz="2800" b="0"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женщина в зеленом платье</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 — это </a:t>
            </a:r>
            <a:r>
              <a:rPr kumimoji="0" lang="ru-RU" sz="2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жена</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0" i="1" u="none" strike="noStrike" kern="1200" cap="none" spc="0" normalizeH="0" baseline="0" noProof="0" dirty="0">
                <a:ln>
                  <a:noFill/>
                </a:ln>
                <a:solidFill>
                  <a:srgbClr val="002060"/>
                </a:solidFill>
                <a:effectLst/>
                <a:uLnTx/>
                <a:uFillTx/>
                <a:latin typeface="Calibri" panose="020F0502020204030204"/>
                <a:ea typeface="+mn-ea"/>
                <a:cs typeface="+mn-cs"/>
              </a:rPr>
              <a:t>мужчины в синем костюме</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ru-RU" sz="2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4" name="Рисунок 3">
            <a:extLst>
              <a:ext uri="{FF2B5EF4-FFF2-40B4-BE49-F238E27FC236}">
                <a16:creationId xmlns:a16="http://schemas.microsoft.com/office/drawing/2014/main" id="{CE5129BC-7709-92FE-3E07-F54E223EB620}"/>
              </a:ext>
            </a:extLst>
          </p:cNvPr>
          <p:cNvPicPr>
            <a:picLocks noChangeAspect="1"/>
          </p:cNvPicPr>
          <p:nvPr/>
        </p:nvPicPr>
        <p:blipFill>
          <a:blip r:embed="rId2"/>
          <a:stretch>
            <a:fillRect/>
          </a:stretch>
        </p:blipFill>
        <p:spPr>
          <a:xfrm>
            <a:off x="7454736" y="4651448"/>
            <a:ext cx="4617699" cy="2077964"/>
          </a:xfrm>
          <a:prstGeom prst="rect">
            <a:avLst/>
          </a:prstGeom>
        </p:spPr>
      </p:pic>
      <p:pic>
        <p:nvPicPr>
          <p:cNvPr id="6" name="Рисунок 5">
            <a:extLst>
              <a:ext uri="{FF2B5EF4-FFF2-40B4-BE49-F238E27FC236}">
                <a16:creationId xmlns:a16="http://schemas.microsoft.com/office/drawing/2014/main" id="{F064EE3F-107B-ECE7-3666-A4068A7CE365}"/>
              </a:ext>
            </a:extLst>
          </p:cNvPr>
          <p:cNvPicPr>
            <a:picLocks noChangeAspect="1"/>
          </p:cNvPicPr>
          <p:nvPr/>
        </p:nvPicPr>
        <p:blipFill>
          <a:blip r:embed="rId3"/>
          <a:stretch>
            <a:fillRect/>
          </a:stretch>
        </p:blipFill>
        <p:spPr>
          <a:xfrm>
            <a:off x="30476" y="5690430"/>
            <a:ext cx="7268998" cy="857369"/>
          </a:xfrm>
          <a:prstGeom prst="rect">
            <a:avLst/>
          </a:prstGeom>
        </p:spPr>
      </p:pic>
    </p:spTree>
    <p:extLst>
      <p:ext uri="{BB962C8B-B14F-4D97-AF65-F5344CB8AC3E}">
        <p14:creationId xmlns:p14="http://schemas.microsoft.com/office/powerpoint/2010/main" val="20873090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4547</TotalTime>
  <Words>5716</Words>
  <Application>Microsoft Office PowerPoint</Application>
  <PresentationFormat>Широкоэкранный</PresentationFormat>
  <Paragraphs>550</Paragraphs>
  <Slides>86</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2</vt:i4>
      </vt:variant>
      <vt:variant>
        <vt:lpstr>Заголовки слайдов</vt:lpstr>
      </vt:variant>
      <vt:variant>
        <vt:i4>86</vt:i4>
      </vt:variant>
    </vt:vector>
  </HeadingPairs>
  <TitlesOfParts>
    <vt:vector size="97" baseType="lpstr">
      <vt:lpstr>Arial</vt:lpstr>
      <vt:lpstr>Arial Black</vt:lpstr>
      <vt:lpstr>Calibri</vt:lpstr>
      <vt:lpstr>Calibri Light</vt:lpstr>
      <vt:lpstr>Helvetica Neue</vt:lpstr>
      <vt:lpstr>Open Sans</vt:lpstr>
      <vt:lpstr>ProximaNovaMedium</vt:lpstr>
      <vt:lpstr>Times New Roman</vt:lpstr>
      <vt:lpstr>Wingdings</vt:lpstr>
      <vt:lpstr>Тема Office</vt:lpstr>
      <vt:lpstr>1_Тема Office</vt:lpstr>
      <vt:lpstr>1 курс (психологи 24 г/п)</vt:lpstr>
      <vt:lpstr>Фонетика Русские скороговорки и стихотворения</vt:lpstr>
      <vt:lpstr>Редукция УДАРНЫЕ — А [а́], О [о́], И [‘и́], Е [‘э́], Я [‘а́]                          ма́ма, до́м, кни́га, ме́л, мя́ч  Безударные:  </vt:lpstr>
      <vt:lpstr>УДАРНЫЕ — А [а́], О [о́], И [‘и́], Е [‘э́], Я [‘а́] Безударные: 1 степень редукции — перед ударным и в начале слова: А [а], О [а], И [‘и], Е [‘и], Я [‘и] 2 степень редукции — все остальные слоги: А, О [ъ], И, Е, Я [ь]  резиновая [р’из’и́нъвъjь] разиня [р’аз’и́н’ь] в грязи [вгр’из’и́] в грязь [вгр’а́с’] </vt:lpstr>
      <vt:lpstr>З’</vt:lpstr>
      <vt:lpstr>Презентация PowerPoint</vt:lpstr>
      <vt:lpstr>Презентация PowerPoint</vt:lpstr>
      <vt:lpstr>С</vt:lpstr>
      <vt:lpstr>Скороговорки</vt:lpstr>
      <vt:lpstr>Скороговорки</vt:lpstr>
      <vt:lpstr>Скороговорки</vt:lpstr>
      <vt:lpstr>Скороговорки</vt:lpstr>
      <vt:lpstr>Скороговорки</vt:lpstr>
      <vt:lpstr>Скороговорки</vt:lpstr>
      <vt:lpstr>Скороговорки</vt:lpstr>
      <vt:lpstr>Скороговорки</vt:lpstr>
      <vt:lpstr>Скороговорки</vt:lpstr>
      <vt:lpstr>1. Что случилось с зайцем? 2. Что было на голове у бабы? 3. Где всё это произошло?</vt:lpstr>
      <vt:lpstr>Скороговорки</vt:lpstr>
      <vt:lpstr>Скороговорки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Презентация PowerPoint</vt:lpstr>
      <vt:lpstr>Тема «Семья»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Семья</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105</cp:revision>
  <dcterms:created xsi:type="dcterms:W3CDTF">2024-09-01T20:30:35Z</dcterms:created>
  <dcterms:modified xsi:type="dcterms:W3CDTF">2024-10-29T11:05:52Z</dcterms:modified>
</cp:coreProperties>
</file>