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434" r:id="rId5"/>
    <p:sldId id="437" r:id="rId6"/>
    <p:sldId id="433" r:id="rId7"/>
    <p:sldId id="504" r:id="rId8"/>
    <p:sldId id="441" r:id="rId9"/>
    <p:sldId id="508" r:id="rId10"/>
    <p:sldId id="505" r:id="rId11"/>
    <p:sldId id="459" r:id="rId12"/>
    <p:sldId id="479" r:id="rId13"/>
    <p:sldId id="420" r:id="rId14"/>
    <p:sldId id="423" r:id="rId15"/>
    <p:sldId id="424" r:id="rId16"/>
    <p:sldId id="429" r:id="rId17"/>
    <p:sldId id="480" r:id="rId18"/>
    <p:sldId id="481" r:id="rId19"/>
    <p:sldId id="482" r:id="rId20"/>
    <p:sldId id="428" r:id="rId21"/>
    <p:sldId id="430" r:id="rId22"/>
    <p:sldId id="431" r:id="rId23"/>
    <p:sldId id="483" r:id="rId24"/>
    <p:sldId id="484" r:id="rId25"/>
    <p:sldId id="452" r:id="rId26"/>
    <p:sldId id="485" r:id="rId27"/>
    <p:sldId id="486" r:id="rId28"/>
    <p:sldId id="455" r:id="rId29"/>
    <p:sldId id="487" r:id="rId30"/>
    <p:sldId id="488" r:id="rId31"/>
    <p:sldId id="489" r:id="rId32"/>
    <p:sldId id="427" r:id="rId33"/>
    <p:sldId id="490" r:id="rId34"/>
    <p:sldId id="460" r:id="rId35"/>
    <p:sldId id="461" r:id="rId36"/>
    <p:sldId id="462" r:id="rId37"/>
    <p:sldId id="463" r:id="rId38"/>
    <p:sldId id="464" r:id="rId39"/>
    <p:sldId id="465" r:id="rId40"/>
    <p:sldId id="466" r:id="rId41"/>
    <p:sldId id="467" r:id="rId42"/>
    <p:sldId id="468" r:id="rId43"/>
    <p:sldId id="469" r:id="rId44"/>
    <p:sldId id="470" r:id="rId45"/>
    <p:sldId id="471" r:id="rId46"/>
    <p:sldId id="472" r:id="rId47"/>
    <p:sldId id="473" r:id="rId48"/>
    <p:sldId id="474" r:id="rId49"/>
    <p:sldId id="515" r:id="rId50"/>
    <p:sldId id="518" r:id="rId51"/>
    <p:sldId id="516" r:id="rId52"/>
    <p:sldId id="451" r:id="rId53"/>
    <p:sldId id="506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C8F8F3"/>
    <a:srgbClr val="006600"/>
    <a:srgbClr val="749BFC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523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626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5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09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715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65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39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03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44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457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899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7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tzz66g6tgyy4u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7" y="874782"/>
            <a:ext cx="4032227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22 октября 2024 года, 11:00—14:00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15367"/>
              </p:ext>
            </p:extLst>
          </p:nvPr>
        </p:nvGraphicFramePr>
        <p:xfrm>
          <a:off x="4203904" y="874782"/>
          <a:ext cx="7880811" cy="5684520"/>
        </p:xfrm>
        <a:graphic>
          <a:graphicData uri="http://schemas.openxmlformats.org/drawingml/2006/table">
            <a:tbl>
              <a:tblPr firstRow="1" firstCol="1" bandRow="1"/>
              <a:tblGrid>
                <a:gridCol w="52139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93484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8868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195125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79621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16692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16692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746914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822201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</a:tblGrid>
              <a:tr h="16836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ЭКС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чтениеЧисл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ТатОльгаАлекс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АудТестЧисл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86,96/63,04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73,91/10,87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100/95,65/71,74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Мп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100/86,96/86,96/52,17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100/73,91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95CD9-6A8B-E2C5-EC35-09445209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6096528" cy="3429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2AA28-FFF0-93A3-B00F-390863A1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24365-3101-69DD-0029-C56316ED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703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0B3B5-DCD6-A050-95C5-E68944060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34284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4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CC5771-0EF4-03FA-8F9B-B35063AE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5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2896E-8B10-D322-D4B6-A9DEBFEED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18639-A67C-FC61-DAD1-E3C9361B3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2930E8-69E3-5212-3D2D-C4861201D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BEE3AE-D806-5C33-235C-07D3402F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77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DF6530-F6A9-AAD7-2C92-69AFEB1D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3302F25-A1E9-EE07-4717-FDA00B2DBBC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22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33337-B770-9BBC-E000-697847DA364C}"/>
              </a:ext>
            </a:extLst>
          </p:cNvPr>
          <p:cNvSpPr txBox="1"/>
          <p:nvPr/>
        </p:nvSpPr>
        <p:spPr>
          <a:xfrm>
            <a:off x="329938" y="1046375"/>
            <a:ext cx="11657275" cy="502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ru-RU" sz="34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Поговорка</a:t>
            </a: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«Молодец…» наизусть.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тексты (см. ссылку на сайте), обратите внимание на числительные и их формы, задайте вопросы к числительным и сочетаниям с числительными.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Расскажите о Татьяне и Ольге Александровне. Используйте информацию из их писем, телефонного разговора и смс.</a:t>
            </a:r>
          </a:p>
        </p:txBody>
      </p:sp>
    </p:spTree>
    <p:extLst>
      <p:ext uri="{BB962C8B-B14F-4D97-AF65-F5344CB8AC3E}">
        <p14:creationId xmlns:p14="http://schemas.microsoft.com/office/powerpoint/2010/main" val="1407703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BD6A80-49FD-7BB8-8926-2ED11AE4B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7399E5D-06E8-A598-20F4-87497A602B0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22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1EF41D-4B8A-D345-1876-533D175C0AEF}"/>
              </a:ext>
            </a:extLst>
          </p:cNvPr>
          <p:cNvSpPr txBox="1"/>
          <p:nvPr/>
        </p:nvSpPr>
        <p:spPr>
          <a:xfrm>
            <a:off x="329938" y="1046375"/>
            <a:ext cx="11657275" cy="502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ru-RU" sz="34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Поговорка</a:t>
            </a: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«Молодец…» наизусть.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тексты (см. ссылку на сайте), обратите внимание на числительные и их формы, задайте вопросы к числительным и сочетаниям с числительными.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Расскажите о Татьяне и Ольге Александровне. Используйте информацию из их писем, телефонного разговора и смс.</a:t>
            </a:r>
          </a:p>
        </p:txBody>
      </p:sp>
    </p:spTree>
    <p:extLst>
      <p:ext uri="{BB962C8B-B14F-4D97-AF65-F5344CB8AC3E}">
        <p14:creationId xmlns:p14="http://schemas.microsoft.com/office/powerpoint/2010/main" val="24663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959035-75FC-B9C6-6084-AD76A59E10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209089" y="34429"/>
            <a:ext cx="3959860" cy="16529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479A11-30C5-3F23-0A88-10A2B792C8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777" y="557010"/>
            <a:ext cx="5528310" cy="19342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FE4311-5F24-6972-4D28-B9F57C6C1E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202802" y="3722803"/>
            <a:ext cx="5513070" cy="9461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CF9A4C-834F-6610-E794-F69C734575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0" y="4716990"/>
            <a:ext cx="5528310" cy="17938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53B2F8-5487-5E58-5B87-BDC2EACDBC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10" y="3012332"/>
            <a:ext cx="5600700" cy="260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85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472048-D6CC-C382-E139-5545EF316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4" y="526472"/>
            <a:ext cx="5387975" cy="5181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A7413A-5AFC-4CD7-4152-E2BB1147DE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85" y="2709516"/>
            <a:ext cx="5387975" cy="380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98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3/5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посевов замёрзло этой зимой.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708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пятых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посевов замёрзло этой зимой.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3/5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посевов замёрзло этой зимой.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30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 из 4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(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ящик)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29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из четырёх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 из 4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(ящик)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716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из четырёх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 из 4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(ящик)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2EB9A3-23E5-4BF4-9E29-D56A0EA08C93}"/>
              </a:ext>
            </a:extLst>
          </p:cNvPr>
          <p:cNvSpPr txBox="1"/>
          <p:nvPr/>
        </p:nvSpPr>
        <p:spPr>
          <a:xfrm>
            <a:off x="594804" y="485006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¾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476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из четырёх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 из 4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(ящик)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2EB9A3-23E5-4BF4-9E29-D56A0EA08C93}"/>
              </a:ext>
            </a:extLst>
          </p:cNvPr>
          <p:cNvSpPr txBox="1"/>
          <p:nvPr/>
        </p:nvSpPr>
        <p:spPr>
          <a:xfrm>
            <a:off x="594804" y="485006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¾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ящиков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1FEE1-833B-4DB7-85FF-D7DEEEC8EDEE}"/>
              </a:ext>
            </a:extLst>
          </p:cNvPr>
          <p:cNvSpPr txBox="1"/>
          <p:nvPr/>
        </p:nvSpPr>
        <p:spPr>
          <a:xfrm>
            <a:off x="594803" y="5532204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четвёртых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316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из четырёх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 из 4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(ящик)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2EB9A3-23E5-4BF4-9E29-D56A0EA08C93}"/>
              </a:ext>
            </a:extLst>
          </p:cNvPr>
          <p:cNvSpPr txBox="1"/>
          <p:nvPr/>
        </p:nvSpPr>
        <p:spPr>
          <a:xfrm>
            <a:off x="594804" y="485006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¾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ящиков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1FEE1-833B-4DB7-85FF-D7DEEEC8EDEE}"/>
              </a:ext>
            </a:extLst>
          </p:cNvPr>
          <p:cNvSpPr txBox="1"/>
          <p:nvPr/>
        </p:nvSpPr>
        <p:spPr>
          <a:xfrm>
            <a:off x="594803" y="5532204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четвёртых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D7701-E64D-464C-BE78-544B14937CA5}"/>
              </a:ext>
            </a:extLst>
          </p:cNvPr>
          <p:cNvSpPr txBox="1"/>
          <p:nvPr/>
        </p:nvSpPr>
        <p:spPr>
          <a:xfrm>
            <a:off x="594803" y="6116979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четверти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10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2/3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(класс)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не пришло на занятия.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562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третьих класса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не пришло на занятия.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2/3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(класс)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не пришло на занятия.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113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третьих класса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не пришло на занятия.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2/3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(класс)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не пришло на занятия.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9455E8-17D9-421B-883C-750A1792B2A0}"/>
              </a:ext>
            </a:extLst>
          </p:cNvPr>
          <p:cNvSpPr txBox="1"/>
          <p:nvPr/>
        </p:nvSpPr>
        <p:spPr>
          <a:xfrm>
            <a:off x="594803" y="4307085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трети класса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не пришло на занятия.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1632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060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332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786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(студент)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143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(студент)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двадцать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889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(студент)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двадцать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5/20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292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204186" y="4950604"/>
            <a:ext cx="118516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пять двадцатых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(студент)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двадцать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5/20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062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204186" y="4950604"/>
            <a:ext cx="118516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пять двадцатых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(студент)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двадцать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5/20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DAB681-9FE6-4C6E-946F-83D779A76F33}"/>
              </a:ext>
            </a:extLst>
          </p:cNvPr>
          <p:cNvSpPr txBox="1"/>
          <p:nvPr/>
        </p:nvSpPr>
        <p:spPr>
          <a:xfrm>
            <a:off x="204186" y="5858518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 пятёрку написали только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(собир.)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030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204186" y="4950604"/>
            <a:ext cx="118516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пять двадцатых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(студент)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двадцать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5/20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DAB681-9FE6-4C6E-946F-83D779A76F33}"/>
              </a:ext>
            </a:extLst>
          </p:cNvPr>
          <p:cNvSpPr txBox="1"/>
          <p:nvPr/>
        </p:nvSpPr>
        <p:spPr>
          <a:xfrm>
            <a:off x="204186" y="5858518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 пятёрку написали только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(собир.)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ACE2D3-61EF-438A-8B5A-0B3BA7F90CF2}"/>
              </a:ext>
            </a:extLst>
          </p:cNvPr>
          <p:cNvSpPr txBox="1"/>
          <p:nvPr/>
        </p:nvSpPr>
        <p:spPr>
          <a:xfrm>
            <a:off x="204186" y="6330806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 пятёрку написали только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пятеро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56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4F16FC-CB20-4D6A-8FA5-AAB16D6050B4}"/>
              </a:ext>
            </a:extLst>
          </p:cNvPr>
          <p:cNvSpPr txBox="1"/>
          <p:nvPr/>
        </p:nvSpPr>
        <p:spPr>
          <a:xfrm>
            <a:off x="514906" y="1584097"/>
            <a:ext cx="10928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1/5 = 2/10</a:t>
            </a:r>
            <a:r>
              <a:rPr kumimoji="0" lang="ru-RU" sz="10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= 0,2</a:t>
            </a:r>
            <a:endParaRPr kumimoji="0" lang="ru-RU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871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4F16FC-CB20-4D6A-8FA5-AAB16D6050B4}"/>
              </a:ext>
            </a:extLst>
          </p:cNvPr>
          <p:cNvSpPr txBox="1"/>
          <p:nvPr/>
        </p:nvSpPr>
        <p:spPr>
          <a:xfrm>
            <a:off x="514906" y="1584097"/>
            <a:ext cx="10928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1/5 = 2/10</a:t>
            </a:r>
            <a:r>
              <a:rPr kumimoji="0" lang="ru-RU" sz="10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= 0,2</a:t>
            </a:r>
            <a:endParaRPr kumimoji="0" lang="ru-RU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F23E76-B7F4-4E19-A256-FA270D6A4F32}"/>
              </a:ext>
            </a:extLst>
          </p:cNvPr>
          <p:cNvSpPr txBox="1"/>
          <p:nvPr/>
        </p:nvSpPr>
        <p:spPr>
          <a:xfrm>
            <a:off x="630316" y="2993190"/>
            <a:ext cx="2760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одна пятая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4B417C-253A-4FD4-BC61-1F33BF61AB94}"/>
              </a:ext>
            </a:extLst>
          </p:cNvPr>
          <p:cNvSpPr txBox="1"/>
          <p:nvPr/>
        </p:nvSpPr>
        <p:spPr>
          <a:xfrm>
            <a:off x="4279038" y="2993190"/>
            <a:ext cx="32403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десятых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C00CFC-54B5-499F-9144-4BBCA9BDEB4C}"/>
              </a:ext>
            </a:extLst>
          </p:cNvPr>
          <p:cNvSpPr txBox="1"/>
          <p:nvPr/>
        </p:nvSpPr>
        <p:spPr>
          <a:xfrm>
            <a:off x="8544758" y="2945128"/>
            <a:ext cx="32403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десятых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F0884-1CDF-4210-9B97-0D3E5E52CCFC}"/>
              </a:ext>
            </a:extLst>
          </p:cNvPr>
          <p:cNvSpPr txBox="1"/>
          <p:nvPr/>
        </p:nvSpPr>
        <p:spPr>
          <a:xfrm>
            <a:off x="8544758" y="4283956"/>
            <a:ext cx="32403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ноль целых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(и)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десятых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9915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84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885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67662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813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95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199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9" y="958787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</p:txBody>
      </p:sp>
    </p:spTree>
    <p:extLst>
      <p:ext uri="{BB962C8B-B14F-4D97-AF65-F5344CB8AC3E}">
        <p14:creationId xmlns:p14="http://schemas.microsoft.com/office/powerpoint/2010/main" val="26988064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49915"/>
            <a:ext cx="110260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252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83"/>
            <a:ext cx="110260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</p:txBody>
      </p:sp>
    </p:spTree>
    <p:extLst>
      <p:ext uri="{BB962C8B-B14F-4D97-AF65-F5344CB8AC3E}">
        <p14:creationId xmlns:p14="http://schemas.microsoft.com/office/powerpoint/2010/main" val="2192896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89"/>
            <a:ext cx="110260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0873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93"/>
            <a:ext cx="115054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</p:txBody>
      </p:sp>
    </p:spTree>
    <p:extLst>
      <p:ext uri="{BB962C8B-B14F-4D97-AF65-F5344CB8AC3E}">
        <p14:creationId xmlns:p14="http://schemas.microsoft.com/office/powerpoint/2010/main" val="48783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67660"/>
            <a:ext cx="115054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0556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91"/>
            <a:ext cx="115054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домов</a:t>
            </a:r>
          </a:p>
        </p:txBody>
      </p:sp>
    </p:spTree>
    <p:extLst>
      <p:ext uri="{BB962C8B-B14F-4D97-AF65-F5344CB8AC3E}">
        <p14:creationId xmlns:p14="http://schemas.microsoft.com/office/powerpoint/2010/main" val="4678828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83"/>
            <a:ext cx="115054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1568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49911"/>
            <a:ext cx="115054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целых пять десятых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</p:spTree>
    <p:extLst>
      <p:ext uri="{BB962C8B-B14F-4D97-AF65-F5344CB8AC3E}">
        <p14:creationId xmlns:p14="http://schemas.microsoft.com/office/powerpoint/2010/main" val="15735753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91"/>
            <a:ext cx="115054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целых пять десятых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0687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93"/>
            <a:ext cx="115054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целых пять десятых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с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половиной процент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домов</a:t>
            </a:r>
          </a:p>
        </p:txBody>
      </p:sp>
    </p:spTree>
    <p:extLst>
      <p:ext uri="{BB962C8B-B14F-4D97-AF65-F5344CB8AC3E}">
        <p14:creationId xmlns:p14="http://schemas.microsoft.com/office/powerpoint/2010/main" val="30143972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91"/>
            <a:ext cx="1150546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целых пять десятых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с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половиной процент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4815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D62B0D-9C36-D98D-DEE3-26BBCE075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368FA34-4898-B555-5D1D-4C6471760784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BB5EBF-53BA-7F2B-9A89-B29CFEE6B870}"/>
              </a:ext>
            </a:extLst>
          </p:cNvPr>
          <p:cNvSpPr txBox="1"/>
          <p:nvPr/>
        </p:nvSpPr>
        <p:spPr>
          <a:xfrm>
            <a:off x="426128" y="958791"/>
            <a:ext cx="1150546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целых пять десятых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с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половиной процент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целых пять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десятых процент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домов</a:t>
            </a:r>
          </a:p>
        </p:txBody>
      </p:sp>
    </p:spTree>
    <p:extLst>
      <p:ext uri="{BB962C8B-B14F-4D97-AF65-F5344CB8AC3E}">
        <p14:creationId xmlns:p14="http://schemas.microsoft.com/office/powerpoint/2010/main" val="5858854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FE01F-1BA5-428C-DD96-C7368CF66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5BAC29D-8A8F-E89F-420B-293AC14E73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5EEE6-AD18-5DC4-867C-FAA92688CE22}"/>
              </a:ext>
            </a:extLst>
          </p:cNvPr>
          <p:cNvSpPr txBox="1"/>
          <p:nvPr/>
        </p:nvSpPr>
        <p:spPr>
          <a:xfrm>
            <a:off x="426128" y="958791"/>
            <a:ext cx="115054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590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50C2FF-EF20-9DF4-34D7-2810077C8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19D73AE-16BC-045F-9460-62B3E0C1560D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906734-571C-E8C7-1B16-85D20E65D7B0}"/>
              </a:ext>
            </a:extLst>
          </p:cNvPr>
          <p:cNvSpPr txBox="1"/>
          <p:nvPr/>
        </p:nvSpPr>
        <p:spPr>
          <a:xfrm>
            <a:off x="426128" y="958791"/>
            <a:ext cx="115054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44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Аудиторный тест по числительным.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https://onlinetestpad.com/tzz66g6tgyy4u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3E28A523-DDED-3713-FA1C-79010107416A}"/>
              </a:ext>
            </a:extLst>
          </p:cNvPr>
          <p:cNvSpPr txBox="1">
            <a:spLocks/>
          </p:cNvSpPr>
          <p:nvPr/>
        </p:nvSpPr>
        <p:spPr>
          <a:xfrm>
            <a:off x="9666797" y="1219201"/>
            <a:ext cx="2256690" cy="688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30 минут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175375-CC27-5317-6E88-D8F0930E8DA1}"/>
              </a:ext>
            </a:extLst>
          </p:cNvPr>
          <p:cNvSpPr txBox="1"/>
          <p:nvPr/>
        </p:nvSpPr>
        <p:spPr>
          <a:xfrm>
            <a:off x="3047134" y="3088470"/>
            <a:ext cx="21794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закончить до 14:</a:t>
            </a: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7680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67970-2EA5-699A-DC1A-170A9741B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F0BDFC8-596F-9890-ECD8-6672F08BA01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25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3F6B36-FFFA-CAEA-894D-C8BF6982D9C6}"/>
              </a:ext>
            </a:extLst>
          </p:cNvPr>
          <p:cNvSpPr txBox="1"/>
          <p:nvPr/>
        </p:nvSpPr>
        <p:spPr>
          <a:xfrm>
            <a:off x="329938" y="1046375"/>
            <a:ext cx="11657275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1200"/>
              </a:spcBef>
            </a:pPr>
            <a:r>
              <a:rPr lang="ru-RU" sz="3600" dirty="0">
                <a:solidFill>
                  <a:schemeClr val="tx1"/>
                </a:solidFill>
              </a:rPr>
              <a:t>Тест по числительным </a:t>
            </a:r>
            <a:r>
              <a:rPr lang="ru-RU" sz="3200" i="1" dirty="0">
                <a:solidFill>
                  <a:schemeClr val="tx1"/>
                </a:solidFill>
              </a:rPr>
              <a:t>(сложные и составные, склонение числительных, сочетание с существительными) — </a:t>
            </a:r>
            <a:r>
              <a:rPr lang="ru-RU" sz="3200" dirty="0">
                <a:solidFill>
                  <a:schemeClr val="tx1"/>
                </a:solidFill>
              </a:rPr>
              <a:t>см. ссылку на сайте</a:t>
            </a:r>
            <a:r>
              <a:rPr lang="ru-RU" sz="3600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100000"/>
              </a:lnSpc>
              <a:spcBef>
                <a:spcPts val="2400"/>
              </a:spcBef>
            </a:pPr>
            <a:r>
              <a:rPr lang="ru-RU" sz="3600" dirty="0">
                <a:latin typeface="Arial Black" panose="020B0A04020102020204" pitchFamily="34" charset="0"/>
              </a:rPr>
              <a:t>На следующем занятии будет очередной, завершающий, тест по числительным. Повторите тему!!!</a:t>
            </a:r>
          </a:p>
        </p:txBody>
      </p:sp>
    </p:spTree>
    <p:extLst>
      <p:ext uri="{BB962C8B-B14F-4D97-AF65-F5344CB8AC3E}">
        <p14:creationId xmlns:p14="http://schemas.microsoft.com/office/powerpoint/2010/main" val="18145923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3902</TotalTime>
  <Words>1656</Words>
  <Application>Microsoft Office PowerPoint</Application>
  <PresentationFormat>Широкоэкранный</PresentationFormat>
  <Paragraphs>316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52</vt:i4>
      </vt:variant>
    </vt:vector>
  </HeadingPairs>
  <TitlesOfParts>
    <vt:vector size="61" baseType="lpstr">
      <vt:lpstr>Arial</vt:lpstr>
      <vt:lpstr>Arial Black</vt:lpstr>
      <vt:lpstr>Book Antiqua</vt:lpstr>
      <vt:lpstr>Calibri</vt:lpstr>
      <vt:lpstr>Calibri Light</vt:lpstr>
      <vt:lpstr>Open Sans</vt:lpstr>
      <vt:lpstr>Times New Roman</vt:lpstr>
      <vt:lpstr>Тема Office</vt:lpstr>
      <vt:lpstr>1_Тема Office</vt:lpstr>
      <vt:lpstr>1 курс (психологи 24 г/п)</vt:lpstr>
      <vt:lpstr>Фонетика Русские скороговорки и стихотворения</vt:lpstr>
      <vt:lpstr>Ц</vt:lpstr>
      <vt:lpstr>Презентация PowerPoint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69</cp:revision>
  <dcterms:created xsi:type="dcterms:W3CDTF">2024-09-01T20:30:35Z</dcterms:created>
  <dcterms:modified xsi:type="dcterms:W3CDTF">2024-10-22T10:04:24Z</dcterms:modified>
</cp:coreProperties>
</file>