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73" r:id="rId4"/>
    <p:sldId id="434" r:id="rId5"/>
    <p:sldId id="437" r:id="rId6"/>
    <p:sldId id="278" r:id="rId7"/>
    <p:sldId id="503" r:id="rId8"/>
    <p:sldId id="433" r:id="rId9"/>
    <p:sldId id="306" r:id="rId10"/>
    <p:sldId id="504" r:id="rId11"/>
    <p:sldId id="441" r:id="rId12"/>
    <p:sldId id="416" r:id="rId13"/>
    <p:sldId id="417" r:id="rId14"/>
    <p:sldId id="418" r:id="rId15"/>
    <p:sldId id="447" r:id="rId16"/>
    <p:sldId id="448" r:id="rId17"/>
    <p:sldId id="435" r:id="rId18"/>
    <p:sldId id="436" r:id="rId19"/>
    <p:sldId id="449" r:id="rId20"/>
    <p:sldId id="450" r:id="rId21"/>
    <p:sldId id="505" r:id="rId22"/>
    <p:sldId id="439" r:id="rId23"/>
    <p:sldId id="440" r:id="rId24"/>
    <p:sldId id="444" r:id="rId25"/>
    <p:sldId id="445" r:id="rId26"/>
    <p:sldId id="453" r:id="rId27"/>
    <p:sldId id="446" r:id="rId28"/>
    <p:sldId id="451" r:id="rId29"/>
    <p:sldId id="442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  <a:srgbClr val="006600"/>
    <a:srgbClr val="749BFC"/>
    <a:srgbClr val="C8F8F3"/>
    <a:srgbClr val="B4A3E5"/>
    <a:srgbClr val="C4A8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366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8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717D1C-8FE9-EB68-9A60-1E786182B8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4D39F40-1723-AA4A-28DA-AC40D75C85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05D110-F72F-F22F-1C48-893FC1F19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8C78BD-5D55-8D40-D506-531C3267B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A6AFE8-05F0-705B-C4B3-F19D1FB9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76263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DA4B72-AE88-2EFC-C919-FDDAFEB5D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044A4C-60DC-E1CD-115F-EE82C25CB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6F66D1-33B4-3C91-DB76-59416F5ED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11007A-1030-DB91-C981-DF0D20E2E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F54ED3-9F30-70EE-F975-564B33E47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250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D3F695-849C-00ED-C8AD-76F99AA25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69923C-76A8-F7CD-D5DC-B93B5CA43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67ABB9-95E2-C444-4568-940BFBFA3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A4F11D-0555-B775-AA84-447298E08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42157D-9712-EF51-9803-2624DF0ED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50093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1A3F37-80CA-5E51-3F6B-9C4FA6D8E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94935D-D11E-09FD-F6FD-9294A2C1AB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BEB0D11-952B-8EB1-2922-75DE3C8A84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E083BB-56D5-6998-045B-8889B362C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3475C91-E94A-F4F4-C9A6-1529BD142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5990C8D-6E51-C2A2-6800-734A098C3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17156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706F13-2E45-96E9-84B5-E8E9B76BC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9EBE20-C3ED-243E-9614-5EFCC9164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E9BE77F-51AE-2413-C272-020364A53F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D7F935-5F09-64A6-3799-52AAE93185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9B48EE9-CB81-F7F2-EACD-4E9E854547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049EDB8-046F-D873-A775-6F8B19907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EF9F05B-F61B-24AE-F345-C3B4995AE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BCCEB07-EDB7-C01E-5478-8C031AA1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3654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CE862-E45A-8196-DE65-0AECEDF0D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6C77B8A-E0F4-F963-25B0-0E8D89B8B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AFE67C4-D96C-607D-0F99-03A0EA167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7D9E961-8D34-2A27-A1A0-B3EA596FD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93393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3ECDFA8-E968-A465-62B6-D50992F76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D098EF4-0618-AA07-BC8F-F30B26CC4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BC1755-F43F-E9AE-5B5E-643C5299D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0392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056473-88E0-7786-D79D-548DB8FA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01D644-C017-D077-6207-DF37DA191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2519A75-51F3-8164-1336-60D9A6848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9B44C0-A904-F661-8E65-15B0224AD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CAE6C44-D144-C624-15F0-AD61FB71A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B82D496-636B-FA3B-BD5F-C63D795DD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95446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B7B97D-1F62-C805-B94D-EBC5D6100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A1EE507-C795-6C19-BD28-C087608A6E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0C0F97E-F9F2-1EC9-5395-803C6C9B1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367ABC8-BFD6-22DF-7CEE-281A4884C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AD49A3-CB39-BE9B-9373-6260B1280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65CB84D-0739-55F9-9ECB-A3400E9EB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84575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4656F9-5405-7B55-0C56-FC416304D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6DCD7ED-E01D-71D3-10CF-1A74D6BD58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83BA50-59A8-3F5E-ABD2-145A91EFB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DB2D34-9196-DD7D-B3DE-972155AE6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F3E3677-9F01-A530-4EE5-90DA6197F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08997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93DEDCE-3BD6-C212-B7CF-ED4FB52DDB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0D4378B-85F7-D2EE-8958-034AF6F1BA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FC7C70-61CF-0BF3-7BDF-BC5B2BA7F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091F58-0E9F-285C-D138-A029D2E89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6995B7-B964-CAC6-AE1D-811643F68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8873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100000"/>
                <a:alpha val="51000"/>
              </a:schemeClr>
            </a:gs>
            <a:gs pos="59000">
              <a:srgbClr val="FFFFE5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D1A3AF-3046-D5E8-B9F2-84D8E757F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62006A-B705-BE39-3B0E-FCC22D5AA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2ED7EA-1560-571F-362E-F6B82657CB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26A2A-0740-4355-B677-E85828285C4B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99CC07-34BD-8374-E539-B1E94BE2E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63CC79-DC86-7D4E-BD28-EB40AF23EB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6227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premier.one/show/muha-tsokotuha-1976?fullscreen=true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onlinetestpad.com/pkf3t3voboifm" TargetMode="Externa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87" y="0"/>
            <a:ext cx="12028151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1 курс (психологи 24 г/п)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107287" y="874782"/>
            <a:ext cx="4032227" cy="1077218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18 октября 2024 года, 11:00—14:00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308EB89-BDFF-D1AD-896B-47355613C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141873"/>
              </p:ext>
            </p:extLst>
          </p:nvPr>
        </p:nvGraphicFramePr>
        <p:xfrm>
          <a:off x="4139514" y="874782"/>
          <a:ext cx="7698908" cy="5900674"/>
        </p:xfrm>
        <a:graphic>
          <a:graphicData uri="http://schemas.openxmlformats.org/drawingml/2006/table">
            <a:tbl>
              <a:tblPr firstRow="1" firstCol="1" bandRow="1"/>
              <a:tblGrid>
                <a:gridCol w="486585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865242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699580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652180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669303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641023">
                  <a:extLst>
                    <a:ext uri="{9D8B030D-6E8A-4147-A177-3AD203B41FA5}">
                      <a16:colId xmlns:a16="http://schemas.microsoft.com/office/drawing/2014/main" val="1225325674"/>
                    </a:ext>
                  </a:extLst>
                </a:gridCol>
                <a:gridCol w="707010">
                  <a:extLst>
                    <a:ext uri="{9D8B030D-6E8A-4147-A177-3AD203B41FA5}">
                      <a16:colId xmlns:a16="http://schemas.microsoft.com/office/drawing/2014/main" val="2947973751"/>
                    </a:ext>
                  </a:extLst>
                </a:gridCol>
                <a:gridCol w="919858">
                  <a:extLst>
                    <a:ext uri="{9D8B030D-6E8A-4147-A177-3AD203B41FA5}">
                      <a16:colId xmlns:a16="http://schemas.microsoft.com/office/drawing/2014/main" val="2255637695"/>
                    </a:ext>
                  </a:extLst>
                </a:gridCol>
                <a:gridCol w="1058127">
                  <a:extLst>
                    <a:ext uri="{9D8B030D-6E8A-4147-A177-3AD203B41FA5}">
                      <a16:colId xmlns:a16="http://schemas.microsoft.com/office/drawing/2014/main" val="2502328633"/>
                    </a:ext>
                  </a:extLst>
                </a:gridCol>
              </a:tblGrid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 даты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 числ1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фоне-тика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чтение (</a:t>
                      </a: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числ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грамматика  (</a:t>
                      </a: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числ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 ЭКС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Ай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Цзяин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71,43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84,62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86,96/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63,04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Баиньцайцыкэ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Сяни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42,86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79,49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Цзасян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21,43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46,15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4,35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Цзэци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28,57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74,36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73,91/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10,87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Жуань</a:t>
                      </a: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Люин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28,57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97,44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10,87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Мяохао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отпр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28,57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6485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2000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Тяньхао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+-+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10,87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Чуньлэй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84,62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100/95,65/71,74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Сунь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Миньцзе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Мск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35,71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82,05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Сян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Цзятао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85,71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92,31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94,87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100/86,96/86,96/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52,17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Чжай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Циньи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Чужо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78,57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21,43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14,29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100/0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Эньцун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Чой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Дэун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92,86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89,74</a:t>
                      </a: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100/73,91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br>
              <a:rPr lang="ru-RU" sz="6600" dirty="0"/>
            </a:br>
            <a:r>
              <a:rPr lang="ru-RU" sz="6600" dirty="0"/>
              <a:t>Русские скороговорки и стихотворения</a:t>
            </a:r>
          </a:p>
        </p:txBody>
      </p:sp>
    </p:spTree>
    <p:extLst>
      <p:ext uri="{BB962C8B-B14F-4D97-AF65-F5344CB8AC3E}">
        <p14:creationId xmlns:p14="http://schemas.microsoft.com/office/powerpoint/2010/main" val="444642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287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2703514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A95CD9-6A8B-E2C5-EC35-09445209A4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7"/>
            <a:ext cx="6096528" cy="342929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942AA28-FFF0-93A3-B00F-390863A1D9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6096528" cy="342929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D224365-3101-69DD-0029-C56316EDDF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428703"/>
            <a:ext cx="6096528" cy="342929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400B3B5-DCD6-A050-95C5-E689440602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472" y="3428406"/>
            <a:ext cx="6096528" cy="342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264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59000">
              <a:srgbClr val="FFFFE5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15944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2C07038B-7821-3C55-5B1D-24D4E7B549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5C94CF32-B924-DE69-47CD-AE25607B0C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F01D72-2307-FAA2-940F-E4255A3DB79A}"/>
              </a:ext>
            </a:extLst>
          </p:cNvPr>
          <p:cNvSpPr txBox="1"/>
          <p:nvPr/>
        </p:nvSpPr>
        <p:spPr>
          <a:xfrm>
            <a:off x="3666337" y="1479183"/>
            <a:ext cx="533326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Жила́-была́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у́мница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У́мница-разу́мница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у́мницу-разу́мницу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Зна́ла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вся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у́лица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Пету́х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ку́рица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9862710-34C6-46F2-570A-5D60E5211B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41" y="1895483"/>
            <a:ext cx="2857827" cy="306703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A9692FD-216C-4FD8-6215-5CE0DD3B1F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4399" y="2217841"/>
            <a:ext cx="2124861" cy="2727117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59A0DEF-581D-23E2-FB21-10989547F2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0846" y="5080900"/>
            <a:ext cx="8128881" cy="136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890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59000">
              <a:srgbClr val="FFFFE5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2BFF11-0F63-4D34-98DF-40884A98C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3DAFD-93CA-3D0B-1CDE-D4FDC6D94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15944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2E557AE2-63EB-46E1-E21C-B64436430CD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DC68245F-3E2F-87E2-D4C1-AF219FEA0A4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39ECF7-DE33-2240-F99D-663BFB040DA3}"/>
              </a:ext>
            </a:extLst>
          </p:cNvPr>
          <p:cNvSpPr txBox="1"/>
          <p:nvPr/>
        </p:nvSpPr>
        <p:spPr>
          <a:xfrm>
            <a:off x="3666337" y="1479183"/>
            <a:ext cx="533326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Жила́-была́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у́мница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У́мница-разу́мница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у́мницу-разу́мницу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Зна́ла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вся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у́лица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Пету́х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ку́рица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20000"/>
                  <a:lumOff val="8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2189B62-0354-93B8-8CD1-B37D564722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41" y="1895483"/>
            <a:ext cx="2857827" cy="306703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58A89ED-D1DF-9BEE-7026-06CEEDE91A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4399" y="2217841"/>
            <a:ext cx="2124861" cy="2727117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74DF8488-E497-57EB-4D95-9291630CD7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0846" y="5080900"/>
            <a:ext cx="8128881" cy="136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163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7F12726-1111-419E-AF28-4A221BB8B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79908" y="1056442"/>
            <a:ext cx="7210456" cy="1393794"/>
          </a:xfrm>
        </p:spPr>
        <p:txBody>
          <a:bodyPr>
            <a:normAutofit/>
          </a:bodyPr>
          <a:lstStyle/>
          <a:p>
            <a:pPr algn="ctr"/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Молоде́ц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про́тив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ове́ц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про́тив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молодца́ сам овца́.</a:t>
            </a:r>
            <a:endParaRPr lang="ru-RU" sz="6000" dirty="0">
              <a:solidFill>
                <a:schemeClr val="tx1"/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5CC5771-0EF4-03FA-8F9B-B35063AEC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2737" y="2652406"/>
            <a:ext cx="5464797" cy="3510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551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59000">
              <a:srgbClr val="FFFFE5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7F12726-1111-419E-AF28-4A221BB8B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54008" y="90946"/>
            <a:ext cx="7210456" cy="1393794"/>
          </a:xfrm>
        </p:spPr>
        <p:txBody>
          <a:bodyPr>
            <a:normAutofit/>
          </a:bodyPr>
          <a:lstStyle/>
          <a:p>
            <a:pPr algn="ctr"/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Молоде́ц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про́тив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ове́ц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про́тив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молодца́ сам овца́.</a:t>
            </a:r>
            <a:endParaRPr lang="ru-RU" sz="60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77CB5C-EEC5-8A3C-738E-FEF0AF310FDA}"/>
              </a:ext>
            </a:extLst>
          </p:cNvPr>
          <p:cNvSpPr txBox="1"/>
          <p:nvPr/>
        </p:nvSpPr>
        <p:spPr>
          <a:xfrm>
            <a:off x="6359236" y="2410984"/>
            <a:ext cx="571988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C216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про человека, который ведет себя по-разному в зависимости от ситуации: если он имеет преимущество перед другими (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4C216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овцами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C216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), то он им пользуется; перед теми, кто выше по положению или сильнее его (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4C216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молодцами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C216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), ведет себя смирно (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4C216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как овца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C216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4C216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7D5A19-37CC-1C37-AD7B-4040A1EFC42A}"/>
              </a:ext>
            </a:extLst>
          </p:cNvPr>
          <p:cNvSpPr txBox="1"/>
          <p:nvPr/>
        </p:nvSpPr>
        <p:spPr>
          <a:xfrm>
            <a:off x="7590243" y="4298577"/>
            <a:ext cx="44888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пословица о том, кто смел со слабым и труслив перед сильным.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203244-67DA-DBF9-7782-25E8191B8213}"/>
              </a:ext>
            </a:extLst>
          </p:cNvPr>
          <p:cNvSpPr txBox="1"/>
          <p:nvPr/>
        </p:nvSpPr>
        <p:spPr>
          <a:xfrm>
            <a:off x="6261231" y="5091554"/>
            <a:ext cx="56069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 человеке, который самоуверенно ведёт себя среди слабых, но в действительности совсем не силён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5DC5A7-21A6-DF8B-7819-35E32BE792D1}"/>
              </a:ext>
            </a:extLst>
          </p:cNvPr>
          <p:cNvSpPr txBox="1"/>
          <p:nvPr/>
        </p:nvSpPr>
        <p:spPr>
          <a:xfrm>
            <a:off x="6472118" y="6210013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2C8109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О человеке, который похваляется силой среди слабых.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78022208-80C9-8445-379A-AA23C9DF42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90" y="1753339"/>
            <a:ext cx="5606999" cy="503214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A2C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Неодобрительно говорится о человеке, который демонстрирует свою силу, обижая слабых.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3A2C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Open Sans" panose="020B0606030504020204" pitchFamily="34" charset="0"/>
              </a:rPr>
              <a:t>Воевать бы тебе на печи с тараканами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3A2C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Open Sans" panose="020B0606030504020204" pitchFamily="34" charset="0"/>
              </a:rPr>
              <a:t>Храбр после рати, как залез на полати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3A2C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Open Sans" panose="020B0606030504020204" pitchFamily="34" charset="0"/>
              </a:rPr>
              <a:t>Дай, боже, нашему теляти волка </a:t>
            </a:r>
            <a:r>
              <a:rPr kumimoji="0" lang="ru-RU" altLang="ru-RU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3A2C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Open Sans" panose="020B0606030504020204" pitchFamily="34" charset="0"/>
              </a:rPr>
              <a:t>поймати</a:t>
            </a:r>
            <a:endParaRPr kumimoji="0" lang="ru-RU" altLang="ru-RU" sz="1800" b="0" i="1" u="none" strike="noStrike" kern="1200" cap="none" spc="0" normalizeH="0" baseline="0" noProof="0" dirty="0">
              <a:ln>
                <a:noFill/>
              </a:ln>
              <a:solidFill>
                <a:srgbClr val="3A2C00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3A2C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Open Sans" panose="020B0606030504020204" pitchFamily="34" charset="0"/>
              </a:rPr>
              <a:t>В своей норе и мышь себя львом чувствует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A2C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</a:b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A2C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Open Sans" panose="020B0606030504020204" pitchFamily="34" charset="0"/>
              </a:rPr>
              <a:t>Эта поговорка обычно употребляется, когда хотят охарактеризовать человека, который силён, смел, самоуверен только среди тех, кто слабее его в чём-либо.</a:t>
            </a: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srgbClr val="3A2C00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A2C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Open Sans" panose="020B0606030504020204" pitchFamily="34" charset="0"/>
              </a:rPr>
              <a:t>Здесь он «молодец» и демонстрирует свою силу, удаль и напор. Но как только противник будет превосходить его в силе или в чём-то другом, то такой «молодец» становиться тише воды, ниже травы, превращается в запуганную «овцу».</a:t>
            </a: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srgbClr val="3A2C00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A2C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Open Sans" panose="020B0606030504020204" pitchFamily="34" charset="0"/>
              </a:rPr>
              <a:t>Такой человек самоуверенно ведёт себя среди слабых, но в действительности совсем не силён.</a:t>
            </a: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srgbClr val="3A2C00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8707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2896E-8B10-D322-D4B6-A9DEBFEED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B18639-A67C-FC61-DAD1-E3C9361B3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D2930E8-69E3-5212-3D2D-C4861201D2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79908" y="1056442"/>
            <a:ext cx="7210456" cy="1393794"/>
          </a:xfrm>
        </p:spPr>
        <p:txBody>
          <a:bodyPr>
            <a:normAutofit/>
          </a:bodyPr>
          <a:lstStyle/>
          <a:p>
            <a:pPr algn="ctr"/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Молоде́ц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про́тив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ове́ц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про́тив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молодца́ сам овца́.</a:t>
            </a:r>
            <a:endParaRPr lang="ru-RU" sz="6000" dirty="0">
              <a:solidFill>
                <a:schemeClr val="tx1"/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2BEE3AE-D806-5C33-235C-07D3402F3A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2737" y="2652406"/>
            <a:ext cx="5464797" cy="3510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677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7">
            <a:extLst>
              <a:ext uri="{FF2B5EF4-FFF2-40B4-BE49-F238E27FC236}">
                <a16:creationId xmlns:a16="http://schemas.microsoft.com/office/drawing/2014/main" id="{8DE820BA-5857-75B2-3EE2-46ECB1969DFC}"/>
              </a:ext>
            </a:extLst>
          </p:cNvPr>
          <p:cNvSpPr txBox="1">
            <a:spLocks/>
          </p:cNvSpPr>
          <p:nvPr/>
        </p:nvSpPr>
        <p:spPr>
          <a:xfrm>
            <a:off x="831850" y="1709739"/>
            <a:ext cx="10515600" cy="15001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Числительные</a:t>
            </a:r>
          </a:p>
        </p:txBody>
      </p:sp>
    </p:spTree>
    <p:extLst>
      <p:ext uri="{BB962C8B-B14F-4D97-AF65-F5344CB8AC3E}">
        <p14:creationId xmlns:p14="http://schemas.microsoft.com/office/powerpoint/2010/main" val="38835801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066465F-CE35-4A47-A2A2-6347BDF86F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6" t="2003" b="982"/>
          <a:stretch/>
        </p:blipFill>
        <p:spPr>
          <a:xfrm>
            <a:off x="1056443" y="1376039"/>
            <a:ext cx="10184694" cy="5157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579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B16607-8366-4FB5-8433-9A924A13A477}"/>
              </a:ext>
            </a:extLst>
          </p:cNvPr>
          <p:cNvSpPr txBox="1"/>
          <p:nvPr/>
        </p:nvSpPr>
        <p:spPr>
          <a:xfrm>
            <a:off x="893687" y="2015232"/>
            <a:ext cx="9919316" cy="3372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Script" panose="030B0504020000000003" pitchFamily="66" charset="0"/>
                <a:ea typeface="Calibri" panose="020F0502020204030204" pitchFamily="34" charset="0"/>
                <a:cs typeface="Calibri" panose="020F0502020204030204" pitchFamily="34" charset="0"/>
              </a:rPr>
              <a:t>Дорогая Ольга Александровна!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Script" panose="030B0504020000000003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     Пишет Вам Ваша бывшая ученица Сергеенкова Татьяна. Вы помните выпуск 1995 года? 2 года назад мы все были на встрече выпускников. Ну, не все, конечно, а кто смог — 16 человек.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Script" panose="030B0504020000000003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     Пишу Вам обычное письмо, так как Ваш адрес у меня записан еще со школьных времён и кто-то из наших сказал, что Вы по-прежнему живёте там. А есть ли у Вас электронная почта, я, к сожалению, не знаю. Надеюсь, что Вы за эти 2 года не переехали.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67594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B16607-8366-4FB5-8433-9A924A13A477}"/>
              </a:ext>
            </a:extLst>
          </p:cNvPr>
          <p:cNvSpPr txBox="1"/>
          <p:nvPr/>
        </p:nvSpPr>
        <p:spPr>
          <a:xfrm>
            <a:off x="964707" y="1633492"/>
            <a:ext cx="10262586" cy="45356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Script" panose="030B0504020000000003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     На встрече выпускников я рассказывала, что уже 8 лет работаю в Иркутске. Периодически езжу в отпуск к маме. Она вышла на пенсию, продала квартиру в Москве и вот уже больше 5 лет живёт в Костромской области у своей сестры. Обычно я прилетаю в Москву днём и сразу еду на вечернем поезде в Кострому, но в этот раз мне нужно кое-что сделать по работе, поэтому я задержусь в Москве на 4 дня. Очень хотела бы с Вами повидаться.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Script" panose="030B0504020000000003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     Надеюсь, что у Вас всё хорошо и Вы получите моё письмо. С нетерпе­нием буду ждать Вашего ответа. Если у Вас есть электронная почта, то вот мой мейл: tatbelova_78@mail.ru.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Script" panose="030B0504020000000003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     С уважением, Ваша бывшая ученица Таня Сергеенкова.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0853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1F495E-C751-4A48-B97A-E3CCA411C9BC}"/>
              </a:ext>
            </a:extLst>
          </p:cNvPr>
          <p:cNvSpPr txBox="1"/>
          <p:nvPr/>
        </p:nvSpPr>
        <p:spPr>
          <a:xfrm>
            <a:off x="680620" y="1596457"/>
            <a:ext cx="10830759" cy="46528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Ольги Александровны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Знаменская О. А.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350"/>
              </a:lnSpc>
              <a:spcBef>
                <a:spcPts val="0"/>
              </a:spcBef>
              <a:spcAft>
                <a:spcPts val="15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93969B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Сегодня, 15:47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35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93969B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Кому: вам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Танюша, милая! 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Очень была рада получить от тебя письмо. Конечно, у меня есть электронная почта, теперь без неё никуда.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Когда ты приезжаешь? Очень хочу тебя увидеть, но через 2 недели я уезжаю на 10 дней в Суздаль к своей давней подруге. Она перенесла серьёзную операцию, через 12 дней её выписывают из больницы, нужен уход, а её дочь должна срочно ехать за границу решать какие-то важные проблемы. Я решила им помочь, вот обещала приехать. Вернусь 27.04. Будет очень жаль, если ты окажешься в Москве в моё отсутствие.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Судя по твоему адресу, ты уже вышла замуж, я правильно поняла? Надеюсь, нам удастся встретиться и мы обо всём поговорим.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6167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1F495E-C751-4A48-B97A-E3CCA411C9BC}"/>
              </a:ext>
            </a:extLst>
          </p:cNvPr>
          <p:cNvSpPr txBox="1"/>
          <p:nvPr/>
        </p:nvSpPr>
        <p:spPr>
          <a:xfrm>
            <a:off x="914400" y="1596458"/>
            <a:ext cx="10493405" cy="4742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RE: От Ольги Александровны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Белова Татьяна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350"/>
              </a:lnSpc>
              <a:spcBef>
                <a:spcPts val="0"/>
              </a:spcBef>
              <a:spcAft>
                <a:spcPts val="15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93969B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Сегодня, 16:14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35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93969B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Кому: вам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Дорогая Ольга Александровна!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очень рада, что Вы получили моё письмо и ответили. Я лечу в Москву 7 или 8.04, поэтому мы обязательно встретимся. Точную дату я сообщу сразу, как куплю билет и забронирую гостиницу.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 встречи,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Ваша Таня </a:t>
            </a:r>
          </a:p>
        </p:txBody>
      </p:sp>
    </p:spTree>
    <p:extLst>
      <p:ext uri="{BB962C8B-B14F-4D97-AF65-F5344CB8AC3E}">
        <p14:creationId xmlns:p14="http://schemas.microsoft.com/office/powerpoint/2010/main" val="31633660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39F33C-C978-4156-AB41-2E5920AA6829}"/>
              </a:ext>
            </a:extLst>
          </p:cNvPr>
          <p:cNvSpPr txBox="1"/>
          <p:nvPr/>
        </p:nvSpPr>
        <p:spPr>
          <a:xfrm>
            <a:off x="782715" y="1737923"/>
            <a:ext cx="10349884" cy="44468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RE: Re[2]: От Ольги Александровны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Знаменская О. А.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350"/>
              </a:lnSpc>
              <a:spcBef>
                <a:spcPts val="0"/>
              </a:spcBef>
              <a:spcAft>
                <a:spcPts val="15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93969B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Сегодня, 16:21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35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93969B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Кому: вам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Танечка!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правильно поняла, что тебе теперь негде остановиться в Москве? Зачем тебе гостиница? Я живу одна в 3-комнатной квартире. Приезжай ко мне! Так мы сможем вдоволь наговориться. Да и твои бывшие одноклассники ко мне иногда заходят. Устроим внеочередную встречу выпускников. Напиши, когда ты прилетаешь. Я вряд ли смогу встретить тебя в аэропорту, но ты ведь прилетишь в Домодедово? Если поедешь на общественном транспорте, я встречу тебя у метро или у станции электрички. И вот мой телефон: 8-916-152-34-11. 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0852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B4098C-5C92-4F38-9A46-2D46807FCA01}"/>
              </a:ext>
            </a:extLst>
          </p:cNvPr>
          <p:cNvSpPr txBox="1"/>
          <p:nvPr/>
        </p:nvSpPr>
        <p:spPr>
          <a:xfrm>
            <a:off x="1367162" y="1926455"/>
            <a:ext cx="9206143" cy="3560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RE: Re[3]: От Ольги Александровны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Белова Татьяна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350"/>
              </a:lnSpc>
              <a:spcBef>
                <a:spcPts val="0"/>
              </a:spcBef>
              <a:spcAft>
                <a:spcPts val="15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93969B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Сегодня, 16:24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93969B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Кому: вам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Ольга Александровна! Спасибо огромное за предложение! Если честно, у меня проблемы с гостиницей.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Билет купила на вт., 7.04. Прилетаю я в Домодедово в 14:30. Но встречать меня не надо, я доберусь сама. Позвоню Вам сразу, как приземлится самолёт.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 встречи! 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Ваша Таня.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93757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3C2F1B-8699-4184-A307-EA3C29F6F6ED}"/>
              </a:ext>
            </a:extLst>
          </p:cNvPr>
          <p:cNvSpPr txBox="1"/>
          <p:nvPr/>
        </p:nvSpPr>
        <p:spPr>
          <a:xfrm>
            <a:off x="1438182" y="1549806"/>
            <a:ext cx="9126245" cy="4246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Телефонный разговор. Звонок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Дзынь-дзынь-дзынь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0" lvl="0" indent="-18034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Алло! Танюша! Ты уже прилетела? Так рано?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0" lvl="0" indent="-18034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Алло! Ольга Александровна! Я задерживаюсь. Здесь нелётная погода, гроза, град и ураган, я еще не вылетела из Иркутска.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0" lvl="0" indent="-18034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Алло! Алло! Танечка! Плохо слышно! Ты где? В Домодедове?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0" lvl="0" indent="-18034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Нет-нет, я ещё в Иркутске!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0" lvl="0" indent="-18034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Алло! Ничего не поняла! Ты на станции? Я выхожу тебя встречать.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0" lvl="0" indent="-18034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Не надо, Ольга Александровна!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шшшш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сбрдддцццззззо-шшш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 ту-ту-ту…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8247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2917A8-E4F3-41D8-B208-FB9C8B8F69BD}"/>
              </a:ext>
            </a:extLst>
          </p:cNvPr>
          <p:cNvSpPr txBox="1"/>
          <p:nvPr/>
        </p:nvSpPr>
        <p:spPr>
          <a:xfrm>
            <a:off x="632830" y="1406236"/>
            <a:ext cx="974028" cy="532903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Смс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9BDDB2-8E5F-4782-B2B3-C46E9F4DC16D}"/>
              </a:ext>
            </a:extLst>
          </p:cNvPr>
          <p:cNvSpPr txBox="1"/>
          <p:nvPr/>
        </p:nvSpPr>
        <p:spPr>
          <a:xfrm>
            <a:off x="1237991" y="2449346"/>
            <a:ext cx="7164280" cy="993926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Ольга Александровна! Мой вылет задержан. Как минимум на 2 ч. Я напишу.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2BF4D9-372B-41BB-A14E-4A6EB76524DF}"/>
              </a:ext>
            </a:extLst>
          </p:cNvPr>
          <p:cNvSpPr txBox="1"/>
          <p:nvPr/>
        </p:nvSpPr>
        <p:spPr>
          <a:xfrm>
            <a:off x="3947161" y="4306431"/>
            <a:ext cx="7164280" cy="145495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Ольга Александровна! Объявили мой самолёт, вылет через 35 мин. В М в 17:00. У Вас буду после 6 ч.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веч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6383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AF526F-8393-2A03-E077-147BF9F78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1D8A56F0-5550-E1F2-A760-AD27083964F5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22 октября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3ED65F-3F6A-F079-7F48-969F26866EE2}"/>
              </a:ext>
            </a:extLst>
          </p:cNvPr>
          <p:cNvSpPr txBox="1"/>
          <p:nvPr/>
        </p:nvSpPr>
        <p:spPr>
          <a:xfrm>
            <a:off x="329938" y="1046375"/>
            <a:ext cx="11657275" cy="5027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ru-RU" sz="3400" dirty="0">
                <a:solidFill>
                  <a:srgbClr val="7030A0"/>
                </a:solidFill>
                <a:latin typeface="Calibri" panose="020F0502020204030204"/>
              </a:rPr>
              <a:t>Поговорка</a:t>
            </a:r>
            <a:r>
              <a:rPr kumimoji="0" lang="ru-RU" sz="3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«Молодец…» наизусть.</a:t>
            </a:r>
          </a:p>
          <a:p>
            <a:pPr marL="514350" marR="0" lvl="0" indent="-51435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3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тексты (см. ссылку на сайте), обратите внимание на числительные и их формы, задайте вопросы к числительным и сочетаниям с числительными.</a:t>
            </a:r>
          </a:p>
          <a:p>
            <a:pPr marL="514350" marR="0" lvl="0" indent="-51435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Расскажите о Татьяне и Ольге Александровне. Используйте информацию из их писем, телефонного разговора и смс.</a:t>
            </a:r>
          </a:p>
        </p:txBody>
      </p:sp>
    </p:spTree>
    <p:extLst>
      <p:ext uri="{BB962C8B-B14F-4D97-AF65-F5344CB8AC3E}">
        <p14:creationId xmlns:p14="http://schemas.microsoft.com/office/powerpoint/2010/main" val="37843895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9EC018C5-DE3A-469E-B500-5568323DF0F3}"/>
              </a:ext>
            </a:extLst>
          </p:cNvPr>
          <p:cNvSpPr txBox="1">
            <a:spLocks/>
          </p:cNvSpPr>
          <p:nvPr/>
        </p:nvSpPr>
        <p:spPr>
          <a:xfrm>
            <a:off x="838200" y="1387366"/>
            <a:ext cx="10515600" cy="4789597"/>
          </a:xfrm>
          <a:prstGeom prst="rect">
            <a:avLst/>
          </a:prstGeom>
        </p:spPr>
        <p:txBody>
          <a:bodyPr>
            <a:normAutofit fontScale="3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2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5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ЭКРАН КРИМИНАЛЬНЫХ СООБЩЕНИЙ.</a:t>
            </a:r>
            <a:endParaRPr kumimoji="0" lang="ru-RU" sz="5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Гражданка Мухина, найдя кошелёк с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562 093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рублями, приобрела самовар стоимостью около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250 600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рублей, а также чай, сахар и кондитерские изделия на сумму свыше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340 900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рублей, прибавив к найденным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562 093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рублям ещё кое-что из личных сбережений. Собравшимся у Мухиной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187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гостям было предложено роскошное угощение. На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38-ой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минуте пира на хозяйку напал некто Пауков, но гости, увлечённые едой, не обратили на это внимания. Спас Мухину оперуполномоченный Комаров (на его счету уже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265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подобных операций). Видно, жалеет теперь Мухина о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590 500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рублях, потраченных на негодяев гостей!</a:t>
            </a:r>
            <a:endParaRPr kumimoji="0" lang="ru-RU" sz="6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98678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3EABCE-125E-44C2-A76E-B6CBB4BFB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i="0" dirty="0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  <a:t>Корней Чуковский</a:t>
            </a:r>
            <a:br>
              <a:rPr lang="ru-RU" b="1" i="0" dirty="0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</a:br>
            <a:r>
              <a:rPr lang="ru-RU" b="0" i="0" dirty="0">
                <a:solidFill>
                  <a:srgbClr val="333333"/>
                </a:solidFill>
                <a:effectLst/>
                <a:latin typeface="Roboto"/>
              </a:rPr>
              <a:t>Муха-Цокотуха</a:t>
            </a:r>
            <a:br>
              <a:rPr lang="ru-RU" b="0" i="0" dirty="0">
                <a:solidFill>
                  <a:srgbClr val="333333"/>
                </a:solidFill>
                <a:effectLst/>
                <a:latin typeface="Roboto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1AC69D-F278-49C3-B3DA-F29FC57950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990" y="779523"/>
            <a:ext cx="3649717" cy="4351338"/>
          </a:xfrm>
        </p:spPr>
        <p:txBody>
          <a:bodyPr>
            <a:normAutofit fontScale="85000" lnSpcReduction="10000"/>
          </a:bodyPr>
          <a:lstStyle/>
          <a:p>
            <a:pPr marL="0" indent="0" algn="l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Roboto"/>
              </a:rPr>
              <a:t>Муха, Муха-Цокотуха,</a:t>
            </a:r>
          </a:p>
          <a:p>
            <a:pPr marL="0" indent="0" algn="l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Roboto"/>
              </a:rPr>
              <a:t>Позолоченное брюхо!</a:t>
            </a:r>
          </a:p>
          <a:p>
            <a:pPr marL="0" indent="0" algn="l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Roboto"/>
              </a:rPr>
              <a:t>Муха по полю пошла,</a:t>
            </a:r>
          </a:p>
          <a:p>
            <a:pPr marL="0" indent="0" algn="l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Roboto"/>
              </a:rPr>
              <a:t>Муха денежку нашла.</a:t>
            </a:r>
          </a:p>
          <a:p>
            <a:pPr marL="0" indent="0" algn="l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Roboto"/>
              </a:rPr>
              <a:t>Пошла Муха на базар</a:t>
            </a:r>
          </a:p>
          <a:p>
            <a:pPr marL="0" indent="0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Roboto"/>
              </a:rPr>
              <a:t>И купила самовар:</a:t>
            </a:r>
          </a:p>
          <a:p>
            <a:pPr marL="0" indent="0"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«Приходите, тараканы,</a:t>
            </a:r>
          </a:p>
          <a:p>
            <a:pPr marL="0" indent="0"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Я вас чаем угощу!»</a:t>
            </a:r>
          </a:p>
          <a:p>
            <a:pPr marL="0" indent="0"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Тараканы прибегали,</a:t>
            </a:r>
          </a:p>
          <a:p>
            <a:pPr marL="0" indent="0"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Все стаканы выпивали,</a:t>
            </a:r>
          </a:p>
          <a:p>
            <a:pPr marL="0" indent="0" algn="l">
              <a:buNone/>
            </a:pPr>
            <a:endParaRPr lang="ru-RU" b="0" i="0" dirty="0">
              <a:solidFill>
                <a:srgbClr val="333333"/>
              </a:solidFill>
              <a:effectLst/>
              <a:latin typeface="Roboto"/>
            </a:endParaRPr>
          </a:p>
          <a:p>
            <a:endParaRPr lang="ru-RU" dirty="0"/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id="{2FD6A819-532A-4A3C-90E5-73BCA974D427}"/>
              </a:ext>
            </a:extLst>
          </p:cNvPr>
          <p:cNvSpPr txBox="1">
            <a:spLocks/>
          </p:cNvSpPr>
          <p:nvPr/>
        </p:nvSpPr>
        <p:spPr>
          <a:xfrm>
            <a:off x="3915103" y="1899198"/>
            <a:ext cx="4361793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А букашки —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По три чашки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С молоком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И крендельком: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Нынче Муха-Цокотуха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Именинница!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Приходили к Мухе блошки,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Приносили ей сапожки,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А сапожки не простые —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В них застежки золотые.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B76DD341-8FFF-4351-9F30-0F8C5E847905}"/>
              </a:ext>
            </a:extLst>
          </p:cNvPr>
          <p:cNvSpPr txBox="1">
            <a:spLocks/>
          </p:cNvSpPr>
          <p:nvPr/>
        </p:nvSpPr>
        <p:spPr>
          <a:xfrm>
            <a:off x="8350466" y="2288355"/>
            <a:ext cx="372854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Приходила к Мухе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Бабушка-пчела,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Мухе-Цокотухе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Меду принесла: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«Бабочка-красавица,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Кушайте варенье!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Или вам не нравится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Наше угощенье?»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E46E4BF-2768-4396-AF96-25A0D5D95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5714" y="123334"/>
            <a:ext cx="2226239" cy="18255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187C01B-5574-497F-A430-DDC19EBF6B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3783" y="4984043"/>
            <a:ext cx="1922079" cy="15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7117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>
            <a:extLst>
              <a:ext uri="{FF2B5EF4-FFF2-40B4-BE49-F238E27FC236}">
                <a16:creationId xmlns:a16="http://schemas.microsoft.com/office/drawing/2014/main" id="{BB0D796F-A744-4DED-93D8-D0B93B41EB4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54691" y="239602"/>
            <a:ext cx="3825611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Вдруг какой-то старичок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Паучок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Нашу Муху в уголок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Поволок —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Хочет бедную убить,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Цокотуху погубить!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«Дорогие гости, помогите!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Паука-злодея зарубите!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И кормила я вас,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И поила я вас,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Не покиньте меня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В мой последний час!»</a:t>
            </a:r>
            <a:endParaRPr lang="ru-RU" dirty="0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A55CF4E4-F1C8-40C2-AF11-D1E79448CEA9}"/>
              </a:ext>
            </a:extLst>
          </p:cNvPr>
          <p:cNvSpPr txBox="1">
            <a:spLocks/>
          </p:cNvSpPr>
          <p:nvPr/>
        </p:nvSpPr>
        <p:spPr>
          <a:xfrm>
            <a:off x="4427143" y="681037"/>
            <a:ext cx="3825611" cy="5360989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Но жуки-червяки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Испугалися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По углам, по щелям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Разбежалися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Тараканы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Под диваны,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А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козявочки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Под лавочки,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А букашки под кровать —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Не желают воевать!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И никто даже с места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Не сдвинется: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Пропадай-погибай,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Именинница!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4FBEEDB8-60ED-40D1-BDA2-F978537B6A96}"/>
              </a:ext>
            </a:extLst>
          </p:cNvPr>
          <p:cNvSpPr txBox="1">
            <a:spLocks/>
          </p:cNvSpPr>
          <p:nvPr/>
        </p:nvSpPr>
        <p:spPr>
          <a:xfrm>
            <a:off x="8722814" y="3571410"/>
            <a:ext cx="374724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А кузнечик, а кузнечик,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Ну, совсем как человечек,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Скок, скок, скок, скок!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За кусток,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Под мосток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И молчок!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7D9A752-C0C4-47FE-9B41-E9E839139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6011" y="0"/>
            <a:ext cx="2725147" cy="204386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042F9D2-14C5-4C41-84B6-E3EC629059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638" y="4590940"/>
            <a:ext cx="2354317" cy="176573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895CAD0-1E1B-46E1-B3BC-61959D32D9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7826" y="1660026"/>
            <a:ext cx="1481516" cy="176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3129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>
            <a:extLst>
              <a:ext uri="{FF2B5EF4-FFF2-40B4-BE49-F238E27FC236}">
                <a16:creationId xmlns:a16="http://schemas.microsoft.com/office/drawing/2014/main" id="{54271061-C1C0-4271-9D92-DB7A78B3097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0" y="122950"/>
            <a:ext cx="4269828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А злодей-то не шутит,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Руки-ноги он Мухе верёвками крутит,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Зубы острые в самое сердце вонзает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И кровь у неё выпивает.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Муха криком кричит,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Надрывается,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А злодей молчит,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Ухмыляется.</a:t>
            </a:r>
          </a:p>
          <a:p>
            <a:endParaRPr lang="ru-RU" dirty="0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2F9F8532-AE81-4859-9A73-487BD5920E0E}"/>
              </a:ext>
            </a:extLst>
          </p:cNvPr>
          <p:cNvSpPr txBox="1">
            <a:spLocks/>
          </p:cNvSpPr>
          <p:nvPr/>
        </p:nvSpPr>
        <p:spPr>
          <a:xfrm>
            <a:off x="3652347" y="2506662"/>
            <a:ext cx="4269827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Вдруг откуда-то летит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Маленький Комарик,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И в руке его горит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Маленький фонарик.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«Где убийца, где злодей?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Не боюсь его когтей!»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Подлетает к Пауку,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Саблю вынимает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И ему на всём скаку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Голову срубает!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E02BA7B6-068A-4EF8-AF28-7AFD09D6A5A9}"/>
              </a:ext>
            </a:extLst>
          </p:cNvPr>
          <p:cNvSpPr txBox="1">
            <a:spLocks/>
          </p:cNvSpPr>
          <p:nvPr/>
        </p:nvSpPr>
        <p:spPr>
          <a:xfrm>
            <a:off x="7979980" y="3429000"/>
            <a:ext cx="4382813" cy="31562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Муху за руку берёт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И к окошечку ведёт: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«Я злодея зарубил,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Я тебя освободил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И теперь, душа-девица,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На тебе хочу жениться!»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AB91639-A4C2-47E4-AF8C-733906965B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793" y="4372303"/>
            <a:ext cx="3070394" cy="205148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F885F3D-BF9E-4232-ACC5-B5D56ABE36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4812" y="927921"/>
            <a:ext cx="4269827" cy="240177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A7E8FCF-1BE5-43B0-AD34-119EB8427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828" y="218861"/>
            <a:ext cx="2824654" cy="2118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3142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BD3465-6610-AC97-0316-C085FA2FB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Муха-Цокотуха (1976)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543CBA-6CDD-2D77-90F5-E63243730C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https://premier.one/show/muha-tsokotuha-1976?fullscreen=true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21690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9EC018C5-DE3A-469E-B500-5568323DF0F3}"/>
              </a:ext>
            </a:extLst>
          </p:cNvPr>
          <p:cNvSpPr txBox="1">
            <a:spLocks/>
          </p:cNvSpPr>
          <p:nvPr/>
        </p:nvSpPr>
        <p:spPr>
          <a:xfrm>
            <a:off x="838200" y="1387366"/>
            <a:ext cx="10515600" cy="4789597"/>
          </a:xfrm>
          <a:prstGeom prst="rect">
            <a:avLst/>
          </a:prstGeom>
        </p:spPr>
        <p:txBody>
          <a:bodyPr>
            <a:normAutofit fontScale="3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2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5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ЭКРАН КРИМИНАЛЬНЫХ СООБЩЕНИЙ.</a:t>
            </a:r>
            <a:endParaRPr kumimoji="0" lang="ru-RU" sz="5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Гражданка Мухина, найдя кошелёк с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562 093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рублями, приобрела самовар стоимостью около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250 600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рублей, а также чай, сахар и кондитерские изделия на сумму свыше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340 900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рублей, прибавив к найденным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562 093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рублям ещё кое-что из личных сбережений. Собравшимся у Мухиной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187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гостям было предложено роскошное угощение. На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38-ой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минуте пира на хозяйку напал некто Пауков, но гости, увлечённые едой, не обратили на это внимания. Спас Мухину оперуполномоченный Комаров (на его счету уже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265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подобных операций). Видно, жалеет теперь Мухина о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590 500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рублях, потраченных на негодяев гостей!</a:t>
            </a:r>
            <a:endParaRPr kumimoji="0" lang="ru-RU" sz="6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77232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9EC018C5-DE3A-469E-B500-5568323DF0F3}"/>
              </a:ext>
            </a:extLst>
          </p:cNvPr>
          <p:cNvSpPr txBox="1">
            <a:spLocks/>
          </p:cNvSpPr>
          <p:nvPr/>
        </p:nvSpPr>
        <p:spPr>
          <a:xfrm>
            <a:off x="838200" y="1387366"/>
            <a:ext cx="10515600" cy="478959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Аудиторный тест по числительным в тексте «Экран криминальных сообщений». Тест можно сделать несколько раз. Оценка будет средней из всех попыток. НО!! засчитываться будут только попытки, сданные ДО 14:00 по московскому времени.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sz="40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https://onlinetestpad.com/pkf3t3voboifm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276801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25384882-E7AC-1589-16F6-48ADDEB94A06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</a:t>
            </a:r>
            <a:r>
              <a:rPr kumimoji="0" lang="ru-RU" sz="5400" b="1" i="0" u="none" strike="noStrike" kern="1200" cap="none" spc="300" normalizeH="0" baseline="0" noProof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на 22 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октября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8403F9-0C12-763B-5EA4-215CE1828F9C}"/>
              </a:ext>
            </a:extLst>
          </p:cNvPr>
          <p:cNvSpPr txBox="1"/>
          <p:nvPr/>
        </p:nvSpPr>
        <p:spPr>
          <a:xfrm>
            <a:off x="329938" y="1046375"/>
            <a:ext cx="11657275" cy="5027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ru-RU" sz="3400" dirty="0">
                <a:solidFill>
                  <a:prstClr val="black"/>
                </a:solidFill>
                <a:latin typeface="Calibri" panose="020F0502020204030204"/>
              </a:rPr>
              <a:t>Поговорка</a:t>
            </a:r>
            <a:r>
              <a:rPr kumimoji="0" lang="ru-RU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«Молодец…» наизусть.</a:t>
            </a:r>
          </a:p>
          <a:p>
            <a:pPr marL="514350" marR="0" lvl="0" indent="-51435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тексты (см. ссылку на сайте), обратите внимание на числительные и их формы, задайте вопросы к числительным и сочетаниям с числительными.</a:t>
            </a:r>
          </a:p>
          <a:p>
            <a:pPr marL="514350" marR="0" lvl="0" indent="-51435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Расскажите о Татьяне и Ольге Александровне. Используйте информацию из их писем, телефонного разговора и смс.</a:t>
            </a:r>
          </a:p>
        </p:txBody>
      </p:sp>
    </p:spTree>
    <p:extLst>
      <p:ext uri="{BB962C8B-B14F-4D97-AF65-F5344CB8AC3E}">
        <p14:creationId xmlns:p14="http://schemas.microsoft.com/office/powerpoint/2010/main" val="8990503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3999</TotalTime>
  <Words>1970</Words>
  <Application>Microsoft Office PowerPoint</Application>
  <PresentationFormat>Широкоэкранный</PresentationFormat>
  <Paragraphs>301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28</vt:i4>
      </vt:variant>
    </vt:vector>
  </HeadingPairs>
  <TitlesOfParts>
    <vt:vector size="41" baseType="lpstr">
      <vt:lpstr>Arial</vt:lpstr>
      <vt:lpstr>Arial</vt:lpstr>
      <vt:lpstr>Book Antiqua</vt:lpstr>
      <vt:lpstr>Calibri</vt:lpstr>
      <vt:lpstr>Calibri Light</vt:lpstr>
      <vt:lpstr>Georgia</vt:lpstr>
      <vt:lpstr>Open Sans</vt:lpstr>
      <vt:lpstr>Roboto</vt:lpstr>
      <vt:lpstr>Segoe Script</vt:lpstr>
      <vt:lpstr>Times New Roman</vt:lpstr>
      <vt:lpstr>Verdana</vt:lpstr>
      <vt:lpstr>Тема Office</vt:lpstr>
      <vt:lpstr>1_Тема Office</vt:lpstr>
      <vt:lpstr>1 курс (психологи 24 г/п)</vt:lpstr>
      <vt:lpstr>Фонетика Русские скороговорки и стихотворения</vt:lpstr>
      <vt:lpstr>Ц</vt:lpstr>
      <vt:lpstr>Презентация PowerPoint</vt:lpstr>
      <vt:lpstr>Скороговорки</vt:lpstr>
      <vt:lpstr>Скороговорки</vt:lpstr>
      <vt:lpstr>Скороговорки</vt:lpstr>
      <vt:lpstr>Презентация PowerPoint</vt:lpstr>
      <vt:lpstr>Скороговорки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Корней Чуковский Муха-Цокотуха </vt:lpstr>
      <vt:lpstr>Презентация PowerPoint</vt:lpstr>
      <vt:lpstr>Презентация PowerPoint</vt:lpstr>
      <vt:lpstr>Муха-Цокотуха (1976)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71</cp:revision>
  <dcterms:created xsi:type="dcterms:W3CDTF">2024-09-01T20:30:35Z</dcterms:created>
  <dcterms:modified xsi:type="dcterms:W3CDTF">2024-10-22T21:39:49Z</dcterms:modified>
</cp:coreProperties>
</file>