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5" r:id="rId7"/>
    <p:sldId id="435" r:id="rId8"/>
    <p:sldId id="266" r:id="rId9"/>
    <p:sldId id="270" r:id="rId10"/>
    <p:sldId id="273" r:id="rId11"/>
    <p:sldId id="434" r:id="rId12"/>
    <p:sldId id="437" r:id="rId13"/>
    <p:sldId id="438" r:id="rId14"/>
    <p:sldId id="275" r:id="rId15"/>
    <p:sldId id="269" r:id="rId16"/>
    <p:sldId id="439" r:id="rId17"/>
    <p:sldId id="441" r:id="rId18"/>
    <p:sldId id="272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451" r:id="rId34"/>
    <p:sldId id="452" r:id="rId35"/>
    <p:sldId id="453" r:id="rId36"/>
    <p:sldId id="454" r:id="rId37"/>
    <p:sldId id="455" r:id="rId38"/>
    <p:sldId id="456" r:id="rId39"/>
    <p:sldId id="442" r:id="rId40"/>
    <p:sldId id="443" r:id="rId41"/>
    <p:sldId id="444" r:id="rId42"/>
    <p:sldId id="445" r:id="rId43"/>
    <p:sldId id="446" r:id="rId44"/>
    <p:sldId id="447" r:id="rId45"/>
    <p:sldId id="448" r:id="rId46"/>
    <p:sldId id="449" r:id="rId47"/>
    <p:sldId id="450" r:id="rId48"/>
    <p:sldId id="268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lviguseva@mail.ru" TargetMode="External"/><Relationship Id="rId2" Type="http://schemas.openxmlformats.org/officeDocument/2006/relationships/hyperlink" Target="https://onlinetestpad.com/ru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7287" y="874782"/>
            <a:ext cx="4203903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8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октября 2024 года, 11:00—14:00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829630"/>
              </p:ext>
            </p:extLst>
          </p:nvPr>
        </p:nvGraphicFramePr>
        <p:xfrm>
          <a:off x="4601080" y="1015459"/>
          <a:ext cx="7462427" cy="5569431"/>
        </p:xfrm>
        <a:graphic>
          <a:graphicData uri="http://schemas.openxmlformats.org/drawingml/2006/table">
            <a:tbl>
              <a:tblPr firstRow="1" firstCol="1" bandRow="1"/>
              <a:tblGrid>
                <a:gridCol w="518160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86280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81533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47891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59448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918654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705930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1613505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фонетика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Баиньцайцыкэ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Сяни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Цзасян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Цзэци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Жуань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Люин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Мяохао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6485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Тяньхао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Чуньлэй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Сунь Миньцзе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Цзятао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Циньи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Чужо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Эньцун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Дэун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F24E879-AF09-C54E-A0CF-C45F8642A97D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https://www.philol.msu.ru/~elvigus/Gruppy/1-s2425.html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7604044-DD8F-8925-93DC-FF0B520E09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52DE2F-E0E9-17CD-78FF-2C7547410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732" y="2135488"/>
            <a:ext cx="8368267" cy="472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1028700" y="1071563"/>
            <a:ext cx="10358438" cy="95410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Страница группы: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https://www.philol.msu.ru/~elvigus/Gruppy/1-s2425.html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A5862-01C8-FA6B-D406-9EDC6A943AA7}"/>
              </a:ext>
            </a:extLst>
          </p:cNvPr>
          <p:cNvSpPr txBox="1"/>
          <p:nvPr/>
        </p:nvSpPr>
        <p:spPr>
          <a:xfrm>
            <a:off x="1028700" y="2474893"/>
            <a:ext cx="10358438" cy="830997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https://www.philol.msu.ru/~elvigus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093A12E-3E47-02F8-465F-79289E5D54E3}"/>
              </a:ext>
            </a:extLst>
          </p:cNvPr>
          <p:cNvCxnSpPr/>
          <p:nvPr/>
        </p:nvCxnSpPr>
        <p:spPr>
          <a:xfrm>
            <a:off x="1913953" y="4305504"/>
            <a:ext cx="2328863" cy="5286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A969FD-4A01-221A-C4AF-84739158B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816" y="3429000"/>
            <a:ext cx="6925056" cy="3233618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D749929F-687C-EBB9-0081-B71DE3CE0709}"/>
              </a:ext>
            </a:extLst>
          </p:cNvPr>
          <p:cNvSpPr txBox="1">
            <a:spLocks/>
          </p:cNvSpPr>
          <p:nvPr/>
        </p:nvSpPr>
        <p:spPr>
          <a:xfrm>
            <a:off x="107287" y="0"/>
            <a:ext cx="12028151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spc="3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курс (психологи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78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2B8AB5C-BDCE-8520-02AD-120F7E77009C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F458A656-7BFC-CE1E-1FE9-46F95AB3C4FB}"/>
              </a:ext>
            </a:extLst>
          </p:cNvPr>
          <p:cNvSpPr txBox="1">
            <a:spLocks/>
          </p:cNvSpPr>
          <p:nvPr/>
        </p:nvSpPr>
        <p:spPr>
          <a:xfrm>
            <a:off x="577049" y="2175029"/>
            <a:ext cx="11034943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200" dirty="0">
                <a:solidFill>
                  <a:srgbClr val="002060"/>
                </a:solidFill>
              </a:rPr>
              <a:t>1. Правило   </a:t>
            </a:r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6 6 6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</a:rPr>
              <a:t>Для получения допуска к зачету/экзамену необходимо выполнить</a:t>
            </a:r>
          </a:p>
          <a:p>
            <a:r>
              <a:rPr lang="ru-RU" sz="3000" b="1" dirty="0">
                <a:solidFill>
                  <a:srgbClr val="FF0000"/>
                </a:solidFill>
              </a:rPr>
              <a:t>6</a:t>
            </a:r>
            <a:r>
              <a:rPr lang="ru-RU" dirty="0">
                <a:solidFill>
                  <a:srgbClr val="002060"/>
                </a:solidFill>
              </a:rPr>
              <a:t> требований минимум на </a:t>
            </a:r>
            <a:r>
              <a:rPr lang="ru-RU" sz="3000" b="1" dirty="0">
                <a:solidFill>
                  <a:srgbClr val="FF0000"/>
                </a:solidFill>
              </a:rPr>
              <a:t>66</a:t>
            </a:r>
            <a:r>
              <a:rPr lang="ru-RU" dirty="0">
                <a:solidFill>
                  <a:srgbClr val="002060"/>
                </a:solidFill>
              </a:rPr>
              <a:t>%: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посещаемость;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домашние задания — количество;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домашние задания — средняя оценка;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промежуточные контрольные работы, зачёты и тесты — средняя оценка (зачеты должны быть сданы все);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активность и работа на уроках (это прилежание = выполнение всех требований + активность на занятиях и дополнительная работа);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ru-RU" dirty="0">
                <a:solidFill>
                  <a:srgbClr val="002060"/>
                </a:solidFill>
              </a:rPr>
              <a:t>итоговый лексико-грамматический тест.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313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C3B1F-2A48-F2DD-5260-41F647DEB089}"/>
              </a:ext>
            </a:extLst>
          </p:cNvPr>
          <p:cNvSpPr txBox="1">
            <a:spLocks/>
          </p:cNvSpPr>
          <p:nvPr/>
        </p:nvSpPr>
        <p:spPr>
          <a:xfrm>
            <a:off x="831850" y="53266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Правила обучения</a:t>
            </a:r>
            <a:br>
              <a:rPr lang="ru-RU"/>
            </a:br>
            <a:r>
              <a:rPr lang="ru-RU"/>
              <a:t>в группе русского языка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BF7A35-D886-05A6-8A79-A622E8634F22}"/>
              </a:ext>
            </a:extLst>
          </p:cNvPr>
          <p:cNvSpPr txBox="1">
            <a:spLocks/>
          </p:cNvSpPr>
          <p:nvPr/>
        </p:nvSpPr>
        <p:spPr>
          <a:xfrm>
            <a:off x="414339" y="2263667"/>
            <a:ext cx="11481740" cy="4394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Промежуточные оценки выставляются по 100-балльной системе.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Итоговая оценка состоит из работы в семестре (посещаемость, активность, домашние задания устные и письменные, их количество и срок сдачи, все тесты, работа на занятиях и так далее), промежуточных зачётов, зачётного итогового задания (как правило — устного доклада-презентации) и итогового теста.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r>
              <a:rPr lang="ru-RU" dirty="0">
                <a:solidFill>
                  <a:srgbClr val="002060"/>
                </a:solidFill>
              </a:rPr>
              <a:t>Посещаемость рассчитывается по присутствию на каждом занятии.</a:t>
            </a:r>
          </a:p>
          <a:p>
            <a:pPr marL="457200" indent="-457200" algn="l">
              <a:buFont typeface="+mj-lt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В случае болезни или технических проблем необходимо предупредить об отсутствии ДО начала занятия. Если это было невозможно сделать ДО занятия,  в самые ближайшие сроки надо отправить сообщение (письмо) с объяснением, почему не предупредили заранее.</a:t>
            </a:r>
          </a:p>
          <a:p>
            <a:pPr marL="457200" indent="-457200" algn="l">
              <a:buFont typeface="Arial" panose="020B0604020202020204" pitchFamily="34" charset="0"/>
              <a:buAutoNum type="arabicPeriod" startAt="5"/>
            </a:pPr>
            <a:r>
              <a:rPr lang="ru-RU" dirty="0">
                <a:solidFill>
                  <a:srgbClr val="002060"/>
                </a:solidFill>
              </a:rPr>
              <a:t>После пропущенного занятия нужно написать объяснительную (форму выложу при первой необходимости).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При выполнении обоих требований (</a:t>
            </a:r>
            <a:r>
              <a:rPr lang="ru-RU" dirty="0" err="1">
                <a:solidFill>
                  <a:srgbClr val="002060"/>
                </a:solidFill>
              </a:rPr>
              <a:t>пп</a:t>
            </a:r>
            <a:r>
              <a:rPr lang="ru-RU" dirty="0">
                <a:solidFill>
                  <a:srgbClr val="002060"/>
                </a:solidFill>
              </a:rPr>
              <a:t>. 5 и 6) в графу «посещаемость» добавляется балл.</a:t>
            </a:r>
          </a:p>
          <a:p>
            <a:pPr marL="457200" indent="-457200" algn="l">
              <a:buFont typeface="Arial" panose="020B0604020202020204" pitchFamily="34" charset="0"/>
              <a:buAutoNum type="arabicPeriod" startAt="2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3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266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Правила обучения</a:t>
            </a:r>
            <a:br>
              <a:rPr lang="ru-RU" dirty="0"/>
            </a:br>
            <a:r>
              <a:rPr lang="ru-RU" dirty="0"/>
              <a:t>в группе русского языка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032846"/>
            <a:ext cx="11771790" cy="482515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Все материалы располагаются на учебной странице группы (</a:t>
            </a:r>
            <a:r>
              <a:rPr lang="en-US" dirty="0">
                <a:solidFill>
                  <a:srgbClr val="002060"/>
                </a:solidFill>
              </a:rPr>
              <a:t>http://www.philol.msu.ru/~elvigus/Gruppy/</a:t>
            </a:r>
            <a:r>
              <a:rPr lang="en-US" sz="2400" dirty="0">
                <a:solidFill>
                  <a:srgbClr val="002060"/>
                </a:solidFill>
              </a:rPr>
              <a:t>1-s2425</a:t>
            </a:r>
            <a:r>
              <a:rPr lang="en-US" dirty="0">
                <a:solidFill>
                  <a:srgbClr val="002060"/>
                </a:solidFill>
              </a:rPr>
              <a:t>.html</a:t>
            </a:r>
            <a:r>
              <a:rPr lang="ru-RU" dirty="0">
                <a:solidFill>
                  <a:srgbClr val="002060"/>
                </a:solidFill>
              </a:rPr>
              <a:t>). Там же будут домашние задания, ссылки на тесты и объявления. Если информация есть на сайте, отговорки типа «Мне никто не сказал» не принимаются.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При необходимости во время учебного процесса будут использованы другие ресурсы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(тесты будут располагаться на сайтах </a:t>
            </a:r>
            <a:r>
              <a:rPr lang="en-US" b="0" i="0" u="sng" dirty="0">
                <a:solidFill>
                  <a:srgbClr val="589FFC"/>
                </a:solidFill>
                <a:effectLst/>
                <a:latin typeface="Arbutus Slab"/>
                <a:hlinkClick r:id="rId2"/>
              </a:rPr>
              <a:t>Online Test Pad</a:t>
            </a:r>
            <a:r>
              <a:rPr lang="ru-RU" dirty="0">
                <a:solidFill>
                  <a:srgbClr val="002060"/>
                </a:solidFill>
              </a:rPr>
              <a:t> и Университет без границ (</a:t>
            </a:r>
            <a:r>
              <a:rPr lang="en-US" dirty="0">
                <a:solidFill>
                  <a:srgbClr val="002060"/>
                </a:solidFill>
              </a:rPr>
              <a:t>https://distant.msu.ru/</a:t>
            </a:r>
            <a:r>
              <a:rPr lang="ru-RU" dirty="0">
                <a:solidFill>
                  <a:srgbClr val="002060"/>
                </a:solidFill>
              </a:rPr>
              <a:t>)).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Письменные задания будут приниматься на почту </a:t>
            </a:r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elviguseva@mail.ru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sz="2600" dirty="0">
                <a:solidFill>
                  <a:schemeClr val="tx1"/>
                </a:solidFill>
              </a:rPr>
              <a:t>Все письма (темы писем) должны быть оформлены следующим образом: </a:t>
            </a:r>
            <a:r>
              <a:rPr lang="ru-RU" sz="2600" b="1" dirty="0">
                <a:solidFill>
                  <a:schemeClr val="tx1"/>
                </a:solidFill>
              </a:rPr>
              <a:t>1п24_ФамилияИмя_</a:t>
            </a:r>
            <a:r>
              <a:rPr lang="ru-RU" sz="2600" b="1" i="1" dirty="0">
                <a:solidFill>
                  <a:schemeClr val="tx1"/>
                </a:solidFill>
              </a:rPr>
              <a:t>Тема</a:t>
            </a:r>
            <a:r>
              <a:rPr lang="ru-RU" sz="2600" dirty="0">
                <a:solidFill>
                  <a:schemeClr val="tx1"/>
                </a:solidFill>
              </a:rPr>
              <a:t>. («Тема» — о чем письмо (домашнее задание, вопрос, объяснительная и так далее).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dirty="0">
                <a:solidFill>
                  <a:srgbClr val="002060"/>
                </a:solidFill>
              </a:rPr>
              <a:t>Для быстрой связи и передачи срочной информации будем использовать чат в </a:t>
            </a:r>
            <a:r>
              <a:rPr lang="ru-RU" dirty="0" err="1">
                <a:solidFill>
                  <a:srgbClr val="002060"/>
                </a:solidFill>
              </a:rPr>
              <a:t>Воцапе</a:t>
            </a:r>
            <a:r>
              <a:rPr lang="ru-RU" dirty="0">
                <a:solidFill>
                  <a:srgbClr val="002060"/>
                </a:solidFill>
              </a:rPr>
              <a:t>. Для этого прошу всех прислать мне на номер </a:t>
            </a:r>
            <a:r>
              <a:rPr lang="ru-RU" dirty="0" err="1">
                <a:solidFill>
                  <a:srgbClr val="002060"/>
                </a:solidFill>
              </a:rPr>
              <a:t>Воцапа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+7-925-737-91-57 </a:t>
            </a:r>
            <a:r>
              <a:rPr lang="ru-RU" dirty="0">
                <a:solidFill>
                  <a:srgbClr val="002060"/>
                </a:solidFill>
              </a:rPr>
              <a:t>сообщение со своего действующего телефона. В сообщении должно быть: Фамилия и имя, электронный адрес, сообщение об успешном посещении страницы группы.</a:t>
            </a:r>
          </a:p>
        </p:txBody>
      </p:sp>
    </p:spTree>
    <p:extLst>
      <p:ext uri="{BB962C8B-B14F-4D97-AF65-F5344CB8AC3E}">
        <p14:creationId xmlns:p14="http://schemas.microsoft.com/office/powerpoint/2010/main" val="43811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3266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Правила обучения</a:t>
            </a:r>
            <a:br>
              <a:rPr lang="ru-RU" dirty="0"/>
            </a:br>
            <a:r>
              <a:rPr lang="ru-RU" dirty="0"/>
              <a:t>в группе русского языка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032846"/>
            <a:ext cx="11771790" cy="482515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Прошу всех </a:t>
            </a:r>
            <a:r>
              <a:rPr lang="ru-RU" b="1" dirty="0">
                <a:solidFill>
                  <a:srgbClr val="002060"/>
                </a:solidFill>
              </a:rPr>
              <a:t>обменяться контактами</a:t>
            </a:r>
            <a:r>
              <a:rPr lang="ru-RU" dirty="0">
                <a:solidFill>
                  <a:srgbClr val="002060"/>
                </a:solidFill>
              </a:rPr>
              <a:t>. При необходимости нужно </a:t>
            </a:r>
            <a:r>
              <a:rPr lang="ru-RU" b="1" dirty="0">
                <a:solidFill>
                  <a:srgbClr val="002060"/>
                </a:solidFill>
              </a:rPr>
              <a:t>передавать</a:t>
            </a:r>
            <a:r>
              <a:rPr lang="ru-RU" dirty="0">
                <a:solidFill>
                  <a:srgbClr val="002060"/>
                </a:solidFill>
              </a:rPr>
              <a:t> всем информацию, полученную от преподавателя с экстренного номера.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В случае обрыва связи необходимо попытаться подключиться еще раз. Если не получится, сообщить в общий чат. Если пропал интернет совсем, передать информацию через одногруппников или написать потом об этом сообщение преподавателю.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В случае обрыва связи у </a:t>
            </a:r>
            <a:r>
              <a:rPr lang="ru-RU" b="1" dirty="0">
                <a:solidFill>
                  <a:srgbClr val="002060"/>
                </a:solidFill>
              </a:rPr>
              <a:t>преподавателя</a:t>
            </a:r>
            <a:r>
              <a:rPr lang="ru-RU" dirty="0">
                <a:solidFill>
                  <a:srgbClr val="002060"/>
                </a:solidFill>
              </a:rPr>
              <a:t> нужно подождать 5-15 минут. Если нет никаких сообщений в чате или через кого-то из студентов, имеющих русский номер, можно выйти из виртуальной аудитории.</a:t>
            </a:r>
          </a:p>
          <a:p>
            <a:r>
              <a:rPr lang="ru-RU" dirty="0">
                <a:solidFill>
                  <a:srgbClr val="002060"/>
                </a:solidFill>
              </a:rPr>
              <a:t>Вся информация о ДЗ и проч. появится в чате или на странице по мере восстановления связи. Прекращение занятия из-за технических проблем </a:t>
            </a:r>
            <a:r>
              <a:rPr lang="ru-RU" b="1" dirty="0">
                <a:solidFill>
                  <a:srgbClr val="002060"/>
                </a:solidFill>
              </a:rPr>
              <a:t>не освобождает от выполнения ДЗ</a:t>
            </a:r>
            <a:r>
              <a:rPr lang="ru-RU" dirty="0">
                <a:solidFill>
                  <a:srgbClr val="002060"/>
                </a:solidFill>
              </a:rPr>
              <a:t>, которое обязательно будет на сайте или в чате.</a:t>
            </a:r>
          </a:p>
        </p:txBody>
      </p:sp>
    </p:spTree>
    <p:extLst>
      <p:ext uri="{BB962C8B-B14F-4D97-AF65-F5344CB8AC3E}">
        <p14:creationId xmlns:p14="http://schemas.microsoft.com/office/powerpoint/2010/main" val="366506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 1 курса специалитета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факультета психологии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931333" y="355600"/>
            <a:ext cx="1068652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002060"/>
                </a:solidFill>
              </a:rPr>
              <a:t>Я студент(ка)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1 (первого) курса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специалитета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факультета психологии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3936449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95CD9-6A8B-E2C5-EC35-09445209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6096528" cy="3429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2AA28-FFF0-93A3-B00F-390863A1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528" cy="34292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24365-3101-69DD-0029-C56316EDD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703"/>
            <a:ext cx="6096528" cy="3429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0B3B5-DCD6-A050-95C5-E68944060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342840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4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7B4D2-9FF1-4AE2-BDE4-74C461F665DA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DCCF78-B567-8223-3F60-319B5E33F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48F58-6D50-288E-314F-06DD7A47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8106040-E300-20B2-F011-39D879C83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60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8DED-8DF5-4EFB-B397-E953C47E6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6757"/>
            <a:ext cx="12192000" cy="5077609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5592" y="1837681"/>
            <a:ext cx="4465468" cy="319596"/>
          </a:xfrm>
        </p:spPr>
        <p:txBody>
          <a:bodyPr>
            <a:normAutofit fontScale="47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Материалы по теме «Знакомство» (см. на сайте)</a:t>
            </a:r>
          </a:p>
        </p:txBody>
      </p:sp>
    </p:spTree>
    <p:extLst>
      <p:ext uri="{BB962C8B-B14F-4D97-AF65-F5344CB8AC3E}">
        <p14:creationId xmlns:p14="http://schemas.microsoft.com/office/powerpoint/2010/main" val="159216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76586"/>
            <a:ext cx="10515600" cy="4341181"/>
          </a:xfrm>
        </p:spPr>
        <p:txBody>
          <a:bodyPr>
            <a:normAutofit fontScale="92500"/>
          </a:bodyPr>
          <a:lstStyle/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</a:t>
            </a:r>
            <a:r>
              <a:rPr lang="ru-RU" sz="3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Чжен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Лу. Он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китаец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 родился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Пекине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 хорошо знает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Ему было легко выучить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его подруга —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японка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Она родилась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Японии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Токио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Сейчас они живут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России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Москве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Они студенты, они учатся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Московском государственном университете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 трудно 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очень отличается от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китайского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японского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61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829" y="2129853"/>
            <a:ext cx="10515600" cy="4287914"/>
          </a:xfrm>
        </p:spPr>
        <p:txBody>
          <a:bodyPr>
            <a:normAutofit fontScale="92500"/>
          </a:bodyPr>
          <a:lstStyle/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Дженни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американка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Она живёт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Нью-Йорке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Она домохозяйка. Она учит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Ей трудно учить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у неё нет практики.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Её сын Джон учится в школе. Он хорошо знает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испанский язык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потому что его друг Хосе —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испанец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Сейчас Хосе живёт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Нью-Йорке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но родился он в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Мадриде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Его отец врач. Он работал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Испании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 Франции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Финляндии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Сейчас он работает </a:t>
            </a:r>
            <a:r>
              <a:rPr lang="ru-RU" sz="36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Америке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8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56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8800"/>
            <a:ext cx="10515600" cy="4775398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Добрый день! Как Вас зовут?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 зовут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Маурин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англичанка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работаете?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Нет,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Москве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работает мой муж. Я домохозяйка. У меня трое детей.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учите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Times New Roman" panose="02020603050405020304" pitchFamily="18" charset="0"/>
              <a:buChar char="—"/>
            </a:pP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Да, но мне трудно учить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потому что я всё время </a:t>
            </a:r>
            <a:r>
              <a:rPr lang="ru-RU" sz="2800" u="sng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r>
              <a:rPr lang="ru-RU" sz="28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детьми. У меня мало практики.</a:t>
            </a:r>
            <a:endParaRPr lang="ru-RU" sz="13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038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fontScale="92500"/>
          </a:bodyPr>
          <a:lstStyle/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Здравствуйте, меня зовут Мишель. Я переводчик.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Я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француженка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родилась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во Франции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Париже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но я долго жила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Германии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Англии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Я знаю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французский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немецкий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английский языки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Мне было трудно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немецкий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но мне было легко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английский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потому что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английском языке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много слов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из французского языка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lvl="0">
              <a:lnSpc>
                <a:spcPct val="115000"/>
              </a:lnSpc>
            </a:pPr>
            <a:r>
              <a:rPr lang="ru-RU" sz="3200" i="1" dirty="0">
                <a:solidFill>
                  <a:schemeClr val="tx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Сейчас я живу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России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Москве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учу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русский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Я думаю, что мне будет не трудно выучить </a:t>
            </a:r>
            <a:r>
              <a:rPr lang="ru-RU" sz="3200" i="1" u="sng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русский язык</a:t>
            </a:r>
            <a:r>
              <a:rPr lang="ru-RU" sz="3200" i="1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28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551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1EA256C8-E35F-442A-A0AE-AA363F305C99}"/>
              </a:ext>
            </a:extLst>
          </p:cNvPr>
          <p:cNvSpPr/>
          <p:nvPr/>
        </p:nvSpPr>
        <p:spPr>
          <a:xfrm>
            <a:off x="5353235" y="2396971"/>
            <a:ext cx="1571348" cy="1811045"/>
          </a:xfrm>
          <a:prstGeom prst="triangl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/>
          <p:nvPr/>
        </p:nvCxnSpPr>
        <p:spPr>
          <a:xfrm>
            <a:off x="1376039" y="4208016"/>
            <a:ext cx="3533312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/>
          <p:nvPr/>
        </p:nvCxnSpPr>
        <p:spPr>
          <a:xfrm>
            <a:off x="7263414" y="4208016"/>
            <a:ext cx="3533312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2124722" y="1620782"/>
            <a:ext cx="1663823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сюда, туда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8069803" y="1507587"/>
            <a:ext cx="22016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отсюда, оттуда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48219" y="4314490"/>
            <a:ext cx="4429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здесь (тут — 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разг.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), там</a:t>
            </a:r>
          </a:p>
        </p:txBody>
      </p:sp>
    </p:spTree>
    <p:extLst>
      <p:ext uri="{BB962C8B-B14F-4D97-AF65-F5344CB8AC3E}">
        <p14:creationId xmlns:p14="http://schemas.microsoft.com/office/powerpoint/2010/main" val="4070701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360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842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43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72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731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359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676616" y="4957396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042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903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823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648B-6B33-46DB-AB01-A93B5E33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52" y="-165313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Где — куда — откуда?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871B6-A404-499F-ADC9-BD894F3D05CF}"/>
              </a:ext>
            </a:extLst>
          </p:cNvPr>
          <p:cNvSpPr txBox="1"/>
          <p:nvPr/>
        </p:nvSpPr>
        <p:spPr>
          <a:xfrm>
            <a:off x="1109706" y="970142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ВП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комнату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99F48-FD10-4A9B-910E-CFFDBB7DFA25}"/>
              </a:ext>
            </a:extLst>
          </p:cNvPr>
          <p:cNvSpPr txBox="1"/>
          <p:nvPr/>
        </p:nvSpPr>
        <p:spPr>
          <a:xfrm>
            <a:off x="7516425" y="773180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 комнаты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8CD5FF-08E3-4111-A468-220A189516E7}"/>
              </a:ext>
            </a:extLst>
          </p:cNvPr>
          <p:cNvSpPr/>
          <p:nvPr/>
        </p:nvSpPr>
        <p:spPr>
          <a:xfrm>
            <a:off x="4122197" y="924189"/>
            <a:ext cx="2358501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BEE4DFB-0608-40E7-A6D7-31791E6E579E}"/>
              </a:ext>
            </a:extLst>
          </p:cNvPr>
          <p:cNvCxnSpPr>
            <a:cxnSpLocks/>
          </p:cNvCxnSpPr>
          <p:nvPr/>
        </p:nvCxnSpPr>
        <p:spPr>
          <a:xfrm>
            <a:off x="1057921" y="2528225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41B65681-9CC5-43BB-9E73-6D4377434161}"/>
              </a:ext>
            </a:extLst>
          </p:cNvPr>
          <p:cNvCxnSpPr>
            <a:cxnSpLocks/>
          </p:cNvCxnSpPr>
          <p:nvPr/>
        </p:nvCxnSpPr>
        <p:spPr>
          <a:xfrm>
            <a:off x="6096000" y="252917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D56563-E02A-4EAC-85B8-504D9C7DB488}"/>
              </a:ext>
            </a:extLst>
          </p:cNvPr>
          <p:cNvSpPr/>
          <p:nvPr/>
        </p:nvSpPr>
        <p:spPr>
          <a:xfrm>
            <a:off x="4221145" y="3972689"/>
            <a:ext cx="2358501" cy="398788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B72832F-5184-4E1E-9F4E-36BD69606982}"/>
              </a:ext>
            </a:extLst>
          </p:cNvPr>
          <p:cNvCxnSpPr>
            <a:cxnSpLocks/>
          </p:cNvCxnSpPr>
          <p:nvPr/>
        </p:nvCxnSpPr>
        <p:spPr>
          <a:xfrm>
            <a:off x="1127462" y="3880091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B8FABE9-A0DA-4FDB-8A94-5125405EB315}"/>
              </a:ext>
            </a:extLst>
          </p:cNvPr>
          <p:cNvCxnSpPr>
            <a:cxnSpLocks/>
          </p:cNvCxnSpPr>
          <p:nvPr/>
        </p:nvCxnSpPr>
        <p:spPr>
          <a:xfrm>
            <a:off x="5976152" y="3889517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E9D0BA0-B289-4AB4-960B-D8A9FA72A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86470" y="1328847"/>
            <a:ext cx="4429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4000" dirty="0"/>
              <a:t>где? </a:t>
            </a:r>
            <a:r>
              <a:rPr lang="ru-RU" sz="4000" b="1" dirty="0">
                <a:solidFill>
                  <a:srgbClr val="8A0000"/>
                </a:solidFill>
              </a:rPr>
              <a:t>+</a:t>
            </a:r>
            <a:r>
              <a:rPr lang="ru-RU" sz="2800" b="1" dirty="0">
                <a:solidFill>
                  <a:srgbClr val="8A0000"/>
                </a:solidFill>
              </a:rPr>
              <a:t> </a:t>
            </a:r>
            <a:r>
              <a:rPr lang="ru-RU" sz="4000" b="1" dirty="0">
                <a:solidFill>
                  <a:srgbClr val="8A0000"/>
                </a:solidFill>
              </a:rPr>
              <a:t>ПП</a:t>
            </a:r>
            <a:br>
              <a:rPr lang="ru-RU" sz="4000" dirty="0"/>
            </a:b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в комнате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7EC88-0DA4-46A1-A34A-A2C406968C7C}"/>
              </a:ext>
            </a:extLst>
          </p:cNvPr>
          <p:cNvSpPr txBox="1"/>
          <p:nvPr/>
        </p:nvSpPr>
        <p:spPr>
          <a:xfrm>
            <a:off x="1086725" y="3183135"/>
            <a:ext cx="2792768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9E3400-9771-4853-B123-1FAD2BE9FA4C}"/>
              </a:ext>
            </a:extLst>
          </p:cNvPr>
          <p:cNvSpPr txBox="1"/>
          <p:nvPr/>
        </p:nvSpPr>
        <p:spPr>
          <a:xfrm>
            <a:off x="7319545" y="3183135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улицы</a:t>
            </a:r>
          </a:p>
        </p:txBody>
      </p:sp>
      <p:sp>
        <p:nvSpPr>
          <p:cNvPr id="18" name="Объект 9">
            <a:extLst>
              <a:ext uri="{FF2B5EF4-FFF2-40B4-BE49-F238E27FC236}">
                <a16:creationId xmlns:a16="http://schemas.microsoft.com/office/drawing/2014/main" id="{613B20C1-9B8C-498C-BBAD-88DE58732E62}"/>
              </a:ext>
            </a:extLst>
          </p:cNvPr>
          <p:cNvSpPr txBox="1">
            <a:spLocks/>
          </p:cNvSpPr>
          <p:nvPr/>
        </p:nvSpPr>
        <p:spPr>
          <a:xfrm>
            <a:off x="3185418" y="2821639"/>
            <a:ext cx="442995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 улице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6B71-332D-46A8-989B-61746E1E54C4}"/>
              </a:ext>
            </a:extLst>
          </p:cNvPr>
          <p:cNvSpPr txBox="1"/>
          <p:nvPr/>
        </p:nvSpPr>
        <p:spPr>
          <a:xfrm>
            <a:off x="838200" y="5192890"/>
            <a:ext cx="2661083" cy="132856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доске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BB6A31-9CA1-4C75-AC09-48B47189AD2F}"/>
              </a:ext>
            </a:extLst>
          </p:cNvPr>
          <p:cNvSpPr txBox="1"/>
          <p:nvPr/>
        </p:nvSpPr>
        <p:spPr>
          <a:xfrm>
            <a:off x="7568213" y="5213782"/>
            <a:ext cx="311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откуда?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РП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доски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77ACA5-752C-43BF-8C52-3EA747B68ADC}"/>
              </a:ext>
            </a:extLst>
          </p:cNvPr>
          <p:cNvSpPr/>
          <p:nvPr/>
        </p:nvSpPr>
        <p:spPr>
          <a:xfrm>
            <a:off x="5754303" y="4836265"/>
            <a:ext cx="257453" cy="1775450"/>
          </a:xfrm>
          <a:prstGeom prst="rect">
            <a:avLst/>
          </a:prstGeom>
          <a:solidFill>
            <a:srgbClr val="B0DAD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3161E20-CEAB-4A4A-8263-AB29F0E3BAFD}"/>
              </a:ext>
            </a:extLst>
          </p:cNvPr>
          <p:cNvCxnSpPr>
            <a:cxnSpLocks/>
          </p:cNvCxnSpPr>
          <p:nvPr/>
        </p:nvCxnSpPr>
        <p:spPr>
          <a:xfrm>
            <a:off x="6308971" y="6606466"/>
            <a:ext cx="4126636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9">
            <a:extLst>
              <a:ext uri="{FF2B5EF4-FFF2-40B4-BE49-F238E27FC236}">
                <a16:creationId xmlns:a16="http://schemas.microsoft.com/office/drawing/2014/main" id="{833430A1-F1CD-4EDC-AC65-6123C6BAE047}"/>
              </a:ext>
            </a:extLst>
          </p:cNvPr>
          <p:cNvSpPr txBox="1">
            <a:spLocks/>
          </p:cNvSpPr>
          <p:nvPr/>
        </p:nvSpPr>
        <p:spPr>
          <a:xfrm>
            <a:off x="2536055" y="4734623"/>
            <a:ext cx="4429956" cy="188256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где?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РП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доски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F58B117-7AA2-4A39-A6C7-EFDA13807155}"/>
              </a:ext>
            </a:extLst>
          </p:cNvPr>
          <p:cNvCxnSpPr>
            <a:cxnSpLocks/>
          </p:cNvCxnSpPr>
          <p:nvPr/>
        </p:nvCxnSpPr>
        <p:spPr>
          <a:xfrm>
            <a:off x="933633" y="6606466"/>
            <a:ext cx="3817400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399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2D3EF-703A-4C7A-B9A9-23E50139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/>
              <a:t> или </a:t>
            </a:r>
            <a:r>
              <a:rPr lang="ru-RU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E4453D-3683-4381-B150-371820C8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85" y="1402672"/>
            <a:ext cx="11585360" cy="4918229"/>
          </a:xfrm>
        </p:spPr>
        <p:txBody>
          <a:bodyPr>
            <a:normAutofit fontScale="77500" lnSpcReduction="20000"/>
          </a:bodyPr>
          <a:lstStyle/>
          <a:p>
            <a:pPr marL="0" indent="-457200">
              <a:buNone/>
            </a:pPr>
            <a:r>
              <a:rPr lang="ru-RU" sz="85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</a:t>
            </a:r>
          </a:p>
          <a:p>
            <a:pPr marL="0" indent="-457200">
              <a:buNone/>
            </a:pPr>
            <a:r>
              <a:rPr lang="ru-RU" dirty="0"/>
              <a:t>— внутри помещения или другого закрытого пространства (</a:t>
            </a:r>
            <a:r>
              <a:rPr lang="ru-RU" i="1" dirty="0"/>
              <a:t>в школе, в классе, в аудитории,</a:t>
            </a:r>
            <a:br>
              <a:rPr lang="ru-RU" i="1" dirty="0"/>
            </a:br>
            <a:r>
              <a:rPr lang="ru-RU" i="1" dirty="0"/>
              <a:t>в театре, в здании, в квартире, в доме…, в столе, в ящике, в шкафу, в коробке</a:t>
            </a:r>
            <a:r>
              <a:rPr lang="ru-RU" dirty="0"/>
              <a:t>, …),</a:t>
            </a:r>
          </a:p>
          <a:p>
            <a:pPr marL="0" indent="-457200">
              <a:buNone/>
            </a:pPr>
            <a:r>
              <a:rPr lang="ru-RU" dirty="0"/>
              <a:t>— на территории, ограниченной периметром (</a:t>
            </a:r>
            <a:r>
              <a:rPr lang="ru-RU" i="1" dirty="0"/>
              <a:t>в парке, в сквере, в городе</a:t>
            </a:r>
            <a:r>
              <a:rPr lang="ru-RU" dirty="0"/>
              <a:t>, …),</a:t>
            </a:r>
          </a:p>
          <a:p>
            <a:pPr marL="0" indent="-457200">
              <a:buNone/>
            </a:pPr>
            <a:r>
              <a:rPr lang="ru-RU" dirty="0"/>
              <a:t>— координаты (</a:t>
            </a:r>
            <a:r>
              <a:rPr lang="ru-RU" i="1" dirty="0"/>
              <a:t>в точке, в месте</a:t>
            </a:r>
            <a:r>
              <a:rPr lang="ru-RU" dirty="0"/>
              <a:t>, …)</a:t>
            </a:r>
          </a:p>
          <a:p>
            <a:pPr marL="0" indent="-457200">
              <a:buNone/>
            </a:pPr>
            <a:r>
              <a:rPr lang="ru-RU" sz="85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</a:t>
            </a:r>
            <a:r>
              <a:rPr lang="ru-RU" dirty="0"/>
              <a:t> </a:t>
            </a:r>
          </a:p>
          <a:p>
            <a:pPr marL="0" indent="-457200">
              <a:buNone/>
            </a:pPr>
            <a:r>
              <a:rPr lang="ru-RU" dirty="0"/>
              <a:t>—  на открытом пространстве (</a:t>
            </a:r>
            <a:r>
              <a:rPr lang="ru-RU" i="1" dirty="0"/>
              <a:t>на улице, на площади, на платформе, на месте,</a:t>
            </a:r>
            <a:br>
              <a:rPr lang="ru-RU" i="1" dirty="0"/>
            </a:br>
            <a:r>
              <a:rPr lang="ru-RU" i="1" dirty="0"/>
              <a:t>на перекрёстке </a:t>
            </a:r>
            <a:r>
              <a:rPr lang="ru-RU" dirty="0"/>
              <a:t>…),</a:t>
            </a:r>
          </a:p>
          <a:p>
            <a:pPr marL="0" indent="-457200">
              <a:buNone/>
            </a:pPr>
            <a:r>
              <a:rPr lang="ru-RU" dirty="0"/>
              <a:t>— на крыше здания (</a:t>
            </a:r>
            <a:r>
              <a:rPr lang="ru-RU" i="1" dirty="0"/>
              <a:t>на школе, на здании, </a:t>
            </a:r>
            <a:r>
              <a:rPr lang="ru-RU" dirty="0"/>
              <a:t>… )</a:t>
            </a:r>
          </a:p>
          <a:p>
            <a:pPr marL="0" indent="-457200">
              <a:buNone/>
            </a:pPr>
            <a:r>
              <a:rPr lang="ru-RU" dirty="0"/>
              <a:t>— на поверхности предмета (</a:t>
            </a:r>
            <a:r>
              <a:rPr lang="ru-RU" i="1" dirty="0"/>
              <a:t>на столе, на шкафе (на шкафу), на полке, </a:t>
            </a:r>
            <a:r>
              <a:rPr lang="ru-RU" dirty="0"/>
              <a:t>…),</a:t>
            </a:r>
          </a:p>
          <a:p>
            <a:pPr marL="0" indent="-457200">
              <a:buNone/>
            </a:pPr>
            <a:r>
              <a:rPr lang="ru-RU" dirty="0"/>
              <a:t>— время + место + определённые стандартные действия (</a:t>
            </a:r>
            <a:r>
              <a:rPr lang="ru-RU" i="1" dirty="0"/>
              <a:t>на уроке, на концерте, на спектакле, </a:t>
            </a:r>
            <a:r>
              <a:rPr lang="ru-RU" dirty="0"/>
              <a:t>…). </a:t>
            </a:r>
          </a:p>
        </p:txBody>
      </p:sp>
    </p:spTree>
    <p:extLst>
      <p:ext uri="{BB962C8B-B14F-4D97-AF65-F5344CB8AC3E}">
        <p14:creationId xmlns:p14="http://schemas.microsoft.com/office/powerpoint/2010/main" val="2282857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6A54DF5-CAF9-43B6-AAA8-7C130C5F8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986874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121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6A54DF5-CAF9-43B6-AAA8-7C130C5F8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529046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5674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D3D3D-AB5D-274F-76F6-938687931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45E37B1-74AA-C211-9A7D-06FF680938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141582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908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706847-C34D-DC91-8F7F-5536AB717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20DCB2-3A42-5F63-A772-8A8E6BEAD8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744693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840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C7F377-4049-97F3-BD36-272BF9411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EABE17C-DFA2-864F-EB25-EF41726499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471882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825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58DFD-2899-B313-72DF-30337A313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E4C35B9-501A-21BB-211B-F96D28FC1D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942481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29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5D6F4F-44BE-2189-385F-CBF463753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369C2A9-088C-A070-B0A4-D0ECD975C1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146571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516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E18863-DC3F-974C-018E-FADBD967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2053A50-5AE7-BCFE-1D46-222A5C8261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224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A152F-C813-8EB8-58D9-619EEA3F7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562D52E-89E3-E852-00D7-B9FB3F34B9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257548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351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300F4-E504-CE2F-A302-8D485B705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649157E-CBE5-6A3C-19C8-09FB6CCEB6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6779607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089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A7EAF0-F9D6-C33B-F3C0-E37639E11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844CE38-262A-7F71-CEAF-30AE69B0A4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03716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8635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3CD965-E6C3-3F33-0A5A-00A048334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21F9189-433D-735B-1817-C0D3E8D4A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46710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80609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3BBFEF-72E5-A4FE-C2E1-D465424A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FC0A350-18EE-1760-C119-118B379F8F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938198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7363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510EA5-256D-AB92-2D35-B07B4640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CA8C10C-7B84-86B0-4217-E7BDE60BD7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5204637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в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в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из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241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7E1BA-68D5-8BD6-9ADC-012ED89E7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14E3A08-DB4D-2DAC-C8FD-91A4D5661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535188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в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в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из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5771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3EE7FE-8024-DDDF-B667-33B0630CF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1AFEC09-B7B6-508A-E034-6F1E1425A7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67010"/>
              </p:ext>
            </p:extLst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в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в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из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месте / в (том) месте,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место / в (то) место,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места / из (того) места, где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8372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C252B-D729-5B28-8DE7-B1A898148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8E65BC3-3833-168C-CC94-21F8E64264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330" y="118649"/>
          <a:ext cx="11487705" cy="662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82">
                  <a:extLst>
                    <a:ext uri="{9D8B030D-6E8A-4147-A177-3AD203B41FA5}">
                      <a16:colId xmlns:a16="http://schemas.microsoft.com/office/drawing/2014/main" val="575015182"/>
                    </a:ext>
                  </a:extLst>
                </a:gridCol>
                <a:gridCol w="3377169">
                  <a:extLst>
                    <a:ext uri="{9D8B030D-6E8A-4147-A177-3AD203B41FA5}">
                      <a16:colId xmlns:a16="http://schemas.microsoft.com/office/drawing/2014/main" val="896238659"/>
                    </a:ext>
                  </a:extLst>
                </a:gridCol>
                <a:gridCol w="3325404">
                  <a:extLst>
                    <a:ext uri="{9D8B030D-6E8A-4147-A177-3AD203B41FA5}">
                      <a16:colId xmlns:a16="http://schemas.microsoft.com/office/drawing/2014/main" val="862110077"/>
                    </a:ext>
                  </a:extLst>
                </a:gridCol>
                <a:gridCol w="3173050">
                  <a:extLst>
                    <a:ext uri="{9D8B030D-6E8A-4147-A177-3AD203B41FA5}">
                      <a16:colId xmlns:a16="http://schemas.microsoft.com/office/drawing/2014/main" val="980749806"/>
                    </a:ext>
                  </a:extLst>
                </a:gridCol>
              </a:tblGrid>
              <a:tr h="6872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Ты где?</a:t>
                      </a:r>
                      <a:br>
                        <a:rPr lang="ru-RU" dirty="0"/>
                      </a:br>
                      <a:r>
                        <a:rPr lang="ru-RU" dirty="0"/>
                        <a:t>— Я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— Откуда идёшь?</a:t>
                      </a:r>
                    </a:p>
                    <a:p>
                      <a:r>
                        <a:rPr lang="ru-RU" dirty="0"/>
                        <a:t>— Я иду …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магазин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магазина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магазин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магазину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магазина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магазина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парка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парк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парку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парка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парка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брата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брату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брата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памятник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памятника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памятнику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0" dirty="0">
                          <a:solidFill>
                            <a:srgbClr val="002060"/>
                          </a:solidFill>
                        </a:rPr>
                        <a:t>от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памятника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матч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матча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площадь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площади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площади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площади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остановки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остановку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остановке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остановки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остановки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школу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школе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школы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мамы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маме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мамы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комнату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комнаты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станция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станцию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станции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со станции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станции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у окна / в окне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к окну / в окно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от окна / из окна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у моря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 море / на море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к морю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из моря / с моря 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</a:rPr>
                        <a:t>/ от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месте / в (том) месте,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место / в (то) место, где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места / из (того) места, где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занятии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на занятие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 занятия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0387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6" y="868730"/>
            <a:ext cx="12045244" cy="5385766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</a:t>
            </a:r>
            <a: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  <a:t>Скороговорка </a:t>
            </a:r>
            <a:r>
              <a:rPr lang="ru-RU" sz="4400" dirty="0">
                <a:solidFill>
                  <a:prstClr val="black"/>
                </a:solidFill>
                <a:ea typeface="+mn-ea"/>
                <a:cs typeface="+mn-cs"/>
              </a:rPr>
              <a:t>«Цапля, стоя на крыльце...» </a:t>
            </a:r>
            <a: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  <a:t>— наизусть.</a:t>
            </a: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RU" sz="4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4400" dirty="0">
                <a:solidFill>
                  <a:prstClr val="black"/>
                </a:solidFill>
                <a:ea typeface="+mn-ea"/>
                <a:cs typeface="+mn-cs"/>
              </a:rPr>
              <a:t>2. </a:t>
            </a:r>
            <a:r>
              <a:rPr lang="ru-RU" sz="4400" dirty="0">
                <a:solidFill>
                  <a:prstClr val="black"/>
                </a:solidFill>
              </a:rPr>
              <a:t>По материалам «Знакомство» (см. сайт) —страница 3: заполнить пропуски и ответить на вопросы. </a:t>
            </a: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11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1382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4313</Words>
  <Application>Microsoft Office PowerPoint</Application>
  <PresentationFormat>Широкоэкранный</PresentationFormat>
  <Paragraphs>1076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7" baseType="lpstr">
      <vt:lpstr>Arbutus Slab</vt:lpstr>
      <vt:lpstr>Arial</vt:lpstr>
      <vt:lpstr>Arial Black</vt:lpstr>
      <vt:lpstr>Calibri</vt:lpstr>
      <vt:lpstr>Calibri Light</vt:lpstr>
      <vt:lpstr>Courier New</vt:lpstr>
      <vt:lpstr>Garamond</vt:lpstr>
      <vt:lpstr>Times New Roman</vt:lpstr>
      <vt:lpstr>Тема Office</vt:lpstr>
      <vt:lpstr>1 курс (психологи 24 г/п)</vt:lpstr>
      <vt:lpstr>1 курс (психологи 24 г/п)</vt:lpstr>
      <vt:lpstr>Презентация PowerPoint</vt:lpstr>
      <vt:lpstr>Презентация PowerPoint</vt:lpstr>
      <vt:lpstr>Презентация PowerPoint</vt:lpstr>
      <vt:lpstr>Правила обучения в группе русского языка</vt:lpstr>
      <vt:lpstr>Правила обучения в группе русского языка</vt:lpstr>
      <vt:lpstr>Расскажите о себе, пожалуйста…</vt:lpstr>
      <vt:lpstr>Презентация PowerPoint</vt:lpstr>
      <vt:lpstr>Фонетика Русские скороговорки и стихотворения</vt:lpstr>
      <vt:lpstr>Ц</vt:lpstr>
      <vt:lpstr>Презентация PowerPoint</vt:lpstr>
      <vt:lpstr>Скороговорки</vt:lpstr>
      <vt:lpstr>Тема урока: ЗНАКОМСТВО</vt:lpstr>
      <vt:lpstr>Тема урока: ЗНАКОМСТВО</vt:lpstr>
      <vt:lpstr>Тема урока: ЗНАКОМСТВО</vt:lpstr>
      <vt:lpstr>Тема урока: ЗНАКОМСТВО</vt:lpstr>
      <vt:lpstr>Тема урока: ЗНАКОМСТВО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Где — куда — откуда?</vt:lpstr>
      <vt:lpstr>в или на?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Скороговорка «Цапля, стоя на крыльце...» — наизусть.  2. По материалам «Знакомство» (см. сайт) —страница 3: заполнить пропуски и ответить на вопросы.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37</cp:revision>
  <dcterms:created xsi:type="dcterms:W3CDTF">2024-09-01T20:30:35Z</dcterms:created>
  <dcterms:modified xsi:type="dcterms:W3CDTF">2024-10-08T10:26:57Z</dcterms:modified>
</cp:coreProperties>
</file>