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774" r:id="rId5"/>
    <p:sldId id="556" r:id="rId6"/>
    <p:sldId id="596" r:id="rId7"/>
    <p:sldId id="597" r:id="rId8"/>
    <p:sldId id="598" r:id="rId9"/>
    <p:sldId id="666" r:id="rId10"/>
    <p:sldId id="599" r:id="rId11"/>
    <p:sldId id="600" r:id="rId12"/>
    <p:sldId id="707" r:id="rId13"/>
    <p:sldId id="778" r:id="rId14"/>
    <p:sldId id="421" r:id="rId15"/>
    <p:sldId id="419" r:id="rId16"/>
    <p:sldId id="422" r:id="rId17"/>
    <p:sldId id="420" r:id="rId18"/>
    <p:sldId id="837" r:id="rId19"/>
    <p:sldId id="83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B4A3E5"/>
    <a:srgbClr val="C8F8F3"/>
    <a:srgbClr val="C2DCAA"/>
    <a:srgbClr val="EFF6D5"/>
    <a:srgbClr val="4E4A86"/>
    <a:srgbClr val="660033"/>
    <a:srgbClr val="006600"/>
    <a:srgbClr val="FEFFFA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9" autoAdjust="0"/>
    <p:restoredTop sz="94660"/>
  </p:normalViewPr>
  <p:slideViewPr>
    <p:cSldViewPr snapToGrid="0">
      <p:cViewPr varScale="1">
        <p:scale>
          <a:sx n="45" d="100"/>
          <a:sy n="45" d="100"/>
        </p:scale>
        <p:origin x="62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626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5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09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15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65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3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3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44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57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899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26 ноября 2024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915709"/>
              </p:ext>
            </p:extLst>
          </p:nvPr>
        </p:nvGraphicFramePr>
        <p:xfrm>
          <a:off x="2592371" y="874782"/>
          <a:ext cx="9508943" cy="5606742"/>
        </p:xfrm>
        <a:graphic>
          <a:graphicData uri="http://schemas.openxmlformats.org/drawingml/2006/table">
            <a:tbl>
              <a:tblPr firstRow="1" firstCol="1" bandRow="1"/>
              <a:tblGrid>
                <a:gridCol w="40430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5812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5922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8638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76812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244358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973909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2013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219062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952841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904878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56636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4/6 пересказ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6/4 ответы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?6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ИнстБрака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дзгр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12ноя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11ноя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2334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12ноя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10ноя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D38AE-5A7F-7E9B-CEF1-09FB8E24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BC11-8046-63D8-A8C0-87B476F1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45819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9C275-4ADC-724C-6C73-FEB4D83BED06}"/>
              </a:ext>
            </a:extLst>
          </p:cNvPr>
          <p:cNvSpPr txBox="1"/>
          <p:nvPr/>
        </p:nvSpPr>
        <p:spPr>
          <a:xfrm>
            <a:off x="319315" y="1424281"/>
            <a:ext cx="11466286" cy="469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щёткой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зу́бы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башмаки́,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свои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брю́ки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щётки все нужны́.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4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Во́лки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pы́щут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DE0752-9079-DD34-7FA9-FABE6F944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91" y="4632822"/>
            <a:ext cx="1988457" cy="2225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43F57-3E6D-33E0-0EC6-8512DDDD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61" y="1433358"/>
            <a:ext cx="4120910" cy="33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8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9C275-4ADC-724C-6C73-FEB4D83BED06}"/>
              </a:ext>
            </a:extLst>
          </p:cNvPr>
          <p:cNvSpPr txBox="1"/>
          <p:nvPr/>
        </p:nvSpPr>
        <p:spPr>
          <a:xfrm>
            <a:off x="319315" y="1424281"/>
            <a:ext cx="11466286" cy="469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щёткой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зу́бы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башмаки́,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Э́той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свои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брю́ки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Э́ти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щётки все нужны́.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4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Во́лки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pы́щут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пи́щу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и́щут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DE0752-9079-DD34-7FA9-FABE6F944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91" y="4632822"/>
            <a:ext cx="1988457" cy="22251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43F57-3E6D-33E0-0EC6-8512DDDD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61" y="1433358"/>
            <a:ext cx="4120910" cy="33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453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41AAE-16BC-F8BC-566C-5CE49CDF6750}"/>
              </a:ext>
            </a:extLst>
          </p:cNvPr>
          <p:cNvSpPr txBox="1"/>
          <p:nvPr/>
        </p:nvSpPr>
        <p:spPr>
          <a:xfrm>
            <a:off x="2733153" y="2039815"/>
            <a:ext cx="394900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Современный русский алфавит!!!!!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C3D94-5520-0BF7-32DA-A990A2A786AA}"/>
              </a:ext>
            </a:extLst>
          </p:cNvPr>
          <p:cNvSpPr txBox="1"/>
          <p:nvPr/>
        </p:nvSpPr>
        <p:spPr>
          <a:xfrm>
            <a:off x="7155651" y="4538521"/>
            <a:ext cx="260504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ТЧ/ДЧ  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  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[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ч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]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Lato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34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35896-CC8B-4353-8208-91133400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3600" b="1" dirty="0">
                <a:solidFill>
                  <a:srgbClr val="CC0033"/>
                </a:solidFill>
                <a:latin typeface="Lato"/>
              </a:rPr>
              <a:t>Современный русский алфавит</a:t>
            </a:r>
            <a:br>
              <a:rPr lang="ru-RU" altLang="ru-RU" b="1" dirty="0">
                <a:solidFill>
                  <a:srgbClr val="CC0033"/>
                </a:solidFill>
                <a:latin typeface="Lat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D95142-8389-49AE-A99C-79525C39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C9CB87-A1EC-4AFA-912F-3B5D250D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E2C4C30E-FA83-4A91-A3AD-97CD2745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6" y="656110"/>
            <a:ext cx="191551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4BD13C-1B6E-4AB3-B4B4-EEF7D5C38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07" y="3586163"/>
            <a:ext cx="2644262" cy="19790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6E456B-4AE0-412D-A581-B08E546F6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307" y="710369"/>
            <a:ext cx="2009808" cy="21703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021E7-D9B4-49B4-B0CA-54D16246C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BC22088-8D95-426D-878E-1BB8AE1E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15502B-3F66-4F6F-BA35-A7610344F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31" y="3805980"/>
            <a:ext cx="1884284" cy="239591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AAFBE0-A1E8-4525-87CC-DB6988188B9B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69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D95142-8389-49AE-A99C-79525C398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C9CB87-A1EC-4AFA-912F-3B5D250D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021E7-D9B4-49B4-B0CA-54D16246C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BC22088-8D95-426D-878E-1BB8AE1E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AAFBE0-A1E8-4525-87CC-DB6988188B9B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FD24384-6429-4076-78B7-B03FEFE9F199}"/>
              </a:ext>
            </a:extLst>
          </p:cNvPr>
          <p:cNvSpPr/>
          <p:nvPr/>
        </p:nvSpPr>
        <p:spPr>
          <a:xfrm>
            <a:off x="2777013" y="3200939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5B177F6-30FC-BB06-DCC7-1AFBB77B5D8F}"/>
              </a:ext>
            </a:extLst>
          </p:cNvPr>
          <p:cNvSpPr/>
          <p:nvPr/>
        </p:nvSpPr>
        <p:spPr>
          <a:xfrm>
            <a:off x="5341018" y="3182979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7A1C18C-8783-31EA-C435-406F7F54373F}"/>
              </a:ext>
            </a:extLst>
          </p:cNvPr>
          <p:cNvSpPr/>
          <p:nvPr/>
        </p:nvSpPr>
        <p:spPr>
          <a:xfrm>
            <a:off x="5341018" y="3505393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2B2A9E7-0586-9E92-C3F5-3D524DC5DFB5}"/>
              </a:ext>
            </a:extLst>
          </p:cNvPr>
          <p:cNvSpPr/>
          <p:nvPr/>
        </p:nvSpPr>
        <p:spPr>
          <a:xfrm>
            <a:off x="5341018" y="3844646"/>
            <a:ext cx="1357574" cy="3392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4BBD76-C3D1-3608-A079-EC17FBB57010}"/>
              </a:ext>
            </a:extLst>
          </p:cNvPr>
          <p:cNvSpPr txBox="1"/>
          <p:nvPr/>
        </p:nvSpPr>
        <p:spPr>
          <a:xfrm>
            <a:off x="1041402" y="13892"/>
            <a:ext cx="1066547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 ж, ч, ш, щ, ж, ч, щ.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903F7B-2632-D968-B10D-9626FD6B6841}"/>
              </a:ext>
            </a:extLst>
          </p:cNvPr>
          <p:cNvSpPr txBox="1"/>
          <p:nvPr/>
        </p:nvSpPr>
        <p:spPr>
          <a:xfrm>
            <a:off x="687068" y="857839"/>
            <a:ext cx="20899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пОьст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мчИцъ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скрьжыщА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0578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413182" y="5541434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053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3D3B01-5EF2-1634-48F2-DB51AAD94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153FFAD-03FD-7157-34C9-1545864B32C7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26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1C4053-23D2-3039-54AB-05F69F80DE05}"/>
              </a:ext>
            </a:extLst>
          </p:cNvPr>
          <p:cNvSpPr txBox="1"/>
          <p:nvPr/>
        </p:nvSpPr>
        <p:spPr>
          <a:xfrm>
            <a:off x="0" y="1060641"/>
            <a:ext cx="12192000" cy="524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Этой щёткой…»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«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Волки рыщут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тексты 4 («Суррогатная мама»)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(«Мама из 7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по группам —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1 (по списку 1—6) — текст 4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2 (по списку 7—15) — текст 6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пересказать тексты и приведенные мнения (чтобы вторая группа поняла суть и могла составить своё мнение по теме текста).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8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Суррогатная мама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84C904-53E7-452E-83C6-72254CA8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208" y="1003022"/>
            <a:ext cx="6660381" cy="57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89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Суррогатная мама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3B0CC-67A4-4864-B532-0FB430E3F6C1}"/>
              </a:ext>
            </a:extLst>
          </p:cNvPr>
          <p:cNvSpPr txBox="1"/>
          <p:nvPr/>
        </p:nvSpPr>
        <p:spPr>
          <a:xfrm>
            <a:off x="439917" y="1536716"/>
            <a:ext cx="1131216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оцениваете решение женщин стать суррогатной матерью?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должны стоить услуги вынашивания чужого ребенка?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Могли бы вы стать суррогатной мамой при условии хорошей оплаты?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бы у вашей подруги (сестры, жены) возникла идея поработать «инкубатором», как бы вы на это отреагировали?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кого больше прав на ребенка: у суррогатной мамы или у генетических родителей?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несет большую ответственность в случае рождения ребенка-инвалида?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Нравственно ли «покупать» малыша?</a:t>
            </a:r>
          </a:p>
        </p:txBody>
      </p:sp>
    </p:spTree>
    <p:extLst>
      <p:ext uri="{BB962C8B-B14F-4D97-AF65-F5344CB8AC3E}">
        <p14:creationId xmlns:p14="http://schemas.microsoft.com/office/powerpoint/2010/main" val="1980947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FEA0F2-D140-4509-AAFD-F9E72A9F3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2497"/>
          <a:stretch/>
        </p:blipFill>
        <p:spPr>
          <a:xfrm>
            <a:off x="7912230" y="2202250"/>
            <a:ext cx="4257375" cy="3254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8FB7CB-AE07-4A8D-AAA2-E7C975A76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310" y="77575"/>
            <a:ext cx="4177217" cy="21246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1290A5E-CCFC-4E0E-9FAC-F90E6C788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237" y="743110"/>
            <a:ext cx="4053331" cy="25487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Мама из 7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85AC1B-D81E-4117-90EA-4DA8A2B06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540000">
            <a:off x="-35912" y="1348457"/>
            <a:ext cx="4230829" cy="16190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91D8CD-5A00-49CF-97D8-646048767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6781" y="5010189"/>
            <a:ext cx="4424144" cy="175715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A8EFA68-BD09-4389-B065-E2B719077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23"/>
          <a:stretch/>
        </p:blipFill>
        <p:spPr>
          <a:xfrm>
            <a:off x="7190913" y="4000121"/>
            <a:ext cx="4870595" cy="181431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080A36-FE64-4DCA-8A57-F04C2182F7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64" y="2886329"/>
            <a:ext cx="4053330" cy="211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05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Мама из 7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3B0CC-67A4-4864-B532-0FB430E3F6C1}"/>
              </a:ext>
            </a:extLst>
          </p:cNvPr>
          <p:cNvSpPr txBox="1"/>
          <p:nvPr/>
        </p:nvSpPr>
        <p:spPr>
          <a:xfrm>
            <a:off x="439917" y="1536716"/>
            <a:ext cx="11312165" cy="5252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Должны ли существовать возрастные ограничения для вступающих в брак?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чем, по-вашему, может быть связано снижение возрастного ценза для вступающих в брак?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молодых мамах?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ответствен за малыша молодой мамы?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относитесь к тому, что 14-летним девочкам будет разрешено выходить замуж?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об институте брака?</a:t>
            </a:r>
          </a:p>
        </p:txBody>
      </p:sp>
    </p:spTree>
    <p:extLst>
      <p:ext uri="{BB962C8B-B14F-4D97-AF65-F5344CB8AC3E}">
        <p14:creationId xmlns:p14="http://schemas.microsoft.com/office/powerpoint/2010/main" val="1424776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16F4E-2B61-11EC-F802-6F482D6E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4403195"/>
          </a:xfrm>
        </p:spPr>
        <p:txBody>
          <a:bodyPr>
            <a:noAutofit/>
          </a:bodyPr>
          <a:lstStyle/>
          <a:p>
            <a:r>
              <a:rPr lang="ru-RU" sz="4400" b="0" i="0" dirty="0">
                <a:solidFill>
                  <a:srgbClr val="474747"/>
                </a:solidFill>
                <a:effectLst/>
                <a:latin typeface="Google Sans"/>
              </a:rPr>
              <a:t>Институт брака — это </a:t>
            </a:r>
            <a:r>
              <a:rPr lang="ru-RU" sz="4400" b="0" i="0" dirty="0">
                <a:solidFill>
                  <a:srgbClr val="040C28"/>
                </a:solidFill>
                <a:effectLst/>
                <a:latin typeface="Google Sans"/>
              </a:rPr>
              <a:t>система правых норм, регулирующих отношения по заключению, прекращению, признанию брака недействительным</a:t>
            </a:r>
            <a:r>
              <a:rPr lang="ru-RU" sz="4400" b="0" i="0" dirty="0">
                <a:solidFill>
                  <a:srgbClr val="474747"/>
                </a:solidFill>
                <a:effectLst/>
                <a:latin typeface="Google Sans"/>
              </a:rPr>
              <a:t>. В системе семейного права институт брака — это её часть.</a:t>
            </a:r>
            <a:endParaRPr lang="ru-RU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4F4539-13AF-CF7E-73ED-1C2C8CAA7CAA}"/>
              </a:ext>
            </a:extLst>
          </p:cNvPr>
          <p:cNvSpPr txBox="1"/>
          <p:nvPr/>
        </p:nvSpPr>
        <p:spPr>
          <a:xfrm>
            <a:off x="2133599" y="560402"/>
            <a:ext cx="9533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об институте брака?</a:t>
            </a:r>
          </a:p>
        </p:txBody>
      </p:sp>
    </p:spTree>
    <p:extLst>
      <p:ext uri="{BB962C8B-B14F-4D97-AF65-F5344CB8AC3E}">
        <p14:creationId xmlns:p14="http://schemas.microsoft.com/office/powerpoint/2010/main" val="4214811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29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5665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алфавит и скороговорки «Поезд…», «Летчик…», «Докладчик…» и «Учительница…».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текст 5 («Кризис семьи»)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3) по пунктам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 высказать свое мнение.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Выбрать тему для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доклада нужно выбрать любую более узкую тему (например: «Традиционный семейный уклад в моей стране и современная семья», «Демографическая ситуация в моей стране», «Городская и сельская семья в…», «Изменение положения женщины в … и связанные с этим изменения в семье», «Незыблемые традиции семейных взаимоотношений …», «Отличия семейного уклада / семейный отношений в моей стране и …», «Государственное регулирование вопросов семьи и брака …», «Психологические проблемы современной семьи …» и тому подобные).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9038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8289</TotalTime>
  <Words>909</Words>
  <Application>Microsoft Office PowerPoint</Application>
  <PresentationFormat>Широкоэкранный</PresentationFormat>
  <Paragraphs>176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Google Sans</vt:lpstr>
      <vt:lpstr>Lato</vt:lpstr>
      <vt:lpstr>Times New Roman</vt:lpstr>
      <vt:lpstr>Тема Office</vt:lpstr>
      <vt:lpstr>1_Тема Office</vt:lpstr>
      <vt:lpstr>1 курс (психологи 24 г/п)</vt:lpstr>
      <vt:lpstr>Фонетика Русские скороговорки и стихотворения</vt:lpstr>
      <vt:lpstr>Щ</vt:lpstr>
      <vt:lpstr>Скороговорки</vt:lpstr>
      <vt:lpstr>Скороговорки</vt:lpstr>
      <vt:lpstr>Скороговорки</vt:lpstr>
      <vt:lpstr>Скороговорки</vt:lpstr>
      <vt:lpstr>Современный русский алфавит   </vt:lpstr>
      <vt:lpstr>Презентация PowerPoint</vt:lpstr>
      <vt:lpstr>Скороговорки</vt:lpstr>
      <vt:lpstr>Презентация PowerPoint</vt:lpstr>
      <vt:lpstr>Презентация PowerPoint</vt:lpstr>
      <vt:lpstr>Проверка ДЗ </vt:lpstr>
      <vt:lpstr>Проверка ДЗ </vt:lpstr>
      <vt:lpstr>Проверка ДЗ </vt:lpstr>
      <vt:lpstr>Проверка ДЗ </vt:lpstr>
      <vt:lpstr>Институт брака — это система правых норм, регулирующих отношения по заключению, прекращению, признанию брака недействительным. В системе семейного права институт брака — это её часть.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159</cp:revision>
  <dcterms:created xsi:type="dcterms:W3CDTF">2024-09-01T20:30:35Z</dcterms:created>
  <dcterms:modified xsi:type="dcterms:W3CDTF">2024-11-26T18:07:37Z</dcterms:modified>
</cp:coreProperties>
</file>