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73" r:id="rId4"/>
    <p:sldId id="772" r:id="rId5"/>
    <p:sldId id="628" r:id="rId6"/>
    <p:sldId id="774" r:id="rId7"/>
    <p:sldId id="518" r:id="rId8"/>
    <p:sldId id="782" r:id="rId9"/>
    <p:sldId id="707" r:id="rId10"/>
    <p:sldId id="543" r:id="rId11"/>
    <p:sldId id="674" r:id="rId12"/>
    <p:sldId id="263" r:id="rId13"/>
    <p:sldId id="265" r:id="rId14"/>
    <p:sldId id="545" r:id="rId15"/>
    <p:sldId id="546" r:id="rId16"/>
    <p:sldId id="547" r:id="rId17"/>
    <p:sldId id="537" r:id="rId18"/>
    <p:sldId id="266" r:id="rId19"/>
    <p:sldId id="267" r:id="rId20"/>
    <p:sldId id="486" r:id="rId21"/>
    <p:sldId id="269" r:id="rId22"/>
    <p:sldId id="270" r:id="rId23"/>
    <p:sldId id="507" r:id="rId24"/>
    <p:sldId id="508" r:id="rId25"/>
    <p:sldId id="509" r:id="rId26"/>
    <p:sldId id="487" r:id="rId27"/>
    <p:sldId id="488" r:id="rId28"/>
    <p:sldId id="510" r:id="rId29"/>
    <p:sldId id="490" r:id="rId30"/>
    <p:sldId id="489" r:id="rId31"/>
    <p:sldId id="491" r:id="rId32"/>
    <p:sldId id="492" r:id="rId33"/>
    <p:sldId id="494" r:id="rId34"/>
    <p:sldId id="511" r:id="rId35"/>
    <p:sldId id="498" r:id="rId36"/>
    <p:sldId id="496" r:id="rId37"/>
    <p:sldId id="497" r:id="rId38"/>
    <p:sldId id="499" r:id="rId39"/>
    <p:sldId id="500" r:id="rId40"/>
    <p:sldId id="495" r:id="rId41"/>
    <p:sldId id="501" r:id="rId42"/>
    <p:sldId id="502" r:id="rId43"/>
    <p:sldId id="503" r:id="rId44"/>
    <p:sldId id="504" r:id="rId45"/>
    <p:sldId id="778" r:id="rId46"/>
    <p:sldId id="506" r:id="rId47"/>
    <p:sldId id="675" r:id="rId48"/>
    <p:sldId id="544" r:id="rId49"/>
    <p:sldId id="786" r:id="rId5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4A86"/>
    <a:srgbClr val="660033"/>
    <a:srgbClr val="C8F8F3"/>
    <a:srgbClr val="749BFC"/>
    <a:srgbClr val="006600"/>
    <a:srgbClr val="FEFFFA"/>
    <a:srgbClr val="B4A3E5"/>
    <a:srgbClr val="C4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168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626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25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0093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715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3654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3393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0392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544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4575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899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873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227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philol.msu.ru/~elvigus/Grammatika/Miniprogramms/Chto-Chtoby/grammatikaChto-Chtoby_01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107288" y="874782"/>
            <a:ext cx="2485084" cy="1569660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12 ноября 2024 года, 18:00—21:00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264185"/>
              </p:ext>
            </p:extLst>
          </p:nvPr>
        </p:nvGraphicFramePr>
        <p:xfrm>
          <a:off x="2714468" y="874782"/>
          <a:ext cx="9386847" cy="5745680"/>
        </p:xfrm>
        <a:graphic>
          <a:graphicData uri="http://schemas.openxmlformats.org/drawingml/2006/table">
            <a:tbl>
              <a:tblPr firstRow="1" firstCol="1" bandRow="1"/>
              <a:tblGrid>
                <a:gridCol w="429124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2265045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13514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485422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553156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733406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867952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1455810">
                  <a:extLst>
                    <a:ext uri="{9D8B030D-6E8A-4147-A177-3AD203B41FA5}">
                      <a16:colId xmlns:a16="http://schemas.microsoft.com/office/drawing/2014/main" val="727375245"/>
                    </a:ext>
                  </a:extLst>
                </a:gridCol>
                <a:gridCol w="960429">
                  <a:extLst>
                    <a:ext uri="{9D8B030D-6E8A-4147-A177-3AD203B41FA5}">
                      <a16:colId xmlns:a16="http://schemas.microsoft.com/office/drawing/2014/main" val="3175951156"/>
                    </a:ext>
                  </a:extLst>
                </a:gridCol>
                <a:gridCol w="960429">
                  <a:extLst>
                    <a:ext uri="{9D8B030D-6E8A-4147-A177-3AD203B41FA5}">
                      <a16:colId xmlns:a16="http://schemas.microsoft.com/office/drawing/2014/main" val="4111454704"/>
                    </a:ext>
                  </a:extLst>
                </a:gridCol>
              </a:tblGrid>
              <a:tr h="27797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фонет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ПрКосв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 текстов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Доклад </a:t>
                      </a:r>
                      <a:r>
                        <a:rPr lang="ru-RU" sz="1400" b="0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содерж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ошибки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презент и </a:t>
                      </a:r>
                      <a:r>
                        <a:rPr lang="ru-RU" sz="1400" b="0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проч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0" strike="sngStrike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|||</a:t>
                      </a:r>
                      <a:endParaRPr lang="ru-RU" sz="1200" b="0" i="0" strike="sngStrike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ru-RU" sz="1600" b="0" i="0" kern="1200" dirty="0" err="1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Вступл</a:t>
                      </a:r>
                      <a:r>
                        <a:rPr lang="en-US" sz="1600" b="0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0" i="0" kern="1200" dirty="0" err="1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tx</a:t>
                      </a:r>
                      <a:r>
                        <a:rPr lang="en-US" sz="1600" b="0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≠</a:t>
                      </a:r>
                      <a:endParaRPr lang="ru-RU" sz="16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|||||  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4323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|||||  ||||| ||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Цзэци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12ноя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3324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||||| |||||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0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600" b="0" i="1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tx</a:t>
                      </a:r>
                      <a:r>
                        <a:rPr lang="en-US" sz="1600" b="0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=) </a:t>
                      </a:r>
                      <a:r>
                        <a:rPr lang="en-US" sz="1600" b="0" i="1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ru-RU" sz="1400" b="0" i="1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плохо чит</a:t>
                      </a:r>
                      <a:endParaRPr lang="ru-RU" sz="16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3511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11ноя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0" strike="sngStrike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|||||</a:t>
                      </a: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  |||||  |||||  |||||  ||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0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600" b="0" i="0" kern="1200" dirty="0" err="1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ая</a:t>
                      </a:r>
                      <a:endParaRPr lang="ru-RU" sz="16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648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|||||  |||||   | 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0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600" b="0" i="1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tx</a:t>
                      </a:r>
                      <a:r>
                        <a:rPr lang="en-US" sz="1600" b="0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=) </a:t>
                      </a:r>
                      <a:r>
                        <a:rPr lang="en-US" sz="1600" b="0" i="1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ru-RU" sz="1400" b="0" i="1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плохо чит</a:t>
                      </a:r>
                      <a:endParaRPr lang="ru-RU" sz="16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3422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|||||  |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отпр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12ноя</a:t>
                      </a: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отпр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0" strike="sngStrike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||||</a:t>
                      </a:r>
                      <a:endParaRPr lang="ru-RU" sz="1200" b="0" i="0" strike="sngStrike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600" b="0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!</a:t>
                      </a: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0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600" b="0" i="1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tx</a:t>
                      </a:r>
                      <a:r>
                        <a:rPr lang="en-US" sz="1600" b="0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=)</a:t>
                      </a:r>
                      <a:endParaRPr lang="ru-RU" sz="1600" b="0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Чжай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Циньи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</a:t>
                      </a:r>
                      <a:r>
                        <a:rPr lang="ru-RU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10ноя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отпр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|||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Эньцун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Дэун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556778D-BCED-A3D6-1F3A-C70A92D1F95B}"/>
              </a:ext>
            </a:extLst>
          </p:cNvPr>
          <p:cNvSpPr txBox="1"/>
          <p:nvPr/>
        </p:nvSpPr>
        <p:spPr>
          <a:xfrm>
            <a:off x="-57682" y="2579082"/>
            <a:ext cx="2815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Не забывайте записать своё </a:t>
            </a:r>
            <a:r>
              <a:rPr lang="ru-RU" sz="2000" b="1" dirty="0"/>
              <a:t>имя</a:t>
            </a:r>
            <a:r>
              <a:rPr lang="ru-RU" sz="2000" dirty="0"/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2000" dirty="0"/>
              <a:t> буквами!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833429-7051-4D8B-6C95-8923CEB17719}"/>
              </a:ext>
            </a:extLst>
          </p:cNvPr>
          <p:cNvSpPr txBox="1"/>
          <p:nvPr/>
        </p:nvSpPr>
        <p:spPr>
          <a:xfrm>
            <a:off x="107287" y="3739113"/>
            <a:ext cx="248508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12 ноября </a:t>
            </a:r>
            <a:r>
              <a:rPr lang="ru-RU" sz="2400" dirty="0"/>
              <a:t>занятия будут начинаться</a:t>
            </a:r>
          </a:p>
          <a:p>
            <a:r>
              <a:rPr lang="ru-RU" sz="2400" dirty="0"/>
              <a:t>в </a:t>
            </a:r>
            <a:r>
              <a:rPr lang="ru-RU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18:00</a:t>
            </a:r>
            <a:r>
              <a:rPr lang="ru-RU" sz="2400" dirty="0"/>
              <a:t> по московскому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9EDD22-D0C3-D46C-9796-B78BAC067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D3BE96-2C61-3E11-FC22-CEDCA775E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К, Ш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106749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</a:p>
        </p:txBody>
      </p:sp>
      <p:pic>
        <p:nvPicPr>
          <p:cNvPr id="3" name="Picture 2" descr="Агния Барто">
            <a:extLst>
              <a:ext uri="{FF2B5EF4-FFF2-40B4-BE49-F238E27FC236}">
                <a16:creationId xmlns:a16="http://schemas.microsoft.com/office/drawing/2014/main" id="{EEFA84A1-7A4C-4027-AA6D-D3F8E603C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337" y="1353058"/>
            <a:ext cx="2693853" cy="408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2A1713-AE9A-4F3D-ADEF-055A20C21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10" y="1201592"/>
            <a:ext cx="3062721" cy="31567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EC67F0-7E27-4159-967D-75905EDD3C4F}"/>
              </a:ext>
            </a:extLst>
          </p:cNvPr>
          <p:cNvSpPr txBox="1"/>
          <p:nvPr/>
        </p:nvSpPr>
        <p:spPr>
          <a:xfrm>
            <a:off x="3567402" y="1289953"/>
            <a:ext cx="550193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Мишка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Уронили мишку на пол,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Оторвали мишке лапу.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Всё равно его не брошу 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Потому что он хороший.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5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Агния Барто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1934</a:t>
            </a:r>
          </a:p>
        </p:txBody>
      </p:sp>
      <p:pic>
        <p:nvPicPr>
          <p:cNvPr id="1028" name="Picture 4" descr="Уронили мишку на пол">
            <a:extLst>
              <a:ext uri="{FF2B5EF4-FFF2-40B4-BE49-F238E27FC236}">
                <a16:creationId xmlns:a16="http://schemas.microsoft.com/office/drawing/2014/main" id="{9FCA3DF4-8527-49D1-A1A2-49D91115F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07" y="4613423"/>
            <a:ext cx="2782685" cy="208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959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6D38AE-5A7F-7E9B-CEF1-09FB8E24B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CBC11-8046-63D8-A8C0-87B476F17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1458190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CBD30D0-9326-9CD4-BF11-A1953061C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3847" y="3247360"/>
            <a:ext cx="2009775" cy="12954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89D2C1-9F00-990F-00B3-0B68B18C54A7}"/>
              </a:ext>
            </a:extLst>
          </p:cNvPr>
          <p:cNvSpPr txBox="1"/>
          <p:nvPr/>
        </p:nvSpPr>
        <p:spPr>
          <a:xfrm>
            <a:off x="220726" y="3454769"/>
            <a:ext cx="58752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Тще́тно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тщи́тся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щу́ка</a:t>
            </a:r>
            <a:b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ущеми́ть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леща́.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8A3F742-7B42-C326-8CD9-7957CF2348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4"/>
          <a:stretch/>
        </p:blipFill>
        <p:spPr>
          <a:xfrm flipH="1">
            <a:off x="80892" y="324821"/>
            <a:ext cx="3500438" cy="166934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FFD282B-2E49-9118-81F1-63575F54B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831"/>
          <a:stretch/>
        </p:blipFill>
        <p:spPr>
          <a:xfrm>
            <a:off x="4310955" y="4239599"/>
            <a:ext cx="2190749" cy="248738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995E118-0D96-624E-AF57-9B32BDC455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0554" y="306386"/>
            <a:ext cx="3419546" cy="279910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E9A7B09-69A6-9043-EA53-D4D96948B2B1}"/>
              </a:ext>
            </a:extLst>
          </p:cNvPr>
          <p:cNvSpPr txBox="1"/>
          <p:nvPr/>
        </p:nvSpPr>
        <p:spPr>
          <a:xfrm>
            <a:off x="3092859" y="1535833"/>
            <a:ext cx="58752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Навари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ла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щу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ка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щей, на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обе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зовёт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леще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й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723C2B-042F-6819-7DEF-9D4EC0CE491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56" t="4392" r="-1" b="9685"/>
          <a:stretch/>
        </p:blipFill>
        <p:spPr bwMode="auto">
          <a:xfrm>
            <a:off x="8249677" y="4275687"/>
            <a:ext cx="2167890" cy="1046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64077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919E3-E8DC-3BA8-9EBD-65762A254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00B8458-511E-7893-1F7A-950355602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3847" y="3247360"/>
            <a:ext cx="2009775" cy="12954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EE0CF4-D16B-CAC7-BB45-6F1ABC88E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98755B-0ADC-4423-10B1-55919A7048AB}"/>
              </a:ext>
            </a:extLst>
          </p:cNvPr>
          <p:cNvSpPr txBox="1"/>
          <p:nvPr/>
        </p:nvSpPr>
        <p:spPr>
          <a:xfrm>
            <a:off x="220726" y="3454769"/>
            <a:ext cx="58752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Тще́тно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тщи́тся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щу́ка</a:t>
            </a:r>
            <a:b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ущеми́ть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леща́.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2E84791-056A-C318-0815-D7E3F7AFD3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4"/>
          <a:stretch/>
        </p:blipFill>
        <p:spPr>
          <a:xfrm flipH="1">
            <a:off x="80892" y="324821"/>
            <a:ext cx="3500438" cy="166934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25B2DC0-6B04-A61F-B3FE-F9B90F3558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831"/>
          <a:stretch/>
        </p:blipFill>
        <p:spPr>
          <a:xfrm>
            <a:off x="4310955" y="4239599"/>
            <a:ext cx="2190749" cy="248738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C7C5936-00D9-3719-B148-5C789B6E3A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0554" y="306386"/>
            <a:ext cx="3419546" cy="279910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D7A39D9-EF70-88F8-B399-566E72801A48}"/>
              </a:ext>
            </a:extLst>
          </p:cNvPr>
          <p:cNvSpPr txBox="1"/>
          <p:nvPr/>
        </p:nvSpPr>
        <p:spPr>
          <a:xfrm>
            <a:off x="3092859" y="1535833"/>
            <a:ext cx="58752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Навари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ла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щу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ка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щей, на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обе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зовёт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леще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й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E7FC25-4750-D344-A683-29A7636081F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56" t="4392" r="-1" b="9685"/>
          <a:stretch/>
        </p:blipFill>
        <p:spPr bwMode="auto">
          <a:xfrm>
            <a:off x="8249677" y="4275687"/>
            <a:ext cx="2167890" cy="1046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5540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Семья</a:t>
            </a: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Отцы и дети.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4255100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92B27B-CC7C-D775-BBA0-8005DFF00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64E845-2685-4936-AAC0-BC24F6EAE89F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8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35FE27-886F-F07F-1E9C-A900F4D43CE7}"/>
              </a:ext>
            </a:extLst>
          </p:cNvPr>
          <p:cNvSpPr txBox="1"/>
          <p:nvPr/>
        </p:nvSpPr>
        <p:spPr>
          <a:xfrm>
            <a:off x="260350" y="868730"/>
            <a:ext cx="11726863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наизусть скороговорку «Кукушка…».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Прочитать текст «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Отрочество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(тема «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Семья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на странице «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Темы и тексты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— четвёртый текст из группы «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текста (формат PDF)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»).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Ответить на вопросы по тексту.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Подготовить короткий доклад-презентацию «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Воспитание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детей в Китае. Традиции и современность».</a:t>
            </a:r>
            <a:br>
              <a:rPr lang="ru-RU" sz="4000" dirty="0">
                <a:solidFill>
                  <a:prstClr val="black"/>
                </a:solidFill>
                <a:latin typeface="Calibri" panose="020F0502020204030204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Внимание! Доклады об образовании будут оцениваться в 2 раза ниже.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26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12AB14-8EDA-BE46-22F5-4D8FB1F0A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62CE6C6C-FD91-8654-9A75-09177C5F302A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Прямая и косвенная речь</a:t>
            </a:r>
            <a:endParaRPr kumimoji="0" lang="ru-RU" sz="9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8639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1" y="1545996"/>
            <a:ext cx="11283885" cy="4946879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Прямая речь </a:t>
            </a:r>
            <a:r>
              <a:rPr lang="ru-RU" dirty="0"/>
              <a:t>— высказывание, дословно введённое в авторскую речь (говорящего или пишущего). В отличие от косвенной речи, сохраняет индивидуальные и стилистические особенности речи того, чьё высказывание воспроизводится: диалектные черты, повторы, паузы, вводные слова и т. п. Прямая речь вводится без союзов, личных местоимений, глагольные формы обозначают отношение к лицу говорящего.</a:t>
            </a:r>
          </a:p>
          <a:p>
            <a:r>
              <a:rPr lang="ru-RU" b="1" dirty="0"/>
              <a:t>Косвенная речь </a:t>
            </a:r>
            <a:r>
              <a:rPr lang="ru-RU" dirty="0"/>
              <a:t>— синтаксический способ введения в свою речь чужой речи с сохранением основного содержания высказывания, представленной как </a:t>
            </a:r>
            <a:r>
              <a:rPr lang="ru-RU" i="1" dirty="0">
                <a:solidFill>
                  <a:srgbClr val="002060"/>
                </a:solidFill>
              </a:rPr>
              <a:t>пояснительная придаточная часть сложноподчинённого предложения</a:t>
            </a:r>
            <a:r>
              <a:rPr lang="ru-RU" dirty="0"/>
              <a:t> и находящейся в формальной зависимости от фразы передающего её лица. Присоединение к основной части предложения осуществляется </a:t>
            </a:r>
            <a:r>
              <a:rPr lang="ru-RU" i="1" dirty="0">
                <a:solidFill>
                  <a:srgbClr val="002060"/>
                </a:solidFill>
              </a:rPr>
              <a:t>с помощью различных союзов и соединительных слов</a:t>
            </a:r>
            <a:r>
              <a:rPr lang="ru-RU" dirty="0"/>
              <a:t>. Выбор средства связи косвенной речи с остальной частью сложноподчинённого предложения зависит от того, какой именно смысл закладывается передающим в цитируемое высказывание.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24EA55-B41F-4725-B83D-52981D817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708" y="179887"/>
            <a:ext cx="1223178" cy="127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919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57" y="3835829"/>
            <a:ext cx="11283885" cy="295234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Диалог.</a:t>
            </a:r>
          </a:p>
          <a:p>
            <a:pPr marL="0" indent="0">
              <a:buNone/>
            </a:pPr>
            <a:r>
              <a:rPr lang="ru-RU" dirty="0"/>
              <a:t>     Кавычек нет (даже если в какой-то реплике есть слова автора). Каждая реплика диалога начинается с красной строки, перед репликами ставится тире.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— Кто там?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— Это я, почтальон Печкин, — последовал ответ. — Принёс заметку про вашего мальчика.</a:t>
            </a:r>
          </a:p>
          <a:p>
            <a:pPr marL="0" indent="0">
              <a:buNone/>
            </a:pPr>
            <a:r>
              <a:rPr lang="ru-RU" dirty="0"/>
              <a:t>     Если в одном предложении есть две прямых речи, каждая со своим глаголом, то перед второй прямой речью, в дополнение к остальным знакам препинания, ставится двоеточие.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— Идём, холодно, — сказал Макаров и угрюмо спросил: — Что молчишь? (Горький).</a:t>
            </a:r>
          </a:p>
          <a:p>
            <a:pPr marL="0" indent="0">
              <a:buNone/>
            </a:pPr>
            <a:r>
              <a:rPr lang="ru-RU" sz="2700" dirty="0"/>
              <a:t>     Короткие (2—3 реплики) диалоги разрешается писать в одной строке, в кавычках. Такие диалоги пишутся по обычным правилам прямой речи, но реплики отделяются друг от друга тире.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«Кто там?» — спросил дядя Фёдор. — «Это я!»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24EA55-B41F-4725-B83D-52981D817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708" y="179887"/>
            <a:ext cx="1223178" cy="1271552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/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4463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57" y="3835829"/>
            <a:ext cx="11283885" cy="29523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«Откройте дверь!» — крикнул мальчик.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«Кто там?» — спросил мальчик.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«Это я пришёл», — сказал мальчик.</a:t>
            </a:r>
          </a:p>
          <a:p>
            <a:pPr marL="0" indent="0">
              <a:buNone/>
            </a:pPr>
            <a:endParaRPr lang="ru-RU" i="1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/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297712" y="2328530"/>
            <a:ext cx="1658679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199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57" y="3835829"/>
            <a:ext cx="11283885" cy="29523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крикнул: «Откройте дверь!»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спросил: «Кто там?»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начал рассказывать: «Когда я пришёл…»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сказал: «Это я пришёл».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/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2721935" y="2268521"/>
            <a:ext cx="1658679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5987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/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 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5624623" y="2238490"/>
            <a:ext cx="1935126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78C3C7F7-A4F2-54CE-0244-E8C8DB374153}"/>
              </a:ext>
            </a:extLst>
          </p:cNvPr>
          <p:cNvSpPr txBox="1">
            <a:spLocks/>
          </p:cNvSpPr>
          <p:nvPr/>
        </p:nvSpPr>
        <p:spPr>
          <a:xfrm>
            <a:off x="180753" y="3579733"/>
            <a:ext cx="11853345" cy="2952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«Это пришла моя подруга, — сказал мальчик. — Мы с ней идём в кино».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«Это пришла моя подруга, — сказал мальчик, — с которой мы идём в кино».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«Это пришла моя подруга, — сказал мальчик и добавил: Мы с ней идём в кино».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0758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/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8709725" y="2240865"/>
            <a:ext cx="1935126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78C3C7F7-A4F2-54CE-0244-E8C8DB374153}"/>
              </a:ext>
            </a:extLst>
          </p:cNvPr>
          <p:cNvSpPr txBox="1">
            <a:spLocks/>
          </p:cNvSpPr>
          <p:nvPr/>
        </p:nvSpPr>
        <p:spPr>
          <a:xfrm>
            <a:off x="180753" y="3579733"/>
            <a:ext cx="11853345" cy="2952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728D30-1303-84DB-B8A3-53E0D7088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1" y="3748164"/>
            <a:ext cx="11283885" cy="295234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сказал: «Это я пришёл», — но его никто не услышал.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sz="2200" dirty="0">
                <a:solidFill>
                  <a:srgbClr val="002060"/>
                </a:solidFill>
              </a:rPr>
              <a:t>(Запятая нужна без прямой речи:</a:t>
            </a:r>
            <a:r>
              <a:rPr lang="ru-RU" sz="2200" i="1" dirty="0">
                <a:solidFill>
                  <a:srgbClr val="002060"/>
                </a:solidFill>
              </a:rPr>
              <a:t> Мальчик сказал, но его никто не услышал.)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сказал: «Это я пришёл» — и закрыл дверь.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sz="2200" dirty="0">
                <a:solidFill>
                  <a:srgbClr val="002060"/>
                </a:solidFill>
              </a:rPr>
              <a:t>(Запятая не нужна без прямой речи:</a:t>
            </a:r>
            <a:r>
              <a:rPr lang="ru-RU" sz="2200" i="1" dirty="0">
                <a:solidFill>
                  <a:srgbClr val="002060"/>
                </a:solidFill>
              </a:rPr>
              <a:t> Мальчик сказал и закрыл дверь.)</a:t>
            </a:r>
            <a:endParaRPr lang="ru-RU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спросил: «Кто там?» — и внимательно прислушался.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крикнул: «Откройте дверь!» — и продолжил читать книгу.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начал рассказывать: «Когда я пришёл…», — и мы узнали интересную историю.</a:t>
            </a:r>
          </a:p>
        </p:txBody>
      </p:sp>
    </p:spTree>
    <p:extLst>
      <p:ext uri="{BB962C8B-B14F-4D97-AF65-F5344CB8AC3E}">
        <p14:creationId xmlns:p14="http://schemas.microsoft.com/office/powerpoint/2010/main" val="1850416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DCACC2-D1FA-41B1-A75B-4CC441329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115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Прямая и косвенная речь</a:t>
            </a:r>
            <a:br>
              <a:rPr lang="ru-RU" dirty="0"/>
            </a:br>
            <a:r>
              <a:rPr lang="ru-RU" altLang="ru-RU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lang="ru-RU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EAB0828-B51C-40A3-AC71-788338D65B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17036" y="4184550"/>
            <a:ext cx="1067507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Если прямая речь —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повествовательное</a:t>
            </a:r>
            <a:r>
              <a:rPr lang="ru-RU" altLang="ru-RU" sz="1800" dirty="0">
                <a:latin typeface="Arial" panose="020B0604020202020204" pitchFamily="34" charset="0"/>
              </a:rPr>
              <a:t> предложение, то оно при переводе в косвенную речь превращается в придаточное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изъяснительное</a:t>
            </a:r>
            <a:r>
              <a:rPr lang="ru-RU" altLang="ru-RU" sz="1800" dirty="0">
                <a:latin typeface="Arial" panose="020B0604020202020204" pitchFamily="34" charset="0"/>
              </a:rPr>
              <a:t> и присоединяется союзом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ЧТО</a:t>
            </a:r>
            <a:r>
              <a:rPr lang="ru-RU" altLang="ru-RU" sz="1800" dirty="0">
                <a:latin typeface="Arial" panose="020B0604020202020204" pitchFamily="34" charset="0"/>
              </a:rPr>
              <a:t>. </a:t>
            </a:r>
            <a:endParaRPr lang="en-US" altLang="ru-RU" sz="1800" dirty="0"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800" dirty="0">
                <a:latin typeface="Arial" panose="020B0604020202020204" pitchFamily="34" charset="0"/>
              </a:rPr>
              <a:t>При этом местоимения 1 и 2 лица, как правило, меняются на другие, в зависимости от роли говорящего и слушающего в главном предложении: </a:t>
            </a:r>
            <a:endParaRPr lang="en-US" altLang="ru-RU" sz="1800" dirty="0">
              <a:latin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мне: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Я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</a:rPr>
              <a:t>у</a:t>
            </a:r>
            <a:r>
              <a:rPr lang="ru-RU" altLang="ru-RU" sz="1800" i="1" dirty="0">
                <a:latin typeface="Arial" panose="020B0604020202020204" pitchFamily="34" charset="0"/>
              </a:rPr>
              <a:t>»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</a:t>
            </a:r>
            <a:r>
              <a:rPr lang="en-US" altLang="ru-RU" sz="1800" i="1" dirty="0">
                <a:latin typeface="Arial" panose="020B0604020202020204" pitchFamily="34" charset="0"/>
              </a:rPr>
              <a:t>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Лена сказала мне,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она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ёт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ru-RU" altLang="ru-RU" sz="1800" i="1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мне</a:t>
            </a:r>
            <a:r>
              <a:rPr lang="ru-RU" altLang="ru-RU" sz="1800" i="1" dirty="0">
                <a:latin typeface="Arial" panose="020B0604020202020204" pitchFamily="34" charset="0"/>
              </a:rPr>
              <a:t>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Ты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</a:rPr>
              <a:t>ёшь</a:t>
            </a:r>
            <a:r>
              <a:rPr lang="ru-RU" altLang="ru-RU" sz="1800" i="1" dirty="0">
                <a:latin typeface="Arial" panose="020B0604020202020204" pitchFamily="34" charset="0"/>
              </a:rPr>
              <a:t>»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</a:t>
            </a:r>
            <a:r>
              <a:rPr lang="en-US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Лена сказала мне,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я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у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ему</a:t>
            </a:r>
            <a:r>
              <a:rPr lang="ru-RU" altLang="ru-RU" sz="1800" i="1" dirty="0">
                <a:latin typeface="Arial" panose="020B0604020202020204" pitchFamily="34" charset="0"/>
              </a:rPr>
              <a:t>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Ты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</a:rPr>
              <a:t>ёшь</a:t>
            </a:r>
            <a:r>
              <a:rPr lang="ru-RU" altLang="ru-RU" sz="1800" i="1" dirty="0">
                <a:latin typeface="Arial" panose="020B0604020202020204" pitchFamily="34" charset="0"/>
              </a:rPr>
              <a:t>»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 Лена сказала ему,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он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ёт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мне: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Он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</a:rPr>
              <a:t>ёт</a:t>
            </a:r>
            <a:r>
              <a:rPr lang="ru-RU" altLang="ru-RU" sz="1800" i="1" dirty="0">
                <a:latin typeface="Arial" panose="020B0604020202020204" pitchFamily="34" charset="0"/>
              </a:rPr>
              <a:t>»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</a:t>
            </a:r>
            <a:r>
              <a:rPr lang="en-US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Лена сказала мне,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он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ёт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3BF7DF0-6B76-43B9-A557-0C5B92583DA5}"/>
              </a:ext>
            </a:extLst>
          </p:cNvPr>
          <p:cNvGraphicFramePr/>
          <p:nvPr/>
        </p:nvGraphicFramePr>
        <p:xfrm>
          <a:off x="506027" y="1854192"/>
          <a:ext cx="11097088" cy="22219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19418">
                  <a:extLst>
                    <a:ext uri="{9D8B030D-6E8A-4147-A177-3AD203B41FA5}">
                      <a16:colId xmlns:a16="http://schemas.microsoft.com/office/drawing/2014/main" val="1074450461"/>
                    </a:ext>
                  </a:extLst>
                </a:gridCol>
                <a:gridCol w="4504069">
                  <a:extLst>
                    <a:ext uri="{9D8B030D-6E8A-4147-A177-3AD203B41FA5}">
                      <a16:colId xmlns:a16="http://schemas.microsoft.com/office/drawing/2014/main" val="2946883772"/>
                    </a:ext>
                  </a:extLst>
                </a:gridCol>
                <a:gridCol w="4373601">
                  <a:extLst>
                    <a:ext uri="{9D8B030D-6E8A-4147-A177-3AD203B41FA5}">
                      <a16:colId xmlns:a16="http://schemas.microsoft.com/office/drawing/2014/main" val="2209240869"/>
                    </a:ext>
                  </a:extLst>
                </a:gridCol>
              </a:tblGrid>
              <a:tr h="2203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Тип предложения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Прямая речь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Косвенная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331199801"/>
                  </a:ext>
                </a:extLst>
              </a:tr>
              <a:tr h="432661">
                <a:tc rowSpan="4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Повествовательное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 ушёл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>
                          <a:effectLst/>
                        </a:rPr>
                        <a:t>Мама сказала, </a:t>
                      </a:r>
                      <a:r>
                        <a:rPr lang="ru-RU" sz="1600" u="none" strike="noStrike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>
                          <a:effectLst/>
                        </a:rPr>
                        <a:t> Петя ушёл в магазин.</a:t>
                      </a:r>
                      <a:endParaRPr lang="ru-RU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308872403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сказала: «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Я</a:t>
                      </a:r>
                      <a:r>
                        <a:rPr lang="ru-RU" sz="1600" u="none" strike="noStrike" dirty="0">
                          <a:effectLst/>
                        </a:rPr>
                        <a:t> не ходила сегодня в институт».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она</a:t>
                      </a:r>
                      <a:r>
                        <a:rPr lang="ru-RU" sz="1600" u="none" strike="noStrike" dirty="0">
                          <a:effectLst/>
                        </a:rPr>
                        <a:t> не ходила сегодня в институт.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4208038558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 пойдёт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 dirty="0">
                          <a:effectLst/>
                        </a:rPr>
                        <a:t> Петя пойдёт в магазин.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886675042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сказала: «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Я</a:t>
                      </a:r>
                      <a:r>
                        <a:rPr lang="ru-RU" sz="1600" u="none" strike="noStrike" dirty="0">
                          <a:effectLst/>
                        </a:rPr>
                        <a:t> не пойду сегодня в институт».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она</a:t>
                      </a:r>
                      <a:r>
                        <a:rPr lang="ru-RU" sz="1600" u="none" strike="noStrike" dirty="0">
                          <a:effectLst/>
                        </a:rPr>
                        <a:t> не пойдёт сегодня в институт.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522192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4750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3BF7DF0-6B76-43B9-A557-0C5B92583DA5}"/>
              </a:ext>
            </a:extLst>
          </p:cNvPr>
          <p:cNvGraphicFramePr/>
          <p:nvPr/>
        </p:nvGraphicFramePr>
        <p:xfrm>
          <a:off x="573794" y="1827611"/>
          <a:ext cx="10859679" cy="15090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2672">
                  <a:extLst>
                    <a:ext uri="{9D8B030D-6E8A-4147-A177-3AD203B41FA5}">
                      <a16:colId xmlns:a16="http://schemas.microsoft.com/office/drawing/2014/main" val="1074450461"/>
                    </a:ext>
                  </a:extLst>
                </a:gridCol>
                <a:gridCol w="4216893">
                  <a:extLst>
                    <a:ext uri="{9D8B030D-6E8A-4147-A177-3AD203B41FA5}">
                      <a16:colId xmlns:a16="http://schemas.microsoft.com/office/drawing/2014/main" val="2946883772"/>
                    </a:ext>
                  </a:extLst>
                </a:gridCol>
                <a:gridCol w="4420114">
                  <a:extLst>
                    <a:ext uri="{9D8B030D-6E8A-4147-A177-3AD203B41FA5}">
                      <a16:colId xmlns:a16="http://schemas.microsoft.com/office/drawing/2014/main" val="2209240869"/>
                    </a:ext>
                  </a:extLst>
                </a:gridCol>
              </a:tblGrid>
              <a:tr h="2203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Тип предложения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Прямая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Косвенная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331199801"/>
                  </a:ext>
                </a:extLst>
              </a:tr>
              <a:tr h="432661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000" u="none" strike="noStrike" dirty="0">
                          <a:effectLst/>
                        </a:rPr>
                        <a:t>Побудительное</a:t>
                      </a:r>
                      <a:endParaRPr lang="ru-RU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«Петя, сходи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чтобы</a:t>
                      </a:r>
                      <a:r>
                        <a:rPr lang="ru-RU" sz="1600" u="none" strike="noStrike" dirty="0">
                          <a:effectLst/>
                        </a:rPr>
                        <a:t> Петя сходил в магазин.</a:t>
                      </a:r>
                    </a:p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Мама сказала Пете 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сходить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магазин.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3881222323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«Петя, не ходи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чтобы</a:t>
                      </a:r>
                      <a:r>
                        <a:rPr lang="ru-RU" sz="1600" u="none" strike="noStrike" dirty="0">
                          <a:effectLst/>
                        </a:rPr>
                        <a:t> Петя не ходил в магазин.</a:t>
                      </a:r>
                    </a:p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Мама сказала Пете не 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ходить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магазин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762424652"/>
                  </a:ext>
                </a:extLst>
              </a:tr>
            </a:tbl>
          </a:graphicData>
        </a:graphic>
      </p:graphicFrame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F0E4BAF-8671-4554-ADC7-51AEA0274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Прямая и косвенная речь</a:t>
            </a:r>
            <a:br>
              <a:rPr lang="ru-RU" dirty="0"/>
            </a:br>
            <a:r>
              <a:rPr lang="ru-RU" altLang="ru-RU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lang="ru-RU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44BD6857-E1E4-4C9E-ADBC-31605CFF9D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73794" y="3816350"/>
            <a:ext cx="10780006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Если прямая речь —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побудительное</a:t>
            </a:r>
            <a:r>
              <a:rPr lang="ru-RU" altLang="ru-RU" sz="1800" dirty="0">
                <a:latin typeface="Arial" panose="020B0604020202020204" pitchFamily="34" charset="0"/>
              </a:rPr>
              <a:t> предложение, то оно при переводе в косвенную речь превращается в придаточное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изъяснительное</a:t>
            </a:r>
            <a:r>
              <a:rPr lang="ru-RU" altLang="ru-RU" sz="1800" dirty="0">
                <a:latin typeface="Arial" panose="020B0604020202020204" pitchFamily="34" charset="0"/>
              </a:rPr>
              <a:t> и присоединяется союзом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ЧТОБЫ </a:t>
            </a:r>
            <a:r>
              <a:rPr lang="ru-RU" altLang="ru-RU" sz="1800" dirty="0">
                <a:latin typeface="Arial" panose="020B0604020202020204" pitchFamily="34" charset="0"/>
              </a:rPr>
              <a:t>(при этом форма глагола меняется с императива на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прошедшее </a:t>
            </a:r>
            <a:r>
              <a:rPr lang="ru-RU" altLang="ru-RU" sz="1800" dirty="0">
                <a:latin typeface="Arial" panose="020B0604020202020204" pitchFamily="34" charset="0"/>
              </a:rPr>
              <a:t>время изъявительного наклонения) или на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инфинитив</a:t>
            </a:r>
            <a:r>
              <a:rPr lang="ru-RU" altLang="ru-RU" sz="1800" dirty="0">
                <a:latin typeface="Arial" panose="020B0604020202020204" pitchFamily="34" charset="0"/>
              </a:rPr>
              <a:t>ную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altLang="ru-RU" sz="1800" dirty="0">
                <a:latin typeface="Arial" panose="020B0604020202020204" pitchFamily="34" charset="0"/>
              </a:rPr>
              <a:t>конструкцию.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800" dirty="0"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800" dirty="0">
                <a:latin typeface="Arial" panose="020B0604020202020204" pitchFamily="34" charset="0"/>
                <a:sym typeface="Wingdings" panose="05000000000000000000" pitchFamily="2" charset="2"/>
              </a:rPr>
              <a:t>Побудительные предложения со словом ПУСТЬ преобразуются в косвенную речь по тем же правилам, но при этом слово ПУСТЬ опускается: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Мама сказала: «Пусть Петя сходит в магазин»</a:t>
            </a:r>
            <a:b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</a:b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 Мама сказала, чтобы Петя сходил в магазин</a:t>
            </a:r>
            <a:r>
              <a:rPr lang="ru-RU" altLang="ru-RU" sz="1800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7623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3BF7DF0-6B76-43B9-A557-0C5B92583DA5}"/>
              </a:ext>
            </a:extLst>
          </p:cNvPr>
          <p:cNvGraphicFramePr/>
          <p:nvPr/>
        </p:nvGraphicFramePr>
        <p:xfrm>
          <a:off x="292963" y="1388387"/>
          <a:ext cx="11780668" cy="28817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6490">
                  <a:extLst>
                    <a:ext uri="{9D8B030D-6E8A-4147-A177-3AD203B41FA5}">
                      <a16:colId xmlns:a16="http://schemas.microsoft.com/office/drawing/2014/main" val="1074450461"/>
                    </a:ext>
                  </a:extLst>
                </a:gridCol>
                <a:gridCol w="5111056">
                  <a:extLst>
                    <a:ext uri="{9D8B030D-6E8A-4147-A177-3AD203B41FA5}">
                      <a16:colId xmlns:a16="http://schemas.microsoft.com/office/drawing/2014/main" val="2946883772"/>
                    </a:ext>
                  </a:extLst>
                </a:gridCol>
                <a:gridCol w="4563122">
                  <a:extLst>
                    <a:ext uri="{9D8B030D-6E8A-4147-A177-3AD203B41FA5}">
                      <a16:colId xmlns:a16="http://schemas.microsoft.com/office/drawing/2014/main" val="2209240869"/>
                    </a:ext>
                  </a:extLst>
                </a:gridCol>
              </a:tblGrid>
              <a:tr h="2203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Тип предложения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Прямая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Косвенная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331199801"/>
                  </a:ext>
                </a:extLst>
              </a:tr>
              <a:tr h="432661">
                <a:tc rowSpan="6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000" u="none" strike="noStrike" dirty="0">
                          <a:effectLst/>
                        </a:rPr>
                        <a:t>Вопросительное</a:t>
                      </a:r>
                      <a:endParaRPr lang="ru-RU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спросила: «Петя,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куда</a:t>
                      </a:r>
                      <a:r>
                        <a:rPr lang="ru-RU" sz="1400" u="none" strike="noStrike" dirty="0">
                          <a:effectLst/>
                        </a:rPr>
                        <a:t> ты ходил?»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спросила,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куда</a:t>
                      </a:r>
                      <a:r>
                        <a:rPr lang="ru-RU" sz="1400" u="none" strike="noStrike" dirty="0">
                          <a:effectLst/>
                        </a:rPr>
                        <a:t> ходил Петя.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055857055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Лена спросила: «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Кого из наших</a:t>
                      </a:r>
                      <a:r>
                        <a:rPr lang="ru-RU" sz="1400" u="none" strike="noStrike" dirty="0">
                          <a:effectLst/>
                        </a:rPr>
                        <a:t> ты не видел сегодня в институте?»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Лена спросила, </a:t>
                      </a:r>
                      <a:r>
                        <a:rPr lang="ru-RU" sz="1400" u="none" strike="noStrike">
                          <a:effectLst/>
                          <a:highlight>
                            <a:srgbClr val="FFFF00"/>
                          </a:highlight>
                        </a:rPr>
                        <a:t>кого из наших</a:t>
                      </a:r>
                      <a:r>
                        <a:rPr lang="ru-RU" sz="1400" u="none" strike="noStrike">
                          <a:effectLst/>
                        </a:rPr>
                        <a:t> я не видел сегодня в институте.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404520136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спросила: «Петя, ты ходил в магазин?»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спросила, ходил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Петя в магазин.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450382932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Лена спросила: «Ты не видел сегодня в институте Диму?»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Лена спросила, не видел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я сегодня в институте Диму.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684446934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Мама спросила: «Петя, ты пойдешь в магазин?»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спросила, пойдёт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Петя в магазин.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239079354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Лена спросила: «Ты не увидишь сегодня в институте Диму?»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Лена спросила, не увижу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я сегодня в институте Диму.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4006731086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855D1B1-9879-42DA-8143-3EC90879B10D}"/>
              </a:ext>
            </a:extLst>
          </p:cNvPr>
          <p:cNvSpPr txBox="1">
            <a:spLocks/>
          </p:cNvSpPr>
          <p:nvPr/>
        </p:nvSpPr>
        <p:spPr>
          <a:xfrm>
            <a:off x="58446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Прямая и косвенная речь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1BE0C9-3F12-4B33-946C-A40791F55D51}"/>
              </a:ext>
            </a:extLst>
          </p:cNvPr>
          <p:cNvSpPr txBox="1"/>
          <p:nvPr/>
        </p:nvSpPr>
        <p:spPr>
          <a:xfrm>
            <a:off x="292963" y="4332915"/>
            <a:ext cx="11416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 прямая речь —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вопросительное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предложение, то способ его перевода в косвенную речь зависит от типа вопроса.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 есть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вопросительное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слово, то предложение превращается в придаточное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изъяснительное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и присоединяется к главному при помощи этого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вопросительного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слова. Иногда требуется изменить порядок слов.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 придаточном без вопросительного слова соединительным элементом является частица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а порядок слов изменить 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необходимо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в начале придаточного должен стоять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глагол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(тот, к которому и задан вопрос), затем частица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а потом всё остальное.</a:t>
            </a:r>
          </a:p>
        </p:txBody>
      </p:sp>
    </p:spTree>
    <p:extLst>
      <p:ext uri="{BB962C8B-B14F-4D97-AF65-F5344CB8AC3E}">
        <p14:creationId xmlns:p14="http://schemas.microsoft.com/office/powerpoint/2010/main" val="3085661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855D1B1-9879-42DA-8143-3EC90879B10D}"/>
              </a:ext>
            </a:extLst>
          </p:cNvPr>
          <p:cNvSpPr txBox="1">
            <a:spLocks/>
          </p:cNvSpPr>
          <p:nvPr/>
        </p:nvSpPr>
        <p:spPr>
          <a:xfrm>
            <a:off x="58446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Прямая и косвенная речь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1BE0C9-3F12-4B33-946C-A40791F55D51}"/>
              </a:ext>
            </a:extLst>
          </p:cNvPr>
          <p:cNvSpPr txBox="1"/>
          <p:nvPr/>
        </p:nvSpPr>
        <p:spPr>
          <a:xfrm>
            <a:off x="838199" y="1563081"/>
            <a:ext cx="10515601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ВАЖНО!!!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Не путайте </a:t>
            </a: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союз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условия 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и частицу 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сказала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«Мы останемся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Wingdings" panose="05000000000000000000" pitchFamily="2" charset="2"/>
              </a:rPr>
              <a:t>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сказала,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что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останемся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спросила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«Мы останемся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дождь?»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ð"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спросила, останемся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ð"/>
              <a:tabLst/>
              <a:defRPr/>
            </a:pP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спросила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«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Что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будем делать,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дождь?»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Wingdings" panose="05000000000000000000" pitchFamily="2" charset="2"/>
              </a:rPr>
              <a:t>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спросила,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что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будем делать,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36872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284480" y="523750"/>
            <a:ext cx="1131824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сказала: «Завтра мы поедем на экскурсию».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Петю: «Ты хочешь поехать с нами?»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ему: «Остановись!»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его: «Когда ты приедешь?»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Кто-то из зала крикнул: «Включите свет!»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2459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284480" y="523750"/>
            <a:ext cx="1131824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сказала: «Завтра мы поедем на экскурсию».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завтра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экскурсию / мы поедем на экскурсию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Петю: «Ты хочешь поехать с нами?»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ему: «Остановись!»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его: «Когда ты приедешь?»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Кто-то из зала крикнул: «Включите свет!»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0995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284480" y="523750"/>
            <a:ext cx="1131824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сказала: «Завтра мы поедем на экскурсию».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завтра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экскурсию / мы поедем на экскурсию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Петю: «Ты хочешь поехать с нами?»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Петю, хоч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поехать с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ними /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нами</a:t>
            </a:r>
            <a:r>
              <a:rPr kumimoji="0" lang="ru-RU" sz="2400" b="0" i="1" u="none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ему: «Остановись!»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его: «Когда ты приедешь?»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Кто-то из зала крикнул: «Включите свет!»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8712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284480" y="523750"/>
            <a:ext cx="1131824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сказала: «Завтра мы поедем на экскурсию».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завтра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экскурсию / мы поедем на экскурсию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Петю: «Ты хочешь поехать с нами?»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Петю, хоч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поехать с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ними /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нами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ru-RU" sz="2400" b="0" i="1" u="none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ему: «Остановись!»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останови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лся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его: «Когда ты приедешь?»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Кто-то из зала крикнул: «Включите свет!»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018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284480" y="523750"/>
            <a:ext cx="1131824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сказала: «Завтра мы поедем на экскурсию».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завтра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экскурсию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Петю: «Ты хочешь поехать с нами?»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Петю, хоч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поехать с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ними /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нами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ru-RU" sz="2400" b="0" i="1" u="none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ему: «Остановись!»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останови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лся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его: «Когда ты приедешь?»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(его),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приед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Кто-то из зала крикнул: «Включите свет!»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9006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284480" y="523750"/>
            <a:ext cx="1131824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сказала: «Завтра мы поедем на экскурсию».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завтра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экскурсию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Петю: «Ты хочешь поехать с нами?»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Петю, хоч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поехать с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ними /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нами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ru-RU" sz="2400" b="0" i="1" u="none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ему: «Остановись!»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останови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лся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его: «Когда ты приедешь?»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(его),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приед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Кто-то из зала крикнул: «Включите свет!»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Кто-то из зала крикнул,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включи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свет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4873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355600" y="161022"/>
            <a:ext cx="1183640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сказала: «Я так не могу».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«Кто тебе звонил?» — строго спросил отец Ивана.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«Ребята уже ездили в Петербург?» — поинтересовалась Ольга Петровна.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«Открой дверь», — попросил меня дедушка.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«Сходи завтра к отцу в больницу, он будет рад тебя видеть», — сказала мама Серёже.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8328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355600" y="161022"/>
            <a:ext cx="1183640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сказала: «Я так не могу».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она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 не мож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«Кто тебе звонил?» — строго спросил отец Ивана.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«Ребята уже ездили в Петербург?» — поинтересовалась Ольга Петровна.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«Открой дверь», — попросил меня дедушка.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«Сходи завтра к отцу в больницу, он будет рад тебя видеть», — сказала мама Серёже.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2731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355600" y="161022"/>
            <a:ext cx="1183640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сказала: «Я так не могу».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она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 не мож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«Кто тебе звонил?» — строго спросил отец Ивана.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Отец строго спросил Ивана,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кто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ему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звонил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«Ребята уже ездили в Петербург?» — поинтересовалась Ольга Петровна.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«Открой дверь», — попросил меня дедушка.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«Сходи завтра к отцу в больницу, он будет рад тебя видеть», — сказала мама Серёже.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8977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355600" y="161022"/>
            <a:ext cx="1183640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сказала: «Я так не могу».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она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 не мож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«Кто тебе звонил?» — строго спросил отец Ивана.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Отец строго спросил Ивана,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кто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ему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звонил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«Ребята уже ездили в Петербург?» — поинтересовалась Ольга Петровна.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Петровна поинтересовалась, ездили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уже ребята в Петербург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«Открой дверь», — попросил меня дедушка.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«Сходи завтра к отцу в больницу, он будет рад тебя видеть», — сказала мама Серёже.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6309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355600" y="161022"/>
            <a:ext cx="1183640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сказала: «Я так не могу».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она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 не мож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«Кто тебе звонил?» — строго спросил отец Ивана.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Отец строго спросил Ивана,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кто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ему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звонил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«Ребята уже ездили в Петербург?» — поинтересовалась Ольга Петровна.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Петровна поинтересовалась, ездили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уже ребята в Петербург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«Открой дверь», — попросил меня дедушка.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Дедушка попросил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откр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ыл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дверь / меня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открыть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дверь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«Сходи завтра к отцу в больницу, он будет рад тебя видеть», — сказала мама Серёже.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6791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355600" y="161022"/>
            <a:ext cx="11836400" cy="6535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сказала: «Я так не могу».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она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 не мож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«Кто тебе звонил?» — строго спросил отец Ивана.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Отец строго спросил Ивана,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кто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ему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звонил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«Ребята уже ездили в Петербург?» — поинтересовалась Ольга Петровна.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Петровна поинтересовалась, ездили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уже ребята в Петербург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«Открой дверь», — попросил меня дедушка.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Дедушка попросил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откр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ыл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дверь / меня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открыть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дверь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«Сходи завтра к отцу в больницу, он будет рад тебя видеть», — сказала мама Серёже.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Мама сказала Серёже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сход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сходить</a:t>
            </a:r>
            <a:r>
              <a:rPr kumimoji="0" lang="ru-RU" sz="2400" b="0" i="1" u="none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к отцу в больницу и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отец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будет рад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его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видеть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8227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раз, чтобы он не ходил туда.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мамы, когда она придёт с работы.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 заплакал и стал просить родителей, чтобы они разрешили ему погулять во дворе ещё полчаса.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спрошу, почему он так поступил.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ещё вчера позвонила мне, поздравила с днём рождения и пожелала, чтобы я рос большим.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8219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раз, чтобы он не ходил туда.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«Не ходи туда!»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мамы, когда она придёт с работы.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 заплакал и стал просить родителей, чтобы они разрешили ему погулять во дворе ещё полчаса.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спрошу, почему он так поступил.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ещё вчера позвонила мне, поздравила с днём рождения и пожелала, чтобы я рос большим.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2682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раз, чтобы он не ходил туда.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«Не ходи туда!»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мамы, когда она придёт с работы.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мамы: «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Когда ты придёшь с работы?»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 заплакал и стал просить родителей, чтобы они разрешили ему погулять во дворе ещё полчаса. _________________________________________________________________________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спрошу, почему он так поступил.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ещё вчера позвонила мне, поздравила с днём рождения и пожелала, чтобы я рос большим.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0407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раз, чтобы он не ходил туда.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«Не ходи туда!»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мамы, когда она придёт с работы.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мамы: «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Когда ты придёшь с работы?»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 заплакал и стал просить родителей, чтобы они разрешили ему погулять во дворе ещё полчаса.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Мальчик заплакал и стал просить родителей: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«Разрешите мне погулять во дворе ещё полчаса». (… «Можно мне погулять…?»)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спрошу, почему он так поступил.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ещё вчера позвонила мне, поздравила с днём рождения и пожелала, чтобы я рос большим.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8406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раз, чтобы он не ходил туда.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«Не ходи туда!»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мамы, когда она придёт с работы.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мамы: «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Когда ты придёшь с работы?»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 заплакал и стал просить родителей, чтобы они разрешили ему погулять во дворе ещё полчаса.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Мальчик заплакал и стал просить родителей: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«Разрешите мне погулять во дворе ещё полчаса». (… «Можно мне погулять…?»)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спрошу, почему он так поступил.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«Почему ты так поступил?»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ещё вчера позвонила мне, поздравила с днём рождения и пожелала, чтобы я рос большим.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008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раз, чтобы он не ходил туда.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«Не ходи туда!»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мамы, когда она придёт с работы.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мамы: «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Когда ты придёшь с работы?»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 заплакал и стал просить родителей, чтобы они разрешили ему погулять во дворе ещё полчаса.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Мальчик заплакал и стал просить родителей: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«Разрешите мне погулять во дворе ещё полчаса». (… «Можно мне погулять…?»)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спрошу, почему он так поступил.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«Почему ты так поступил?»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ещё вчера позвонила мне, поздравила с днём рождения и пожелала, чтобы я рос большим.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ещё вчера позвонила мне (и сказала):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«Поздравляю с днём рождения, расти большим!»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266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Почему ты поставила цветы в эту старую вазу?!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меня, чтобы я взяла её любимую вазу!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Сходи к руководителю и попроси, чтобы он посоветовал тебе подходящую литературу.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Лена пожаловалась, что её муж не ночевал вчера дома.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отцу, что больше никогда не придёт к нему.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Оля, только что звонила мама, спрашивала, приедешь ли ты в этом году.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871405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Почему ты поставила цветы в эту старую вазу?!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меня, чтобы я взяла её любимую вазу!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«Возьми мою любимую вазу!»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попроси, чтобы он посоветовал тебе подходящую литературу.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_________________________________________________________________________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пожаловалась, что её муж не ночевал вчера дома.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_________________________________________________________________________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отцу, что больше никогда не придёт к нему.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Оля, только что звонила мама, спрашивала, приедешь ли ты в этом году.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177529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Почему ты поставила цветы в эту старую вазу?!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меня, чтобы я взяла её любимую вазу!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«Возьми мою любимую вазу!»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попроси, чтобы он посоветовал тебе подходящую литературу.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«Посоветуйте мне подходящую литературу»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пожаловалась, что её муж не ночевал вчера дома.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_________________________________________________________________________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отцу, что больше никогда не придёт к нему.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Оля, только что звонила мама, спрашивала, приедешь ли ты в этом году.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142739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Почему ты поставила цветы в эту старую вазу?!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меня, чтобы я взяла её любимую вазу!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«Возьми мою любимую вазу!»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попроси, чтобы он посоветовал тебе подходящую литературу.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«Посоветуйте мне подходящую литературу»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пожаловалась, что её муж не ночевал вчера дома.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«Мой муж не ночевал вчера дома»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отцу, что больше никогда не придёт к нему.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Оля, только что звонила мама, спрашивала, приедешь ли ты в этом году.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013112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Почему ты поставила цветы в эту старую вазу?!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меня, чтобы я взяла её любимую вазу!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«Возьми мою любимую вазу!»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попроси, чтобы он посоветовал тебе подходящую литературу.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«Посоветуйте мне подходящую литературу»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пожаловалась, что её муж не ночевал вчера дома.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«Мой муж не ночевал вчера дома»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отцу, что больше никогда не придёт к нему.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«Я больше никогда не приду к тебе!»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Оля, только что звонила мама, спрашивала, приедешь ли ты в этом году.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924414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Почему ты поставила цветы в эту старую вазу?!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меня, чтобы я взяла её любимую вазу!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«Возьми мою любимую вазу!»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попроси, чтобы он посоветовал тебе подходящую литературу.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«Посоветуйте мне подходящую литературу»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пожаловалась, что её муж не ночевал вчера дома.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«Мой муж не ночевал вчера дома»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отцу, что больше никогда не придёт к нему.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«Я больше никогда не приду к тебе!»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Оля, только что звонила мама, спрашивала, приедешь ли ты в этом году.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Оля, только что звонила мама, спрашивала: «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Приедет ли Оля в этом году?»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196565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855D1B1-9879-42DA-8143-3EC90879B10D}"/>
              </a:ext>
            </a:extLst>
          </p:cNvPr>
          <p:cNvSpPr txBox="1">
            <a:spLocks/>
          </p:cNvSpPr>
          <p:nvPr/>
        </p:nvSpPr>
        <p:spPr>
          <a:xfrm>
            <a:off x="58446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Прямая и косвенная речь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6EE1A1-3837-4550-B50E-625070A6172C}"/>
              </a:ext>
            </a:extLst>
          </p:cNvPr>
          <p:cNvSpPr txBox="1"/>
          <p:nvPr/>
        </p:nvSpPr>
        <p:spPr>
          <a:xfrm>
            <a:off x="426720" y="1490693"/>
            <a:ext cx="1111504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Мини-те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"ЧТО/ЧТОБЫ"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http://www.philol.msu.ru/~elvigus/Grammatika/Miniprogramms/Chto-Chtoby/grammatikaChto-Chtoby_01.html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57E237-80C3-4EAB-91FA-4786E301F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4822794"/>
            <a:ext cx="11811000" cy="18002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AF899F7-E5DE-4F22-BB56-2316A5F02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888" y="2452740"/>
            <a:ext cx="2589830" cy="212693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7CA9898-6AB5-4530-AE98-7A233A9C19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8410"/>
          <a:stretch/>
        </p:blipFill>
        <p:spPr>
          <a:xfrm>
            <a:off x="4419600" y="2825568"/>
            <a:ext cx="1564641" cy="1510983"/>
          </a:xfrm>
          <a:prstGeom prst="rect">
            <a:avLst/>
          </a:prstGeom>
        </p:spPr>
      </p:pic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076AC9FC-C7FB-4351-BEB2-DBF6C556C065}"/>
              </a:ext>
            </a:extLst>
          </p:cNvPr>
          <p:cNvSpPr/>
          <p:nvPr/>
        </p:nvSpPr>
        <p:spPr>
          <a:xfrm>
            <a:off x="1137920" y="3436556"/>
            <a:ext cx="1564640" cy="668122"/>
          </a:xfrm>
          <a:custGeom>
            <a:avLst/>
            <a:gdLst>
              <a:gd name="connsiteX0" fmla="*/ 1564640 w 1564640"/>
              <a:gd name="connsiteY0" fmla="*/ 292164 h 668122"/>
              <a:gd name="connsiteX1" fmla="*/ 1361440 w 1564640"/>
              <a:gd name="connsiteY1" fmla="*/ 180404 h 668122"/>
              <a:gd name="connsiteX2" fmla="*/ 1300480 w 1564640"/>
              <a:gd name="connsiteY2" fmla="*/ 160084 h 668122"/>
              <a:gd name="connsiteX3" fmla="*/ 1259840 w 1564640"/>
              <a:gd name="connsiteY3" fmla="*/ 139764 h 668122"/>
              <a:gd name="connsiteX4" fmla="*/ 1219200 w 1564640"/>
              <a:gd name="connsiteY4" fmla="*/ 129604 h 668122"/>
              <a:gd name="connsiteX5" fmla="*/ 1127760 w 1564640"/>
              <a:gd name="connsiteY5" fmla="*/ 109284 h 668122"/>
              <a:gd name="connsiteX6" fmla="*/ 985520 w 1564640"/>
              <a:gd name="connsiteY6" fmla="*/ 68644 h 668122"/>
              <a:gd name="connsiteX7" fmla="*/ 924560 w 1564640"/>
              <a:gd name="connsiteY7" fmla="*/ 48324 h 668122"/>
              <a:gd name="connsiteX8" fmla="*/ 782320 w 1564640"/>
              <a:gd name="connsiteY8" fmla="*/ 38164 h 668122"/>
              <a:gd name="connsiteX9" fmla="*/ 345440 w 1564640"/>
              <a:gd name="connsiteY9" fmla="*/ 28004 h 668122"/>
              <a:gd name="connsiteX10" fmla="*/ 294640 w 1564640"/>
              <a:gd name="connsiteY10" fmla="*/ 58484 h 668122"/>
              <a:gd name="connsiteX11" fmla="*/ 254000 w 1564640"/>
              <a:gd name="connsiteY11" fmla="*/ 68644 h 668122"/>
              <a:gd name="connsiteX12" fmla="*/ 223520 w 1564640"/>
              <a:gd name="connsiteY12" fmla="*/ 88964 h 668122"/>
              <a:gd name="connsiteX13" fmla="*/ 152400 w 1564640"/>
              <a:gd name="connsiteY13" fmla="*/ 109284 h 668122"/>
              <a:gd name="connsiteX14" fmla="*/ 111760 w 1564640"/>
              <a:gd name="connsiteY14" fmla="*/ 129604 h 668122"/>
              <a:gd name="connsiteX15" fmla="*/ 91440 w 1564640"/>
              <a:gd name="connsiteY15" fmla="*/ 160084 h 668122"/>
              <a:gd name="connsiteX16" fmla="*/ 50800 w 1564640"/>
              <a:gd name="connsiteY16" fmla="*/ 190564 h 668122"/>
              <a:gd name="connsiteX17" fmla="*/ 40640 w 1564640"/>
              <a:gd name="connsiteY17" fmla="*/ 221044 h 668122"/>
              <a:gd name="connsiteX18" fmla="*/ 20320 w 1564640"/>
              <a:gd name="connsiteY18" fmla="*/ 251524 h 668122"/>
              <a:gd name="connsiteX19" fmla="*/ 0 w 1564640"/>
              <a:gd name="connsiteY19" fmla="*/ 312484 h 668122"/>
              <a:gd name="connsiteX20" fmla="*/ 10160 w 1564640"/>
              <a:gd name="connsiteY20" fmla="*/ 495364 h 668122"/>
              <a:gd name="connsiteX21" fmla="*/ 71120 w 1564640"/>
              <a:gd name="connsiteY21" fmla="*/ 556324 h 668122"/>
              <a:gd name="connsiteX22" fmla="*/ 111760 w 1564640"/>
              <a:gd name="connsiteY22" fmla="*/ 596964 h 668122"/>
              <a:gd name="connsiteX23" fmla="*/ 142240 w 1564640"/>
              <a:gd name="connsiteY23" fmla="*/ 607124 h 668122"/>
              <a:gd name="connsiteX24" fmla="*/ 264160 w 1564640"/>
              <a:gd name="connsiteY24" fmla="*/ 637604 h 668122"/>
              <a:gd name="connsiteX25" fmla="*/ 325120 w 1564640"/>
              <a:gd name="connsiteY25" fmla="*/ 657924 h 668122"/>
              <a:gd name="connsiteX26" fmla="*/ 426720 w 1564640"/>
              <a:gd name="connsiteY26" fmla="*/ 668084 h 668122"/>
              <a:gd name="connsiteX27" fmla="*/ 1016000 w 1564640"/>
              <a:gd name="connsiteY27" fmla="*/ 647764 h 668122"/>
              <a:gd name="connsiteX28" fmla="*/ 1107440 w 1564640"/>
              <a:gd name="connsiteY28" fmla="*/ 617284 h 668122"/>
              <a:gd name="connsiteX29" fmla="*/ 1168400 w 1564640"/>
              <a:gd name="connsiteY29" fmla="*/ 596964 h 668122"/>
              <a:gd name="connsiteX30" fmla="*/ 1209040 w 1564640"/>
              <a:gd name="connsiteY30" fmla="*/ 586804 h 668122"/>
              <a:gd name="connsiteX31" fmla="*/ 1351280 w 1564640"/>
              <a:gd name="connsiteY31" fmla="*/ 505524 h 668122"/>
              <a:gd name="connsiteX32" fmla="*/ 1402080 w 1564640"/>
              <a:gd name="connsiteY32" fmla="*/ 475044 h 668122"/>
              <a:gd name="connsiteX33" fmla="*/ 1442720 w 1564640"/>
              <a:gd name="connsiteY33" fmla="*/ 454724 h 66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64640" h="668122">
                <a:moveTo>
                  <a:pt x="1564640" y="292164"/>
                </a:moveTo>
                <a:cubicBezTo>
                  <a:pt x="1496907" y="254911"/>
                  <a:pt x="1430581" y="214975"/>
                  <a:pt x="1361440" y="180404"/>
                </a:cubicBezTo>
                <a:cubicBezTo>
                  <a:pt x="1342282" y="170825"/>
                  <a:pt x="1320367" y="168039"/>
                  <a:pt x="1300480" y="160084"/>
                </a:cubicBezTo>
                <a:cubicBezTo>
                  <a:pt x="1286418" y="154459"/>
                  <a:pt x="1274021" y="145082"/>
                  <a:pt x="1259840" y="139764"/>
                </a:cubicBezTo>
                <a:cubicBezTo>
                  <a:pt x="1246765" y="134861"/>
                  <a:pt x="1232806" y="132744"/>
                  <a:pt x="1219200" y="129604"/>
                </a:cubicBezTo>
                <a:cubicBezTo>
                  <a:pt x="1188776" y="122583"/>
                  <a:pt x="1157972" y="117166"/>
                  <a:pt x="1127760" y="109284"/>
                </a:cubicBezTo>
                <a:cubicBezTo>
                  <a:pt x="1080046" y="96837"/>
                  <a:pt x="1032300" y="84237"/>
                  <a:pt x="985520" y="68644"/>
                </a:cubicBezTo>
                <a:cubicBezTo>
                  <a:pt x="965200" y="61871"/>
                  <a:pt x="945742" y="51501"/>
                  <a:pt x="924560" y="48324"/>
                </a:cubicBezTo>
                <a:cubicBezTo>
                  <a:pt x="877552" y="41273"/>
                  <a:pt x="829733" y="41551"/>
                  <a:pt x="782320" y="38164"/>
                </a:cubicBezTo>
                <a:cubicBezTo>
                  <a:pt x="613246" y="-18194"/>
                  <a:pt x="679532" y="-3814"/>
                  <a:pt x="345440" y="28004"/>
                </a:cubicBezTo>
                <a:cubicBezTo>
                  <a:pt x="325781" y="29876"/>
                  <a:pt x="312685" y="50464"/>
                  <a:pt x="294640" y="58484"/>
                </a:cubicBezTo>
                <a:cubicBezTo>
                  <a:pt x="281880" y="64155"/>
                  <a:pt x="267547" y="65257"/>
                  <a:pt x="254000" y="68644"/>
                </a:cubicBezTo>
                <a:cubicBezTo>
                  <a:pt x="243840" y="75417"/>
                  <a:pt x="234442" y="83503"/>
                  <a:pt x="223520" y="88964"/>
                </a:cubicBezTo>
                <a:cubicBezTo>
                  <a:pt x="198958" y="101245"/>
                  <a:pt x="178442" y="99518"/>
                  <a:pt x="152400" y="109284"/>
                </a:cubicBezTo>
                <a:cubicBezTo>
                  <a:pt x="138219" y="114602"/>
                  <a:pt x="125307" y="122831"/>
                  <a:pt x="111760" y="129604"/>
                </a:cubicBezTo>
                <a:cubicBezTo>
                  <a:pt x="104987" y="139764"/>
                  <a:pt x="100074" y="151450"/>
                  <a:pt x="91440" y="160084"/>
                </a:cubicBezTo>
                <a:cubicBezTo>
                  <a:pt x="79466" y="172058"/>
                  <a:pt x="61640" y="177555"/>
                  <a:pt x="50800" y="190564"/>
                </a:cubicBezTo>
                <a:cubicBezTo>
                  <a:pt x="43944" y="198791"/>
                  <a:pt x="45429" y="211465"/>
                  <a:pt x="40640" y="221044"/>
                </a:cubicBezTo>
                <a:cubicBezTo>
                  <a:pt x="35179" y="231966"/>
                  <a:pt x="25279" y="240366"/>
                  <a:pt x="20320" y="251524"/>
                </a:cubicBezTo>
                <a:cubicBezTo>
                  <a:pt x="11621" y="271097"/>
                  <a:pt x="0" y="312484"/>
                  <a:pt x="0" y="312484"/>
                </a:cubicBezTo>
                <a:cubicBezTo>
                  <a:pt x="3387" y="373444"/>
                  <a:pt x="1911" y="434870"/>
                  <a:pt x="10160" y="495364"/>
                </a:cubicBezTo>
                <a:cubicBezTo>
                  <a:pt x="17362" y="548179"/>
                  <a:pt x="36825" y="530602"/>
                  <a:pt x="71120" y="556324"/>
                </a:cubicBezTo>
                <a:cubicBezTo>
                  <a:pt x="86446" y="567819"/>
                  <a:pt x="96171" y="585829"/>
                  <a:pt x="111760" y="596964"/>
                </a:cubicBezTo>
                <a:cubicBezTo>
                  <a:pt x="120475" y="603189"/>
                  <a:pt x="132212" y="603364"/>
                  <a:pt x="142240" y="607124"/>
                </a:cubicBezTo>
                <a:cubicBezTo>
                  <a:pt x="223140" y="637461"/>
                  <a:pt x="164658" y="623389"/>
                  <a:pt x="264160" y="637604"/>
                </a:cubicBezTo>
                <a:cubicBezTo>
                  <a:pt x="284480" y="644377"/>
                  <a:pt x="304068" y="653977"/>
                  <a:pt x="325120" y="657924"/>
                </a:cubicBezTo>
                <a:cubicBezTo>
                  <a:pt x="358573" y="664196"/>
                  <a:pt x="392688" y="668584"/>
                  <a:pt x="426720" y="668084"/>
                </a:cubicBezTo>
                <a:cubicBezTo>
                  <a:pt x="623242" y="665194"/>
                  <a:pt x="819573" y="654537"/>
                  <a:pt x="1016000" y="647764"/>
                </a:cubicBezTo>
                <a:cubicBezTo>
                  <a:pt x="1113625" y="628239"/>
                  <a:pt x="1023312" y="650935"/>
                  <a:pt x="1107440" y="617284"/>
                </a:cubicBezTo>
                <a:cubicBezTo>
                  <a:pt x="1127327" y="609329"/>
                  <a:pt x="1147884" y="603119"/>
                  <a:pt x="1168400" y="596964"/>
                </a:cubicBezTo>
                <a:cubicBezTo>
                  <a:pt x="1181775" y="592952"/>
                  <a:pt x="1196075" y="591990"/>
                  <a:pt x="1209040" y="586804"/>
                </a:cubicBezTo>
                <a:cubicBezTo>
                  <a:pt x="1260198" y="566341"/>
                  <a:pt x="1304708" y="534183"/>
                  <a:pt x="1351280" y="505524"/>
                </a:cubicBezTo>
                <a:cubicBezTo>
                  <a:pt x="1368098" y="495174"/>
                  <a:pt x="1383346" y="481289"/>
                  <a:pt x="1402080" y="475044"/>
                </a:cubicBezTo>
                <a:cubicBezTo>
                  <a:pt x="1437104" y="463369"/>
                  <a:pt x="1424987" y="472457"/>
                  <a:pt x="1442720" y="454724"/>
                </a:cubicBezTo>
              </a:path>
            </a:pathLst>
          </a:custGeom>
          <a:ln w="76200">
            <a:solidFill>
              <a:srgbClr val="FF0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D84ACB36-791C-4FDF-8F9A-FE1443D4C2A0}"/>
              </a:ext>
            </a:extLst>
          </p:cNvPr>
          <p:cNvSpPr/>
          <p:nvPr/>
        </p:nvSpPr>
        <p:spPr>
          <a:xfrm>
            <a:off x="4185920" y="3246999"/>
            <a:ext cx="1564640" cy="668122"/>
          </a:xfrm>
          <a:custGeom>
            <a:avLst/>
            <a:gdLst>
              <a:gd name="connsiteX0" fmla="*/ 1564640 w 1564640"/>
              <a:gd name="connsiteY0" fmla="*/ 292164 h 668122"/>
              <a:gd name="connsiteX1" fmla="*/ 1361440 w 1564640"/>
              <a:gd name="connsiteY1" fmla="*/ 180404 h 668122"/>
              <a:gd name="connsiteX2" fmla="*/ 1300480 w 1564640"/>
              <a:gd name="connsiteY2" fmla="*/ 160084 h 668122"/>
              <a:gd name="connsiteX3" fmla="*/ 1259840 w 1564640"/>
              <a:gd name="connsiteY3" fmla="*/ 139764 h 668122"/>
              <a:gd name="connsiteX4" fmla="*/ 1219200 w 1564640"/>
              <a:gd name="connsiteY4" fmla="*/ 129604 h 668122"/>
              <a:gd name="connsiteX5" fmla="*/ 1127760 w 1564640"/>
              <a:gd name="connsiteY5" fmla="*/ 109284 h 668122"/>
              <a:gd name="connsiteX6" fmla="*/ 985520 w 1564640"/>
              <a:gd name="connsiteY6" fmla="*/ 68644 h 668122"/>
              <a:gd name="connsiteX7" fmla="*/ 924560 w 1564640"/>
              <a:gd name="connsiteY7" fmla="*/ 48324 h 668122"/>
              <a:gd name="connsiteX8" fmla="*/ 782320 w 1564640"/>
              <a:gd name="connsiteY8" fmla="*/ 38164 h 668122"/>
              <a:gd name="connsiteX9" fmla="*/ 345440 w 1564640"/>
              <a:gd name="connsiteY9" fmla="*/ 28004 h 668122"/>
              <a:gd name="connsiteX10" fmla="*/ 294640 w 1564640"/>
              <a:gd name="connsiteY10" fmla="*/ 58484 h 668122"/>
              <a:gd name="connsiteX11" fmla="*/ 254000 w 1564640"/>
              <a:gd name="connsiteY11" fmla="*/ 68644 h 668122"/>
              <a:gd name="connsiteX12" fmla="*/ 223520 w 1564640"/>
              <a:gd name="connsiteY12" fmla="*/ 88964 h 668122"/>
              <a:gd name="connsiteX13" fmla="*/ 152400 w 1564640"/>
              <a:gd name="connsiteY13" fmla="*/ 109284 h 668122"/>
              <a:gd name="connsiteX14" fmla="*/ 111760 w 1564640"/>
              <a:gd name="connsiteY14" fmla="*/ 129604 h 668122"/>
              <a:gd name="connsiteX15" fmla="*/ 91440 w 1564640"/>
              <a:gd name="connsiteY15" fmla="*/ 160084 h 668122"/>
              <a:gd name="connsiteX16" fmla="*/ 50800 w 1564640"/>
              <a:gd name="connsiteY16" fmla="*/ 190564 h 668122"/>
              <a:gd name="connsiteX17" fmla="*/ 40640 w 1564640"/>
              <a:gd name="connsiteY17" fmla="*/ 221044 h 668122"/>
              <a:gd name="connsiteX18" fmla="*/ 20320 w 1564640"/>
              <a:gd name="connsiteY18" fmla="*/ 251524 h 668122"/>
              <a:gd name="connsiteX19" fmla="*/ 0 w 1564640"/>
              <a:gd name="connsiteY19" fmla="*/ 312484 h 668122"/>
              <a:gd name="connsiteX20" fmla="*/ 10160 w 1564640"/>
              <a:gd name="connsiteY20" fmla="*/ 495364 h 668122"/>
              <a:gd name="connsiteX21" fmla="*/ 71120 w 1564640"/>
              <a:gd name="connsiteY21" fmla="*/ 556324 h 668122"/>
              <a:gd name="connsiteX22" fmla="*/ 111760 w 1564640"/>
              <a:gd name="connsiteY22" fmla="*/ 596964 h 668122"/>
              <a:gd name="connsiteX23" fmla="*/ 142240 w 1564640"/>
              <a:gd name="connsiteY23" fmla="*/ 607124 h 668122"/>
              <a:gd name="connsiteX24" fmla="*/ 264160 w 1564640"/>
              <a:gd name="connsiteY24" fmla="*/ 637604 h 668122"/>
              <a:gd name="connsiteX25" fmla="*/ 325120 w 1564640"/>
              <a:gd name="connsiteY25" fmla="*/ 657924 h 668122"/>
              <a:gd name="connsiteX26" fmla="*/ 426720 w 1564640"/>
              <a:gd name="connsiteY26" fmla="*/ 668084 h 668122"/>
              <a:gd name="connsiteX27" fmla="*/ 1016000 w 1564640"/>
              <a:gd name="connsiteY27" fmla="*/ 647764 h 668122"/>
              <a:gd name="connsiteX28" fmla="*/ 1107440 w 1564640"/>
              <a:gd name="connsiteY28" fmla="*/ 617284 h 668122"/>
              <a:gd name="connsiteX29" fmla="*/ 1168400 w 1564640"/>
              <a:gd name="connsiteY29" fmla="*/ 596964 h 668122"/>
              <a:gd name="connsiteX30" fmla="*/ 1209040 w 1564640"/>
              <a:gd name="connsiteY30" fmla="*/ 586804 h 668122"/>
              <a:gd name="connsiteX31" fmla="*/ 1351280 w 1564640"/>
              <a:gd name="connsiteY31" fmla="*/ 505524 h 668122"/>
              <a:gd name="connsiteX32" fmla="*/ 1402080 w 1564640"/>
              <a:gd name="connsiteY32" fmla="*/ 475044 h 668122"/>
              <a:gd name="connsiteX33" fmla="*/ 1442720 w 1564640"/>
              <a:gd name="connsiteY33" fmla="*/ 454724 h 66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64640" h="668122">
                <a:moveTo>
                  <a:pt x="1564640" y="292164"/>
                </a:moveTo>
                <a:cubicBezTo>
                  <a:pt x="1496907" y="254911"/>
                  <a:pt x="1430581" y="214975"/>
                  <a:pt x="1361440" y="180404"/>
                </a:cubicBezTo>
                <a:cubicBezTo>
                  <a:pt x="1342282" y="170825"/>
                  <a:pt x="1320367" y="168039"/>
                  <a:pt x="1300480" y="160084"/>
                </a:cubicBezTo>
                <a:cubicBezTo>
                  <a:pt x="1286418" y="154459"/>
                  <a:pt x="1274021" y="145082"/>
                  <a:pt x="1259840" y="139764"/>
                </a:cubicBezTo>
                <a:cubicBezTo>
                  <a:pt x="1246765" y="134861"/>
                  <a:pt x="1232806" y="132744"/>
                  <a:pt x="1219200" y="129604"/>
                </a:cubicBezTo>
                <a:cubicBezTo>
                  <a:pt x="1188776" y="122583"/>
                  <a:pt x="1157972" y="117166"/>
                  <a:pt x="1127760" y="109284"/>
                </a:cubicBezTo>
                <a:cubicBezTo>
                  <a:pt x="1080046" y="96837"/>
                  <a:pt x="1032300" y="84237"/>
                  <a:pt x="985520" y="68644"/>
                </a:cubicBezTo>
                <a:cubicBezTo>
                  <a:pt x="965200" y="61871"/>
                  <a:pt x="945742" y="51501"/>
                  <a:pt x="924560" y="48324"/>
                </a:cubicBezTo>
                <a:cubicBezTo>
                  <a:pt x="877552" y="41273"/>
                  <a:pt x="829733" y="41551"/>
                  <a:pt x="782320" y="38164"/>
                </a:cubicBezTo>
                <a:cubicBezTo>
                  <a:pt x="613246" y="-18194"/>
                  <a:pt x="679532" y="-3814"/>
                  <a:pt x="345440" y="28004"/>
                </a:cubicBezTo>
                <a:cubicBezTo>
                  <a:pt x="325781" y="29876"/>
                  <a:pt x="312685" y="50464"/>
                  <a:pt x="294640" y="58484"/>
                </a:cubicBezTo>
                <a:cubicBezTo>
                  <a:pt x="281880" y="64155"/>
                  <a:pt x="267547" y="65257"/>
                  <a:pt x="254000" y="68644"/>
                </a:cubicBezTo>
                <a:cubicBezTo>
                  <a:pt x="243840" y="75417"/>
                  <a:pt x="234442" y="83503"/>
                  <a:pt x="223520" y="88964"/>
                </a:cubicBezTo>
                <a:cubicBezTo>
                  <a:pt x="198958" y="101245"/>
                  <a:pt x="178442" y="99518"/>
                  <a:pt x="152400" y="109284"/>
                </a:cubicBezTo>
                <a:cubicBezTo>
                  <a:pt x="138219" y="114602"/>
                  <a:pt x="125307" y="122831"/>
                  <a:pt x="111760" y="129604"/>
                </a:cubicBezTo>
                <a:cubicBezTo>
                  <a:pt x="104987" y="139764"/>
                  <a:pt x="100074" y="151450"/>
                  <a:pt x="91440" y="160084"/>
                </a:cubicBezTo>
                <a:cubicBezTo>
                  <a:pt x="79466" y="172058"/>
                  <a:pt x="61640" y="177555"/>
                  <a:pt x="50800" y="190564"/>
                </a:cubicBezTo>
                <a:cubicBezTo>
                  <a:pt x="43944" y="198791"/>
                  <a:pt x="45429" y="211465"/>
                  <a:pt x="40640" y="221044"/>
                </a:cubicBezTo>
                <a:cubicBezTo>
                  <a:pt x="35179" y="231966"/>
                  <a:pt x="25279" y="240366"/>
                  <a:pt x="20320" y="251524"/>
                </a:cubicBezTo>
                <a:cubicBezTo>
                  <a:pt x="11621" y="271097"/>
                  <a:pt x="0" y="312484"/>
                  <a:pt x="0" y="312484"/>
                </a:cubicBezTo>
                <a:cubicBezTo>
                  <a:pt x="3387" y="373444"/>
                  <a:pt x="1911" y="434870"/>
                  <a:pt x="10160" y="495364"/>
                </a:cubicBezTo>
                <a:cubicBezTo>
                  <a:pt x="17362" y="548179"/>
                  <a:pt x="36825" y="530602"/>
                  <a:pt x="71120" y="556324"/>
                </a:cubicBezTo>
                <a:cubicBezTo>
                  <a:pt x="86446" y="567819"/>
                  <a:pt x="96171" y="585829"/>
                  <a:pt x="111760" y="596964"/>
                </a:cubicBezTo>
                <a:cubicBezTo>
                  <a:pt x="120475" y="603189"/>
                  <a:pt x="132212" y="603364"/>
                  <a:pt x="142240" y="607124"/>
                </a:cubicBezTo>
                <a:cubicBezTo>
                  <a:pt x="223140" y="637461"/>
                  <a:pt x="164658" y="623389"/>
                  <a:pt x="264160" y="637604"/>
                </a:cubicBezTo>
                <a:cubicBezTo>
                  <a:pt x="284480" y="644377"/>
                  <a:pt x="304068" y="653977"/>
                  <a:pt x="325120" y="657924"/>
                </a:cubicBezTo>
                <a:cubicBezTo>
                  <a:pt x="358573" y="664196"/>
                  <a:pt x="392688" y="668584"/>
                  <a:pt x="426720" y="668084"/>
                </a:cubicBezTo>
                <a:cubicBezTo>
                  <a:pt x="623242" y="665194"/>
                  <a:pt x="819573" y="654537"/>
                  <a:pt x="1016000" y="647764"/>
                </a:cubicBezTo>
                <a:cubicBezTo>
                  <a:pt x="1113625" y="628239"/>
                  <a:pt x="1023312" y="650935"/>
                  <a:pt x="1107440" y="617284"/>
                </a:cubicBezTo>
                <a:cubicBezTo>
                  <a:pt x="1127327" y="609329"/>
                  <a:pt x="1147884" y="603119"/>
                  <a:pt x="1168400" y="596964"/>
                </a:cubicBezTo>
                <a:cubicBezTo>
                  <a:pt x="1181775" y="592952"/>
                  <a:pt x="1196075" y="591990"/>
                  <a:pt x="1209040" y="586804"/>
                </a:cubicBezTo>
                <a:cubicBezTo>
                  <a:pt x="1260198" y="566341"/>
                  <a:pt x="1304708" y="534183"/>
                  <a:pt x="1351280" y="505524"/>
                </a:cubicBezTo>
                <a:cubicBezTo>
                  <a:pt x="1368098" y="495174"/>
                  <a:pt x="1383346" y="481289"/>
                  <a:pt x="1402080" y="475044"/>
                </a:cubicBezTo>
                <a:cubicBezTo>
                  <a:pt x="1437104" y="463369"/>
                  <a:pt x="1424987" y="472457"/>
                  <a:pt x="1442720" y="454724"/>
                </a:cubicBezTo>
              </a:path>
            </a:pathLst>
          </a:custGeom>
          <a:ln w="76200">
            <a:solidFill>
              <a:srgbClr val="FF0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7E399227-E62D-41B4-BA7B-CD261E0AADDB}"/>
              </a:ext>
            </a:extLst>
          </p:cNvPr>
          <p:cNvSpPr/>
          <p:nvPr/>
        </p:nvSpPr>
        <p:spPr>
          <a:xfrm>
            <a:off x="3637280" y="5717326"/>
            <a:ext cx="1564640" cy="668122"/>
          </a:xfrm>
          <a:custGeom>
            <a:avLst/>
            <a:gdLst>
              <a:gd name="connsiteX0" fmla="*/ 1564640 w 1564640"/>
              <a:gd name="connsiteY0" fmla="*/ 292164 h 668122"/>
              <a:gd name="connsiteX1" fmla="*/ 1361440 w 1564640"/>
              <a:gd name="connsiteY1" fmla="*/ 180404 h 668122"/>
              <a:gd name="connsiteX2" fmla="*/ 1300480 w 1564640"/>
              <a:gd name="connsiteY2" fmla="*/ 160084 h 668122"/>
              <a:gd name="connsiteX3" fmla="*/ 1259840 w 1564640"/>
              <a:gd name="connsiteY3" fmla="*/ 139764 h 668122"/>
              <a:gd name="connsiteX4" fmla="*/ 1219200 w 1564640"/>
              <a:gd name="connsiteY4" fmla="*/ 129604 h 668122"/>
              <a:gd name="connsiteX5" fmla="*/ 1127760 w 1564640"/>
              <a:gd name="connsiteY5" fmla="*/ 109284 h 668122"/>
              <a:gd name="connsiteX6" fmla="*/ 985520 w 1564640"/>
              <a:gd name="connsiteY6" fmla="*/ 68644 h 668122"/>
              <a:gd name="connsiteX7" fmla="*/ 924560 w 1564640"/>
              <a:gd name="connsiteY7" fmla="*/ 48324 h 668122"/>
              <a:gd name="connsiteX8" fmla="*/ 782320 w 1564640"/>
              <a:gd name="connsiteY8" fmla="*/ 38164 h 668122"/>
              <a:gd name="connsiteX9" fmla="*/ 345440 w 1564640"/>
              <a:gd name="connsiteY9" fmla="*/ 28004 h 668122"/>
              <a:gd name="connsiteX10" fmla="*/ 294640 w 1564640"/>
              <a:gd name="connsiteY10" fmla="*/ 58484 h 668122"/>
              <a:gd name="connsiteX11" fmla="*/ 254000 w 1564640"/>
              <a:gd name="connsiteY11" fmla="*/ 68644 h 668122"/>
              <a:gd name="connsiteX12" fmla="*/ 223520 w 1564640"/>
              <a:gd name="connsiteY12" fmla="*/ 88964 h 668122"/>
              <a:gd name="connsiteX13" fmla="*/ 152400 w 1564640"/>
              <a:gd name="connsiteY13" fmla="*/ 109284 h 668122"/>
              <a:gd name="connsiteX14" fmla="*/ 111760 w 1564640"/>
              <a:gd name="connsiteY14" fmla="*/ 129604 h 668122"/>
              <a:gd name="connsiteX15" fmla="*/ 91440 w 1564640"/>
              <a:gd name="connsiteY15" fmla="*/ 160084 h 668122"/>
              <a:gd name="connsiteX16" fmla="*/ 50800 w 1564640"/>
              <a:gd name="connsiteY16" fmla="*/ 190564 h 668122"/>
              <a:gd name="connsiteX17" fmla="*/ 40640 w 1564640"/>
              <a:gd name="connsiteY17" fmla="*/ 221044 h 668122"/>
              <a:gd name="connsiteX18" fmla="*/ 20320 w 1564640"/>
              <a:gd name="connsiteY18" fmla="*/ 251524 h 668122"/>
              <a:gd name="connsiteX19" fmla="*/ 0 w 1564640"/>
              <a:gd name="connsiteY19" fmla="*/ 312484 h 668122"/>
              <a:gd name="connsiteX20" fmla="*/ 10160 w 1564640"/>
              <a:gd name="connsiteY20" fmla="*/ 495364 h 668122"/>
              <a:gd name="connsiteX21" fmla="*/ 71120 w 1564640"/>
              <a:gd name="connsiteY21" fmla="*/ 556324 h 668122"/>
              <a:gd name="connsiteX22" fmla="*/ 111760 w 1564640"/>
              <a:gd name="connsiteY22" fmla="*/ 596964 h 668122"/>
              <a:gd name="connsiteX23" fmla="*/ 142240 w 1564640"/>
              <a:gd name="connsiteY23" fmla="*/ 607124 h 668122"/>
              <a:gd name="connsiteX24" fmla="*/ 264160 w 1564640"/>
              <a:gd name="connsiteY24" fmla="*/ 637604 h 668122"/>
              <a:gd name="connsiteX25" fmla="*/ 325120 w 1564640"/>
              <a:gd name="connsiteY25" fmla="*/ 657924 h 668122"/>
              <a:gd name="connsiteX26" fmla="*/ 426720 w 1564640"/>
              <a:gd name="connsiteY26" fmla="*/ 668084 h 668122"/>
              <a:gd name="connsiteX27" fmla="*/ 1016000 w 1564640"/>
              <a:gd name="connsiteY27" fmla="*/ 647764 h 668122"/>
              <a:gd name="connsiteX28" fmla="*/ 1107440 w 1564640"/>
              <a:gd name="connsiteY28" fmla="*/ 617284 h 668122"/>
              <a:gd name="connsiteX29" fmla="*/ 1168400 w 1564640"/>
              <a:gd name="connsiteY29" fmla="*/ 596964 h 668122"/>
              <a:gd name="connsiteX30" fmla="*/ 1209040 w 1564640"/>
              <a:gd name="connsiteY30" fmla="*/ 586804 h 668122"/>
              <a:gd name="connsiteX31" fmla="*/ 1351280 w 1564640"/>
              <a:gd name="connsiteY31" fmla="*/ 505524 h 668122"/>
              <a:gd name="connsiteX32" fmla="*/ 1402080 w 1564640"/>
              <a:gd name="connsiteY32" fmla="*/ 475044 h 668122"/>
              <a:gd name="connsiteX33" fmla="*/ 1442720 w 1564640"/>
              <a:gd name="connsiteY33" fmla="*/ 454724 h 66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64640" h="668122">
                <a:moveTo>
                  <a:pt x="1564640" y="292164"/>
                </a:moveTo>
                <a:cubicBezTo>
                  <a:pt x="1496907" y="254911"/>
                  <a:pt x="1430581" y="214975"/>
                  <a:pt x="1361440" y="180404"/>
                </a:cubicBezTo>
                <a:cubicBezTo>
                  <a:pt x="1342282" y="170825"/>
                  <a:pt x="1320367" y="168039"/>
                  <a:pt x="1300480" y="160084"/>
                </a:cubicBezTo>
                <a:cubicBezTo>
                  <a:pt x="1286418" y="154459"/>
                  <a:pt x="1274021" y="145082"/>
                  <a:pt x="1259840" y="139764"/>
                </a:cubicBezTo>
                <a:cubicBezTo>
                  <a:pt x="1246765" y="134861"/>
                  <a:pt x="1232806" y="132744"/>
                  <a:pt x="1219200" y="129604"/>
                </a:cubicBezTo>
                <a:cubicBezTo>
                  <a:pt x="1188776" y="122583"/>
                  <a:pt x="1157972" y="117166"/>
                  <a:pt x="1127760" y="109284"/>
                </a:cubicBezTo>
                <a:cubicBezTo>
                  <a:pt x="1080046" y="96837"/>
                  <a:pt x="1032300" y="84237"/>
                  <a:pt x="985520" y="68644"/>
                </a:cubicBezTo>
                <a:cubicBezTo>
                  <a:pt x="965200" y="61871"/>
                  <a:pt x="945742" y="51501"/>
                  <a:pt x="924560" y="48324"/>
                </a:cubicBezTo>
                <a:cubicBezTo>
                  <a:pt x="877552" y="41273"/>
                  <a:pt x="829733" y="41551"/>
                  <a:pt x="782320" y="38164"/>
                </a:cubicBezTo>
                <a:cubicBezTo>
                  <a:pt x="613246" y="-18194"/>
                  <a:pt x="679532" y="-3814"/>
                  <a:pt x="345440" y="28004"/>
                </a:cubicBezTo>
                <a:cubicBezTo>
                  <a:pt x="325781" y="29876"/>
                  <a:pt x="312685" y="50464"/>
                  <a:pt x="294640" y="58484"/>
                </a:cubicBezTo>
                <a:cubicBezTo>
                  <a:pt x="281880" y="64155"/>
                  <a:pt x="267547" y="65257"/>
                  <a:pt x="254000" y="68644"/>
                </a:cubicBezTo>
                <a:cubicBezTo>
                  <a:pt x="243840" y="75417"/>
                  <a:pt x="234442" y="83503"/>
                  <a:pt x="223520" y="88964"/>
                </a:cubicBezTo>
                <a:cubicBezTo>
                  <a:pt x="198958" y="101245"/>
                  <a:pt x="178442" y="99518"/>
                  <a:pt x="152400" y="109284"/>
                </a:cubicBezTo>
                <a:cubicBezTo>
                  <a:pt x="138219" y="114602"/>
                  <a:pt x="125307" y="122831"/>
                  <a:pt x="111760" y="129604"/>
                </a:cubicBezTo>
                <a:cubicBezTo>
                  <a:pt x="104987" y="139764"/>
                  <a:pt x="100074" y="151450"/>
                  <a:pt x="91440" y="160084"/>
                </a:cubicBezTo>
                <a:cubicBezTo>
                  <a:pt x="79466" y="172058"/>
                  <a:pt x="61640" y="177555"/>
                  <a:pt x="50800" y="190564"/>
                </a:cubicBezTo>
                <a:cubicBezTo>
                  <a:pt x="43944" y="198791"/>
                  <a:pt x="45429" y="211465"/>
                  <a:pt x="40640" y="221044"/>
                </a:cubicBezTo>
                <a:cubicBezTo>
                  <a:pt x="35179" y="231966"/>
                  <a:pt x="25279" y="240366"/>
                  <a:pt x="20320" y="251524"/>
                </a:cubicBezTo>
                <a:cubicBezTo>
                  <a:pt x="11621" y="271097"/>
                  <a:pt x="0" y="312484"/>
                  <a:pt x="0" y="312484"/>
                </a:cubicBezTo>
                <a:cubicBezTo>
                  <a:pt x="3387" y="373444"/>
                  <a:pt x="1911" y="434870"/>
                  <a:pt x="10160" y="495364"/>
                </a:cubicBezTo>
                <a:cubicBezTo>
                  <a:pt x="17362" y="548179"/>
                  <a:pt x="36825" y="530602"/>
                  <a:pt x="71120" y="556324"/>
                </a:cubicBezTo>
                <a:cubicBezTo>
                  <a:pt x="86446" y="567819"/>
                  <a:pt x="96171" y="585829"/>
                  <a:pt x="111760" y="596964"/>
                </a:cubicBezTo>
                <a:cubicBezTo>
                  <a:pt x="120475" y="603189"/>
                  <a:pt x="132212" y="603364"/>
                  <a:pt x="142240" y="607124"/>
                </a:cubicBezTo>
                <a:cubicBezTo>
                  <a:pt x="223140" y="637461"/>
                  <a:pt x="164658" y="623389"/>
                  <a:pt x="264160" y="637604"/>
                </a:cubicBezTo>
                <a:cubicBezTo>
                  <a:pt x="284480" y="644377"/>
                  <a:pt x="304068" y="653977"/>
                  <a:pt x="325120" y="657924"/>
                </a:cubicBezTo>
                <a:cubicBezTo>
                  <a:pt x="358573" y="664196"/>
                  <a:pt x="392688" y="668584"/>
                  <a:pt x="426720" y="668084"/>
                </a:cubicBezTo>
                <a:cubicBezTo>
                  <a:pt x="623242" y="665194"/>
                  <a:pt x="819573" y="654537"/>
                  <a:pt x="1016000" y="647764"/>
                </a:cubicBezTo>
                <a:cubicBezTo>
                  <a:pt x="1113625" y="628239"/>
                  <a:pt x="1023312" y="650935"/>
                  <a:pt x="1107440" y="617284"/>
                </a:cubicBezTo>
                <a:cubicBezTo>
                  <a:pt x="1127327" y="609329"/>
                  <a:pt x="1147884" y="603119"/>
                  <a:pt x="1168400" y="596964"/>
                </a:cubicBezTo>
                <a:cubicBezTo>
                  <a:pt x="1181775" y="592952"/>
                  <a:pt x="1196075" y="591990"/>
                  <a:pt x="1209040" y="586804"/>
                </a:cubicBezTo>
                <a:cubicBezTo>
                  <a:pt x="1260198" y="566341"/>
                  <a:pt x="1304708" y="534183"/>
                  <a:pt x="1351280" y="505524"/>
                </a:cubicBezTo>
                <a:cubicBezTo>
                  <a:pt x="1368098" y="495174"/>
                  <a:pt x="1383346" y="481289"/>
                  <a:pt x="1402080" y="475044"/>
                </a:cubicBezTo>
                <a:cubicBezTo>
                  <a:pt x="1437104" y="463369"/>
                  <a:pt x="1424987" y="472457"/>
                  <a:pt x="1442720" y="454724"/>
                </a:cubicBezTo>
              </a:path>
            </a:pathLst>
          </a:custGeom>
          <a:ln w="76200">
            <a:solidFill>
              <a:srgbClr val="FF0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10680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01682E-8B79-23E1-3DFA-45BE4FD2D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93B25D2-4E1F-8AD7-E728-D01B67B36DA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12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8403A4-C9D1-37C7-ABB6-045B74D01288}"/>
              </a:ext>
            </a:extLst>
          </p:cNvPr>
          <p:cNvSpPr txBox="1"/>
          <p:nvPr/>
        </p:nvSpPr>
        <p:spPr>
          <a:xfrm>
            <a:off x="260351" y="1060641"/>
            <a:ext cx="11638138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наизусть скороговорки «Наварила...» и «Тщетно…».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Просмотреть группу текстов «6 текстов (формат PDF)» по теме "Семья" (на странице Темы и тексты). Составить описание всей группы, рассказав об общей теме, формате текстов, составе и проч. Можно использовать следующий вопросно-тезисный план:</a:t>
            </a:r>
          </a:p>
          <a:p>
            <a:pPr marL="742950" marR="0" lvl="0" indent="-36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Какова общая тема всех объединённых текстов?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Общая тема всех этих текстов — … / Все тексты объединены одной общей темой — … / …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742950" marR="0" lvl="0" indent="-36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Сколько текстов входит в этот блок?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Здесь … текстов / В этом блоке … текстов / В одну группу собрано … текстов / …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742950" marR="0" lvl="0" indent="-36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Перечислите названия текстов.</a:t>
            </a:r>
          </a:p>
          <a:p>
            <a:pPr marL="742950" marR="0" lvl="0" indent="-36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оформлены тексты, из каких частей состоят?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 тексты оформлены одинаково: …. / Все … текстов состоят из следующих частей: … / Каждая часть этого блока включает в себя … / …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742950" marR="0" lvl="0" indent="-36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Сделайте предположение о содержании каждого из текстов (по одному предложению), используя вводные фразы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думаю, мне кажется, я предполагаю, могу предположить, судя по названию, скорее всего, вероятно, наверняка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(напр.,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предполагаю, что в третьем тексте / в тексте «Количество детей в семье» сравниваются семьи ….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).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34823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C5EB4-DBE8-38E6-232A-64F2AF2A0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957" y="343852"/>
            <a:ext cx="3362383" cy="162210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11354B-924C-D756-EF91-7D1F3A37A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84" y="2686050"/>
            <a:ext cx="2634175" cy="96012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833137F-39A1-5467-4C9F-1CFC3C7A8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684" y="4366260"/>
            <a:ext cx="4787967" cy="96012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87BA70B-CC68-49BD-6394-7DE9B30021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0822" y="941070"/>
            <a:ext cx="3158039" cy="111633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E2A5BB5-B0BD-3500-707C-163D37941D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3242" y="2874645"/>
            <a:ext cx="3348990" cy="111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5374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7973DB-4E2C-9092-EE09-E6AD045FC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EB049EB-1222-6BDC-F4DB-D2F4A4FFDEF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15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329DBA-D184-0F57-EA06-542472837E96}"/>
              </a:ext>
            </a:extLst>
          </p:cNvPr>
          <p:cNvSpPr txBox="1"/>
          <p:nvPr/>
        </p:nvSpPr>
        <p:spPr>
          <a:xfrm>
            <a:off x="260351" y="1060641"/>
            <a:ext cx="1163813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наизусть стихотворение А. Барто «Уронили мишку…».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endParaRPr lang="ru-RU" sz="360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6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Мини-тест «Что/Чтобы». </a:t>
            </a:r>
            <a:br>
              <a:rPr lang="ru-RU" sz="36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Рассказать, как </a:t>
            </a:r>
            <a:br>
              <a:rPr lang="ru-RU" sz="36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проходили, что было </a:t>
            </a:r>
            <a:br>
              <a:rPr lang="ru-RU" sz="36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сложно.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6AA4AA-8580-4CE4-9742-CEF37634F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1961" y="3091419"/>
            <a:ext cx="6096528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633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5955</TotalTime>
  <Words>5305</Words>
  <Application>Microsoft Office PowerPoint</Application>
  <PresentationFormat>Широкоэкранный</PresentationFormat>
  <Paragraphs>511</Paragraphs>
  <Slides>48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48</vt:i4>
      </vt:variant>
    </vt:vector>
  </HeadingPairs>
  <TitlesOfParts>
    <vt:vector size="56" baseType="lpstr">
      <vt:lpstr>Arial</vt:lpstr>
      <vt:lpstr>Arial Black</vt:lpstr>
      <vt:lpstr>Calibri</vt:lpstr>
      <vt:lpstr>Calibri Light</vt:lpstr>
      <vt:lpstr>Times New Roman</vt:lpstr>
      <vt:lpstr>Wingdings</vt:lpstr>
      <vt:lpstr>Тема Office</vt:lpstr>
      <vt:lpstr>1_Тема Office</vt:lpstr>
      <vt:lpstr>1 курс (психологи 24 г/п)</vt:lpstr>
      <vt:lpstr>Фонетика Русские скороговорки и стихотворения</vt:lpstr>
      <vt:lpstr>К, Ш</vt:lpstr>
      <vt:lpstr>Фонетика</vt:lpstr>
      <vt:lpstr>Щ</vt:lpstr>
      <vt:lpstr>Скороговорки</vt:lpstr>
      <vt:lpstr>Скороговорки</vt:lpstr>
      <vt:lpstr>Презентация PowerPoint</vt:lpstr>
      <vt:lpstr>Презентация PowerPoint</vt:lpstr>
      <vt:lpstr>Презентация PowerPoint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 Перевод прямой речи в косвенную</vt:lpstr>
      <vt:lpstr>Прямая и косвенная речь Перевод прямой речи в косвенную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135</cp:revision>
  <dcterms:created xsi:type="dcterms:W3CDTF">2024-09-01T20:30:35Z</dcterms:created>
  <dcterms:modified xsi:type="dcterms:W3CDTF">2024-11-12T16:48:08Z</dcterms:modified>
</cp:coreProperties>
</file>