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723" r:id="rId5"/>
    <p:sldId id="514" r:id="rId6"/>
    <p:sldId id="773" r:id="rId7"/>
    <p:sldId id="774" r:id="rId8"/>
    <p:sldId id="518" r:id="rId9"/>
    <p:sldId id="707" r:id="rId10"/>
    <p:sldId id="775" r:id="rId11"/>
    <p:sldId id="416" r:id="rId12"/>
    <p:sldId id="533" r:id="rId13"/>
    <p:sldId id="418" r:id="rId14"/>
    <p:sldId id="543" r:id="rId15"/>
    <p:sldId id="674" r:id="rId16"/>
    <p:sldId id="263" r:id="rId17"/>
    <p:sldId id="265" r:id="rId18"/>
    <p:sldId id="545" r:id="rId19"/>
    <p:sldId id="546" r:id="rId20"/>
    <p:sldId id="547" r:id="rId21"/>
    <p:sldId id="537" r:id="rId22"/>
    <p:sldId id="266" r:id="rId23"/>
    <p:sldId id="267" r:id="rId24"/>
    <p:sldId id="486" r:id="rId25"/>
    <p:sldId id="269" r:id="rId26"/>
    <p:sldId id="67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C8F8F3"/>
    <a:srgbClr val="749BFC"/>
    <a:srgbClr val="006600"/>
    <a:srgbClr val="FEFFFA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6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626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5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09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715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65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39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03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44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457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899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7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8 ноября 2024 года, 11:00—14:00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548946"/>
              </p:ext>
            </p:extLst>
          </p:nvPr>
        </p:nvGraphicFramePr>
        <p:xfrm>
          <a:off x="2697865" y="880320"/>
          <a:ext cx="9415113" cy="5606742"/>
        </p:xfrm>
        <a:graphic>
          <a:graphicData uri="http://schemas.openxmlformats.org/drawingml/2006/table">
            <a:tbl>
              <a:tblPr firstRow="1" firstCol="1" bandRow="1"/>
              <a:tblGrid>
                <a:gridCol w="362887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26504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79063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282222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666044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81720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135775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1234892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925688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  <a:gridCol w="677334">
                  <a:extLst>
                    <a:ext uri="{9D8B030D-6E8A-4147-A177-3AD203B41FA5}">
                      <a16:colId xmlns:a16="http://schemas.microsoft.com/office/drawing/2014/main" val="3221553343"/>
                    </a:ext>
                  </a:extLst>
                </a:gridCol>
              </a:tblGrid>
              <a:tr h="27797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Отроч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вопр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Доклад </a:t>
                      </a:r>
                      <a:r>
                        <a:rPr lang="ru-RU" sz="14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содерж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ошибки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презент и </a:t>
                      </a:r>
                      <a:r>
                        <a:rPr lang="ru-RU" sz="1400" b="0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проч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прям/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косв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0" strike="sngStrike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</a:t>
                      </a:r>
                      <a:endParaRPr lang="ru-RU" sz="105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200" b="0" i="0" kern="1200" dirty="0" err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Вступл</a:t>
                      </a:r>
                      <a:r>
                        <a:rPr lang="en-US" sz="12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kern="1200" dirty="0" err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2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≠</a:t>
                      </a:r>
                      <a:endParaRPr lang="ru-RU" sz="12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 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12ноя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|||||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2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=) </a:t>
                      </a:r>
                      <a:endParaRPr lang="ru-RU" sz="12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плохо чит</a:t>
                      </a:r>
                      <a:endParaRPr lang="ru-RU" sz="12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АА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11ноя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0" strike="sngStrike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</a:t>
                      </a:r>
                      <a:r>
                        <a:rPr lang="en-US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 |||||  |||||  |||||  ||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kern="1200" dirty="0" err="1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ая</a:t>
                      </a:r>
                      <a:endParaRPr lang="ru-RU" sz="12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|||||  |||||   | 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2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=)</a:t>
                      </a:r>
                      <a:endParaRPr lang="ru-RU" sz="12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b="0" i="1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плохо чит</a:t>
                      </a:r>
                      <a:endParaRPr lang="ru-RU" sz="12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12ноя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0" strike="sngStrike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||||</a:t>
                      </a:r>
                      <a:endParaRPr lang="ru-RU" sz="105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b="0" i="0" kern="1200" dirty="0">
                          <a:solidFill>
                            <a:srgbClr val="660033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b="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200" b="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=)</a:t>
                      </a:r>
                      <a:endParaRPr lang="ru-RU" sz="12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10ноя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|||</a:t>
                      </a: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33429-7051-4D8B-6C95-8923CEB17719}"/>
              </a:ext>
            </a:extLst>
          </p:cNvPr>
          <p:cNvSpPr txBox="1"/>
          <p:nvPr/>
        </p:nvSpPr>
        <p:spPr>
          <a:xfrm>
            <a:off x="107287" y="3739113"/>
            <a:ext cx="24850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12 ноября </a:t>
            </a:r>
            <a:r>
              <a:rPr lang="ru-RU" sz="2400" dirty="0"/>
              <a:t>занятия будут начинаться</a:t>
            </a:r>
          </a:p>
          <a:p>
            <a:r>
              <a:rPr lang="ru-RU" sz="2400" dirty="0"/>
              <a:t>в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17:30/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18:00</a:t>
            </a:r>
            <a:r>
              <a:rPr lang="ru-RU" sz="2400" dirty="0"/>
              <a:t> по московскому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EDD22-D0C3-D46C-9796-B78BAC06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3BE96-2C61-3E11-FC22-CEDCA775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К, Ш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8764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D9D8F76E-33D1-A01E-1472-0FF572C8BFE4}"/>
              </a:ext>
            </a:extLst>
          </p:cNvPr>
          <p:cNvSpPr txBox="1">
            <a:spLocks/>
          </p:cNvSpPr>
          <p:nvPr/>
        </p:nvSpPr>
        <p:spPr>
          <a:xfrm>
            <a:off x="3968317" y="2290351"/>
            <a:ext cx="8034291" cy="4242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Куку́шка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кукушо́нку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Наде́л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кукушо́нок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капюшо́не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06F016-A32B-8CAA-D9AF-5304F7D27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2" y="1139579"/>
            <a:ext cx="3740435" cy="40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6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3EB98-9BD4-59B8-1C2B-6B237F01B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69661-BBED-381F-4BD1-B98448CAF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E2946A79-08C4-907E-C34A-54F2FE568798}"/>
              </a:ext>
            </a:extLst>
          </p:cNvPr>
          <p:cNvSpPr txBox="1">
            <a:spLocks/>
          </p:cNvSpPr>
          <p:nvPr/>
        </p:nvSpPr>
        <p:spPr>
          <a:xfrm>
            <a:off x="3968317" y="2290351"/>
            <a:ext cx="8034291" cy="4242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Куку́шка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кукушо́нку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Наде́л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кукушо́нок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капюшо́не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C1C9AE-2225-A992-9204-B6F5587E2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2" y="1139579"/>
            <a:ext cx="3740435" cy="40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5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D38AE-5A7F-7E9B-CEF1-09FB8E24B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BC11-8046-63D8-A8C0-87B476F1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45819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BD30D0-9326-9CD4-BF11-A1953061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9D2C1-9F00-990F-00B3-0B68B18C54A7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A3F742-7B42-C326-8CD9-7957CF2348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"/>
          <a:stretch/>
        </p:blipFill>
        <p:spPr>
          <a:xfrm flipH="1">
            <a:off x="80892" y="324821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D282B-2E49-9118-81F1-63575F54B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831"/>
          <a:stretch/>
        </p:blipFill>
        <p:spPr>
          <a:xfrm>
            <a:off x="4310955" y="4239599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995E118-0D96-624E-AF57-9B32BDC45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723C2B-042F-6819-7DEF-9D4EC0CE49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6" t="4392" r="-1" b="9685"/>
          <a:stretch/>
        </p:blipFill>
        <p:spPr bwMode="auto">
          <a:xfrm>
            <a:off x="8249677" y="4275687"/>
            <a:ext cx="2167890" cy="1046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407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F0A460-89AA-1214-5ADF-895B6AFC6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E4FC2F3-2BC8-380C-380C-4D75F0E4384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8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65DD47-D507-AD34-FCDE-25C9D034B095}"/>
              </a:ext>
            </a:extLst>
          </p:cNvPr>
          <p:cNvSpPr txBox="1"/>
          <p:nvPr/>
        </p:nvSpPr>
        <p:spPr>
          <a:xfrm>
            <a:off x="260350" y="868730"/>
            <a:ext cx="1172686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(тема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Семья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странице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— четвёртый текст из группы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текста (формат PDF)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»).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доклад-презентация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</a:t>
            </a:r>
            <a:br>
              <a:rPr lang="ru-RU" sz="4000" dirty="0">
                <a:solidFill>
                  <a:srgbClr val="749BFC"/>
                </a:solidFill>
                <a:latin typeface="Calibri" panose="020F0502020204030204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Внимание! Доклады об образовании будут оцениваться в 2 раза ниже.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468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85A5C2-5EBB-4CDC-810E-80287170D8BC}"/>
              </a:ext>
            </a:extLst>
          </p:cNvPr>
          <p:cNvSpPr txBox="1"/>
          <p:nvPr/>
        </p:nvSpPr>
        <p:spPr>
          <a:xfrm>
            <a:off x="2279789" y="3918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323037" y="958648"/>
            <a:ext cx="113545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Самое важное в отрочестве — отношения с людьми. Они отодвигают на второй план и учёбу, и увлечения. Но вот парадокс: именно свойственная данному возрасту крайняя поглощённость собой мешает взаимопониманию с окружающими. Часто становятся очень напряжёнными отношения в семье. Подросток решает задачу по отстранению от родителей, преодолению в своём сознании их незыблемого авторитета. Он вдруг видит вместо самого сильного, мудрого и справедливого на свете отца какого-то почти незнакомого человека — раздражённого, немолодого и, похоже, не очень умного. Вместо лучшей в мире, самой красивой и доброй мамы — уставшую женщину, полную дурацких предрассудков. Поразительно, насколько он и родители разные люди как отличаются их вкусы, мнения, ценности! Естественно, свои предпочтения подросток считает единственно верными, а родительские устаревшими и скучными. Даже если это не говорится вслух, то сквозит в голосе и взгляде, на что взрослые порой обижаются, как дети. Ведь они в это время и сами нередко остро чувствуют приближение старости. В результате обычный спор из-за музыкальных вкусов может разгореться в жесточайший конфликт.</a:t>
            </a:r>
          </a:p>
        </p:txBody>
      </p:sp>
    </p:spTree>
    <p:extLst>
      <p:ext uri="{BB962C8B-B14F-4D97-AF65-F5344CB8AC3E}">
        <p14:creationId xmlns:p14="http://schemas.microsoft.com/office/powerpoint/2010/main" val="2596877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85A5C2-5EBB-4CDC-810E-80287170D8BC}"/>
              </a:ext>
            </a:extLst>
          </p:cNvPr>
          <p:cNvSpPr txBox="1"/>
          <p:nvPr/>
        </p:nvSpPr>
        <p:spPr>
          <a:xfrm>
            <a:off x="2279789" y="3918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323037" y="958648"/>
            <a:ext cx="1162795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Подросток и его родители живут словно в разных системах координат: он стремительно меняется — они стараются сохранить стабильность; они хотят, чтобы он сначала поумнел и стал ответственным, а потом проявлял самостоятельность, — у него получается наоборот. Напуганные происходящими в любимом ребёнке изменениями, родители срочно берутся за воспитание, чем окончательно портят отношения. Сын или дочь приходит к выводу, что «с ними не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чем разговаривать». И вместе с тем страдает от одиночества, хочет возобновить контакт — и не знает как. А в итоге отдаляется от семьи, подчёркивает своё равнодушие. Исследования психологов показывают, что причиной тяжёлых переживаний и попыток самоубийства 12—15-летних в подавляющем большинстве случаев становятся отношения с родителями. Хотя сами родители обычно бывают уверены, что «ему всё равно», «ей на нас наплевать».</a:t>
            </a:r>
          </a:p>
        </p:txBody>
      </p:sp>
    </p:spTree>
    <p:extLst>
      <p:ext uri="{BB962C8B-B14F-4D97-AF65-F5344CB8AC3E}">
        <p14:creationId xmlns:p14="http://schemas.microsoft.com/office/powerpoint/2010/main" val="2721007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124287" y="1602279"/>
            <a:ext cx="1194342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Что является самым важным в отрочестве?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Каковы отношения подростка в семье?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 чему стремится подросток?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меняется отношение подростка к родителям?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Какими он их видит?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Почему подростки и родители часто не понимают друг друга?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59DF2-9238-4DFA-A436-D1C8E1E84206}"/>
              </a:ext>
            </a:extLst>
          </p:cNvPr>
          <p:cNvSpPr txBox="1"/>
          <p:nvPr/>
        </p:nvSpPr>
        <p:spPr>
          <a:xfrm>
            <a:off x="2279789" y="3919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</p:spTree>
    <p:extLst>
      <p:ext uri="{BB962C8B-B14F-4D97-AF65-F5344CB8AC3E}">
        <p14:creationId xmlns:p14="http://schemas.microsoft.com/office/powerpoint/2010/main" val="4288208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2B27B-CC7C-D775-BBA0-8005DFF0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64E845-2685-4936-AAC0-BC24F6EAE89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8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35FE27-886F-F07F-1E9C-A900F4D43CE7}"/>
              </a:ext>
            </a:extLst>
          </p:cNvPr>
          <p:cNvSpPr txBox="1"/>
          <p:nvPr/>
        </p:nvSpPr>
        <p:spPr>
          <a:xfrm>
            <a:off x="260350" y="868730"/>
            <a:ext cx="1172686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(тема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Семья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странице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— четвёртый текст из группы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текста (формат PDF)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»).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доклад-презентацию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</a:t>
            </a:r>
            <a:br>
              <a:rPr lang="ru-RU" sz="4000" dirty="0">
                <a:solidFill>
                  <a:prstClr val="black"/>
                </a:solidFill>
                <a:latin typeface="Calibri" panose="020F0502020204030204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Внимание! Доклады об образовании будут оцениваться в 2 раза ниже.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26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2AB14-8EDA-BE46-22F5-4D8FB1F0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62CE6C6C-FD91-8654-9A75-09177C5F302A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639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1545996"/>
            <a:ext cx="11283885" cy="494687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Прямая речь </a:t>
            </a:r>
            <a:r>
              <a:rPr lang="ru-RU" dirty="0"/>
              <a:t>— высказывание, дословно введённое в авторскую речь (говорящего или пишущего). В отличие от косвенной речи, сохраняет индивидуальные и стилистические особенности речи того, чьё высказывание воспроизводится: диалектные черты, повторы, паузы, вводные слова и т. п. Прямая речь вводится без союзов, личных местоимений, глагольные формы обозначают отношение к лицу говорящего.</a:t>
            </a:r>
          </a:p>
          <a:p>
            <a:r>
              <a:rPr lang="ru-RU" b="1" dirty="0"/>
              <a:t>Косвенная речь </a:t>
            </a:r>
            <a:r>
              <a:rPr lang="ru-RU" dirty="0"/>
              <a:t>— синтаксический способ введения в свою речь чужой речи с сохранением основного содержания высказывания, представленной как </a:t>
            </a:r>
            <a:r>
              <a:rPr lang="ru-RU" i="1" dirty="0">
                <a:solidFill>
                  <a:srgbClr val="002060"/>
                </a:solidFill>
              </a:rPr>
              <a:t>пояснительная придаточная часть сложноподчинённого предложения</a:t>
            </a:r>
            <a:r>
              <a:rPr lang="ru-RU" dirty="0"/>
              <a:t> и находящейся в формальной зависимости от фразы передающего её лица. Присоединение к основной части предложения осуществляется </a:t>
            </a:r>
            <a:r>
              <a:rPr lang="ru-RU" i="1" dirty="0">
                <a:solidFill>
                  <a:srgbClr val="002060"/>
                </a:solidFill>
              </a:rPr>
              <a:t>с помощью различных союзов и соединительных слов</a:t>
            </a:r>
            <a:r>
              <a:rPr lang="ru-RU" dirty="0"/>
              <a:t>. Выбор средства связи косвенной речи с остальной частью сложноподчинённого предложения зависит от того, какой именно смысл закладывается передающим в цитируемое высказывание.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9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Диалог.</a:t>
            </a:r>
          </a:p>
          <a:p>
            <a:pPr marL="0" indent="0">
              <a:buNone/>
            </a:pPr>
            <a:r>
              <a:rPr lang="ru-RU" dirty="0"/>
              <a:t>     Кавычек нет (даже если в какой-то реплике есть слова автора). Каждая реплика диалога начинается с красной строки, перед репликами ставится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Кто там?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Это я, почтальон Печкин, — последовал ответ. — Принёс заметку про вашего мальчика.</a:t>
            </a:r>
          </a:p>
          <a:p>
            <a:pPr marL="0" indent="0">
              <a:buNone/>
            </a:pPr>
            <a:r>
              <a:rPr lang="ru-RU" dirty="0"/>
              <a:t>     Если в одном предложении есть две прямых речи, каждая со своим глаголом, то перед второй прямой речью, в дополнение к остальным знакам препинания, ставится двоеточие.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Идём, холодно, — сказал Макаров и угрюмо спросил: — Что молчишь? (Горький).</a:t>
            </a:r>
          </a:p>
          <a:p>
            <a:pPr marL="0" indent="0">
              <a:buNone/>
            </a:pPr>
            <a:r>
              <a:rPr lang="ru-RU" sz="2700" dirty="0"/>
              <a:t>     Короткие (2—3 реплики) диалоги разрешается писать в одной строке, в кавычках. Такие диалоги пишутся по обычным правилам прямой речи, но реплики отделяются друг от друга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«Кто там?» — спросил дядя Фёдор. — «Это я!»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463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«Откройте дверь!» — крикнул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«Кто там?» — спросил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«Это я пришёл», — сказал мальчик.</a:t>
            </a: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97712" y="2328530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199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721935" y="2268521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987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 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5624623" y="2238490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мальчик. —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мальчик, — с которой мы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 и добавил: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758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8709725" y="2240865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28D30-1303-84DB-B8A3-53E0D708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3748164"/>
            <a:ext cx="11283885" cy="29523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пришёл», — но его никто не услышал.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сказал, но его никто не услышал.)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 — и закрыл дверь.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не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 и закрыл дверь.)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 — и внимательно прислушался.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 — и продолжил читать книгу.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пришёл…», — и мы узнали интересную историю.</a:t>
            </a:r>
          </a:p>
        </p:txBody>
      </p:sp>
    </p:spTree>
    <p:extLst>
      <p:ext uri="{BB962C8B-B14F-4D97-AF65-F5344CB8AC3E}">
        <p14:creationId xmlns:p14="http://schemas.microsoft.com/office/powerpoint/2010/main" val="1850416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CACC2-D1FA-41B1-A75B-4CC44132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11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EAB0828-B51C-40A3-AC71-788338D65B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7036" y="4184550"/>
            <a:ext cx="106750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повествовательное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</a:t>
            </a:r>
            <a:r>
              <a:rPr lang="ru-RU" altLang="ru-RU" sz="1800" dirty="0">
                <a:latin typeface="Arial" panose="020B0604020202020204" pitchFamily="34" charset="0"/>
              </a:rPr>
              <a:t>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</a:rPr>
              <a:t>При этом местоимения 1 и 2 лица, как правило, меняются на другие, в зависимости от роли говорящего и слушающего в главном предложении: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</a:rPr>
              <a:t>»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</a:t>
            </a:r>
            <a:r>
              <a:rPr lang="en-US" altLang="ru-RU" sz="1800" i="1" dirty="0">
                <a:latin typeface="Arial" panose="020B0604020202020204" pitchFamily="34" charset="0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она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ru-RU" altLang="ru-RU" sz="1800" i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мне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ему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Лена сказала ему,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06027" y="1854192"/>
          <a:ext cx="11097088" cy="222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418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504069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373601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Прямая речь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Повествовательное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ушёл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Мама сказала, </a:t>
                      </a:r>
                      <a:r>
                        <a:rPr lang="ru-RU" sz="1600" u="none" strike="noStrike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>
                          <a:effectLst/>
                        </a:rPr>
                        <a:t> Петя ушёл в магазин.</a:t>
                      </a:r>
                      <a:endParaRPr lang="ru-RU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30887240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208038558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пойдёт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Петя пойдёт в магазин.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88667504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пойду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пойдёт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52219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50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73794" y="1827611"/>
          <a:ext cx="10859679" cy="1509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2672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216893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420114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Побудительное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сходи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сходил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сходить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магазин.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388122232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не 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не 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не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762424652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F0E4BAF-8671-4554-ADC7-51AEA0274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4BD6857-E1E4-4C9E-ADBC-31605CFF9D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3794" y="3816350"/>
            <a:ext cx="107800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побудительное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ЧТОБЫ </a:t>
            </a:r>
            <a:r>
              <a:rPr lang="ru-RU" altLang="ru-RU" sz="1800" dirty="0">
                <a:latin typeface="Arial" panose="020B0604020202020204" pitchFamily="34" charset="0"/>
              </a:rPr>
              <a:t>(при этом форма глагола меняется с императива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прошедшее </a:t>
            </a:r>
            <a:r>
              <a:rPr lang="ru-RU" altLang="ru-RU" sz="1800" dirty="0">
                <a:latin typeface="Arial" panose="020B0604020202020204" pitchFamily="34" charset="0"/>
              </a:rPr>
              <a:t>время изъявительного наклонения) или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инфинитив</a:t>
            </a:r>
            <a:r>
              <a:rPr lang="ru-RU" altLang="ru-RU" sz="1800" dirty="0">
                <a:latin typeface="Arial" panose="020B0604020202020204" pitchFamily="34" charset="0"/>
              </a:rPr>
              <a:t>ную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</a:rPr>
              <a:t>конструкцию.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Побудительные предложения со словом ПУСТЬ преобразуются в косвенную речь по тем же правилам, но при этом слово ПУСТЬ опускается: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Мама сказала: «Пусть Петя сходит в магазин»</a:t>
            </a:r>
            <a:b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</a:b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Мама сказала, чтобы Петя сходил в магазин</a:t>
            </a: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623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292963" y="1388387"/>
          <a:ext cx="11780668" cy="2881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6490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5111056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563122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Вопросительное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ты ходил?»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ходил Петя.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055857055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спросила: «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 dirty="0">
                          <a:effectLst/>
                        </a:rPr>
                        <a:t> ты не видел сегодня в институте?»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спросила, </a:t>
                      </a:r>
                      <a:r>
                        <a:rPr lang="ru-RU" sz="1400" u="none" strike="noStrike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>
                          <a:effectLst/>
                        </a:rPr>
                        <a:t> я не видел сегодня в институте.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404520136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ты ходил в магазин?»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ходил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45038293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видел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видел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68444693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Мама спросила: «Петя, ты пойдешь в магазин?»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пойдёт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23907935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увидишь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увижу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00673108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292963" y="4332915"/>
            <a:ext cx="11416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прямая речь —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предложение, то способ его перевода в косвенную речь зависит от типа вопроса.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есть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слово, то предложение превращается в придаточное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изъяснительное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присоединяется к главному при помощи этого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вопросительного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слова. Иногда требуется изменить порядок слов.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придаточном без вопросительного слова соединительным элементом является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порядок слов изменить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необходимо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в начале придаточного должен стоять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глагол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(тот, к которому и задан вопрос), затем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потом всё остальное.</a:t>
            </a:r>
          </a:p>
        </p:txBody>
      </p:sp>
    </p:spTree>
    <p:extLst>
      <p:ext uri="{BB962C8B-B14F-4D97-AF65-F5344CB8AC3E}">
        <p14:creationId xmlns:p14="http://schemas.microsoft.com/office/powerpoint/2010/main" val="3085661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838199" y="1563081"/>
            <a:ext cx="105156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ВАЖНО!!!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 путайте </a:t>
            </a: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союз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условия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частицу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сказала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сказала,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останемся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87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1682E-8B79-23E1-3DFA-45BE4FD2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93B25D2-4E1F-8AD7-E728-D01B67B36DA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12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403A4-C9D1-37C7-ABB6-045B74D01288}"/>
              </a:ext>
            </a:extLst>
          </p:cNvPr>
          <p:cNvSpPr txBox="1"/>
          <p:nvPr/>
        </p:nvSpPr>
        <p:spPr>
          <a:xfrm>
            <a:off x="260351" y="1060641"/>
            <a:ext cx="1163813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«Наварила...» и «Тщетно…».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Просмотреть группу текстов «6 текстов (формат PDF)» по теме "Семья" (на странице Темы и тексты). Составить описание всей группы, рассказав об общей теме, формате текстов, составе и проч. Можно использовать следующий вопросно-тезисный план: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Какова общая тема всех объединённых текстов?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Общая тема всех этих текстов — … / Все тексты объединены одной общей темой — … / …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текстов входит в этот блок?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Здесь … текстов / В этом блоке … текстов / В одну группу собрано … текстов / …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Перечислите названия текстов.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оформлены тексты, из каких частей состоят? (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Все тексты оформлены одинаково: …. / Все … текстов состоят из следующих частей: … / Каждая часть этого блока включает в себя … / …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  <a:p>
            <a:pPr marL="742950" marR="0" lvl="0" indent="-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Сделайте предположение о содержании каждого из текстов (по одному предложению), используя вводные фразы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думаю, мне кажется, я предполагаю, могу предположить, судя по названию, скорее всего, вероятно, наверняка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(напр.,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предполагаю, что в третьем тексте / в тексте «Количество детей в семье» сравниваются семьи ….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).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823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5960</TotalTime>
  <Words>3005</Words>
  <Application>Microsoft Office PowerPoint</Application>
  <PresentationFormat>Широкоэкранный</PresentationFormat>
  <Paragraphs>351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1_Тема Office</vt:lpstr>
      <vt:lpstr>1 курс (психологи 24 г/п)</vt:lpstr>
      <vt:lpstr>Фонетика Русские скороговорки и стихотворения</vt:lpstr>
      <vt:lpstr>К, Ш</vt:lpstr>
      <vt:lpstr>Скороговорки</vt:lpstr>
      <vt:lpstr>Скороговорки</vt:lpstr>
      <vt:lpstr>Щ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 Перевод прямой речи в косвенную</vt:lpstr>
      <vt:lpstr>Прямая и косвенная речь Перевод прямой речи в косвенную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134</cp:revision>
  <dcterms:created xsi:type="dcterms:W3CDTF">2024-09-01T20:30:35Z</dcterms:created>
  <dcterms:modified xsi:type="dcterms:W3CDTF">2024-11-08T13:54:09Z</dcterms:modified>
</cp:coreProperties>
</file>